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4"/>
  </p:notesMasterIdLst>
  <p:handoutMasterIdLst>
    <p:handoutMasterId r:id="rId95"/>
  </p:handoutMasterIdLst>
  <p:sldIdLst>
    <p:sldId id="266" r:id="rId2"/>
    <p:sldId id="847" r:id="rId3"/>
    <p:sldId id="1210" r:id="rId4"/>
    <p:sldId id="1214" r:id="rId5"/>
    <p:sldId id="1215" r:id="rId6"/>
    <p:sldId id="1216" r:id="rId7"/>
    <p:sldId id="1224" r:id="rId8"/>
    <p:sldId id="1225" r:id="rId9"/>
    <p:sldId id="1226" r:id="rId10"/>
    <p:sldId id="1227" r:id="rId11"/>
    <p:sldId id="1228" r:id="rId12"/>
    <p:sldId id="1229" r:id="rId13"/>
    <p:sldId id="1223" r:id="rId14"/>
    <p:sldId id="1231" r:id="rId15"/>
    <p:sldId id="1232" r:id="rId16"/>
    <p:sldId id="1233" r:id="rId17"/>
    <p:sldId id="1235" r:id="rId18"/>
    <p:sldId id="1236" r:id="rId19"/>
    <p:sldId id="1237" r:id="rId20"/>
    <p:sldId id="1119" r:id="rId21"/>
    <p:sldId id="1234" r:id="rId22"/>
    <p:sldId id="1238" r:id="rId23"/>
    <p:sldId id="1240" r:id="rId24"/>
    <p:sldId id="1239" r:id="rId25"/>
    <p:sldId id="1241" r:id="rId26"/>
    <p:sldId id="1242" r:id="rId27"/>
    <p:sldId id="1244" r:id="rId28"/>
    <p:sldId id="1245" r:id="rId29"/>
    <p:sldId id="1243" r:id="rId30"/>
    <p:sldId id="1246" r:id="rId31"/>
    <p:sldId id="1247" r:id="rId32"/>
    <p:sldId id="1248" r:id="rId33"/>
    <p:sldId id="1249" r:id="rId34"/>
    <p:sldId id="1250" r:id="rId35"/>
    <p:sldId id="1251" r:id="rId36"/>
    <p:sldId id="1252" r:id="rId37"/>
    <p:sldId id="1275" r:id="rId38"/>
    <p:sldId id="1253" r:id="rId39"/>
    <p:sldId id="1254" r:id="rId40"/>
    <p:sldId id="1255" r:id="rId41"/>
    <p:sldId id="1257" r:id="rId42"/>
    <p:sldId id="1256" r:id="rId43"/>
    <p:sldId id="350" r:id="rId44"/>
    <p:sldId id="354" r:id="rId45"/>
    <p:sldId id="352" r:id="rId46"/>
    <p:sldId id="353" r:id="rId47"/>
    <p:sldId id="1258" r:id="rId48"/>
    <p:sldId id="379" r:id="rId49"/>
    <p:sldId id="1147" r:id="rId50"/>
    <p:sldId id="1260" r:id="rId51"/>
    <p:sldId id="1262" r:id="rId52"/>
    <p:sldId id="1263" r:id="rId53"/>
    <p:sldId id="1264" r:id="rId54"/>
    <p:sldId id="341" r:id="rId55"/>
    <p:sldId id="1276" r:id="rId56"/>
    <p:sldId id="1265" r:id="rId57"/>
    <p:sldId id="1267" r:id="rId58"/>
    <p:sldId id="1268" r:id="rId59"/>
    <p:sldId id="1270" r:id="rId60"/>
    <p:sldId id="1282" r:id="rId61"/>
    <p:sldId id="1271" r:id="rId62"/>
    <p:sldId id="1272" r:id="rId63"/>
    <p:sldId id="1273" r:id="rId64"/>
    <p:sldId id="1274" r:id="rId65"/>
    <p:sldId id="1278" r:id="rId66"/>
    <p:sldId id="1277" r:id="rId67"/>
    <p:sldId id="1283" r:id="rId68"/>
    <p:sldId id="1285" r:id="rId69"/>
    <p:sldId id="1284" r:id="rId70"/>
    <p:sldId id="1286" r:id="rId71"/>
    <p:sldId id="1287" r:id="rId72"/>
    <p:sldId id="1288" r:id="rId73"/>
    <p:sldId id="1289" r:id="rId74"/>
    <p:sldId id="1290" r:id="rId75"/>
    <p:sldId id="1291" r:id="rId76"/>
    <p:sldId id="1292" r:id="rId77"/>
    <p:sldId id="1293" r:id="rId78"/>
    <p:sldId id="1295" r:id="rId79"/>
    <p:sldId id="1294" r:id="rId80"/>
    <p:sldId id="1297" r:id="rId81"/>
    <p:sldId id="1298" r:id="rId82"/>
    <p:sldId id="1296" r:id="rId83"/>
    <p:sldId id="1299" r:id="rId84"/>
    <p:sldId id="1300" r:id="rId85"/>
    <p:sldId id="1301" r:id="rId86"/>
    <p:sldId id="1302" r:id="rId87"/>
    <p:sldId id="1303" r:id="rId88"/>
    <p:sldId id="1304" r:id="rId89"/>
    <p:sldId id="1305" r:id="rId90"/>
    <p:sldId id="1307" r:id="rId91"/>
    <p:sldId id="1306" r:id="rId92"/>
    <p:sldId id="1308" r:id="rId93"/>
  </p:sldIdLst>
  <p:sldSz cx="9144000" cy="6858000" type="screen4x3"/>
  <p:notesSz cx="6858000" cy="9144000"/>
  <p:defaultTextStyle>
    <a:defPPr>
      <a:defRPr lang="zh-CN"/>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800000"/>
    <a:srgbClr val="540000"/>
    <a:srgbClr val="0000FF"/>
    <a:srgbClr val="000099"/>
    <a:srgbClr val="0000CC"/>
    <a:srgbClr val="336600"/>
    <a:srgbClr val="DDFFDD"/>
    <a:srgbClr val="A50021"/>
    <a:srgbClr val="CAE9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91" autoAdjust="0"/>
    <p:restoredTop sz="89818" autoAdjust="0"/>
  </p:normalViewPr>
  <p:slideViewPr>
    <p:cSldViewPr snapToGrid="0">
      <p:cViewPr varScale="1">
        <p:scale>
          <a:sx n="201" d="100"/>
          <a:sy n="201" d="100"/>
        </p:scale>
        <p:origin x="192" y="61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80"/>
    </p:cViewPr>
  </p:sorterViewPr>
  <p:notesViewPr>
    <p:cSldViewPr snapToGrid="0">
      <p:cViewPr varScale="1">
        <p:scale>
          <a:sx n="65" d="100"/>
          <a:sy n="65" d="100"/>
        </p:scale>
        <p:origin x="3082" y="38"/>
      </p:cViewPr>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6C5FB74-6202-49A5-8F44-37DCD3F763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93C3FBAB-7561-4F19-BF22-4ABF084C07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09665E31-3EE6-47BC-ADEC-063869896D6C}" type="datetimeFigureOut">
              <a:rPr lang="zh-CN" altLang="en-US"/>
              <a:pPr>
                <a:defRPr/>
              </a:pPr>
              <a:t>2023/11/20</a:t>
            </a:fld>
            <a:endParaRPr lang="zh-CN" altLang="en-US"/>
          </a:p>
        </p:txBody>
      </p:sp>
      <p:sp>
        <p:nvSpPr>
          <p:cNvPr id="4" name="页脚占位符 3">
            <a:extLst>
              <a:ext uri="{FF2B5EF4-FFF2-40B4-BE49-F238E27FC236}">
                <a16:creationId xmlns:a16="http://schemas.microsoft.com/office/drawing/2014/main" id="{9855C29C-B4F8-4DCE-857E-5DA44FEFF2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a:extLst>
              <a:ext uri="{FF2B5EF4-FFF2-40B4-BE49-F238E27FC236}">
                <a16:creationId xmlns:a16="http://schemas.microsoft.com/office/drawing/2014/main" id="{1FC62A58-4D4C-41CA-ADF4-8C4A165B40E5}"/>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F0FA118-E241-4AD6-8CE9-C901AC1A6D5A}" type="slidenum">
              <a:rPr lang="zh-CN" altLang="en-US"/>
              <a:pPr/>
              <a:t>‹#›</a:t>
            </a:fld>
            <a:endParaRPr lang="zh-CN" altLang="en-US"/>
          </a:p>
        </p:txBody>
      </p:sp>
    </p:spTree>
    <p:extLst>
      <p:ext uri="{BB962C8B-B14F-4D97-AF65-F5344CB8AC3E}">
        <p14:creationId xmlns:p14="http://schemas.microsoft.com/office/powerpoint/2010/main" val="1532157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B269197-D83F-4918-A2C0-B86B1333C01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buFontTx/>
              <a:buNone/>
              <a:defRPr sz="1200" b="0">
                <a:latin typeface="Arial" charset="0"/>
              </a:defRPr>
            </a:lvl1pPr>
          </a:lstStyle>
          <a:p>
            <a:pPr>
              <a:defRPr/>
            </a:pPr>
            <a:endParaRPr lang="en-US" altLang="zh-CN"/>
          </a:p>
        </p:txBody>
      </p:sp>
      <p:sp>
        <p:nvSpPr>
          <p:cNvPr id="5123" name="Rectangle 3">
            <a:extLst>
              <a:ext uri="{FF2B5EF4-FFF2-40B4-BE49-F238E27FC236}">
                <a16:creationId xmlns:a16="http://schemas.microsoft.com/office/drawing/2014/main" id="{97B12158-F621-4725-AE34-8CA9BE5C59EB}"/>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buFontTx/>
              <a:buNone/>
              <a:defRPr sz="1200" b="0">
                <a:latin typeface="Arial" charset="0"/>
              </a:defRPr>
            </a:lvl1pPr>
          </a:lstStyle>
          <a:p>
            <a:pPr>
              <a:defRPr/>
            </a:pPr>
            <a:endParaRPr lang="en-US" altLang="zh-CN"/>
          </a:p>
        </p:txBody>
      </p:sp>
      <p:sp>
        <p:nvSpPr>
          <p:cNvPr id="8196" name="Rectangle 4">
            <a:extLst>
              <a:ext uri="{FF2B5EF4-FFF2-40B4-BE49-F238E27FC236}">
                <a16:creationId xmlns:a16="http://schemas.microsoft.com/office/drawing/2014/main" id="{A01EC5CC-5644-4EB8-A484-CEBCDB551D7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B53F5C3A-3C49-4680-9451-BC8FC80F78BB}"/>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03AC4C97-88FF-4CB1-A0A7-FE9795474C71}"/>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buFontTx/>
              <a:buNone/>
              <a:defRPr sz="1200" b="0">
                <a:latin typeface="Arial" charset="0"/>
              </a:defRPr>
            </a:lvl1pPr>
          </a:lstStyle>
          <a:p>
            <a:pPr>
              <a:defRPr/>
            </a:pPr>
            <a:endParaRPr lang="en-US" altLang="zh-CN"/>
          </a:p>
        </p:txBody>
      </p:sp>
      <p:sp>
        <p:nvSpPr>
          <p:cNvPr id="5127" name="Rectangle 7">
            <a:extLst>
              <a:ext uri="{FF2B5EF4-FFF2-40B4-BE49-F238E27FC236}">
                <a16:creationId xmlns:a16="http://schemas.microsoft.com/office/drawing/2014/main" id="{12C4F312-D701-4B17-8695-9D5454956E40}"/>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fld id="{D592CB48-58DB-44A5-9191-B83C6531CC33}" type="slidenum">
              <a:rPr lang="en-US" altLang="zh-CN"/>
              <a:pPr/>
              <a:t>‹#›</a:t>
            </a:fld>
            <a:endParaRPr lang="en-US" altLang="zh-CN"/>
          </a:p>
        </p:txBody>
      </p:sp>
    </p:spTree>
    <p:extLst>
      <p:ext uri="{BB962C8B-B14F-4D97-AF65-F5344CB8AC3E}">
        <p14:creationId xmlns:p14="http://schemas.microsoft.com/office/powerpoint/2010/main" val="40739456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3364B3D7-D570-45DE-92B1-61E5CA55E20F}"/>
              </a:ext>
            </a:extLst>
          </p:cNvPr>
          <p:cNvSpPr>
            <a:spLocks noGrp="1" noRot="1" noChangeAspect="1" noTextEdit="1"/>
          </p:cNvSpPr>
          <p:nvPr>
            <p:ph type="sldImg"/>
          </p:nvPr>
        </p:nvSpPr>
        <p:spPr>
          <a:ln/>
        </p:spPr>
      </p:sp>
      <p:sp>
        <p:nvSpPr>
          <p:cNvPr id="11267" name="备注占位符 2">
            <a:extLst>
              <a:ext uri="{FF2B5EF4-FFF2-40B4-BE49-F238E27FC236}">
                <a16:creationId xmlns:a16="http://schemas.microsoft.com/office/drawing/2014/main" id="{871FE7A0-4209-4E0C-8BB1-F1A41D3A88C7}"/>
              </a:ext>
            </a:extLst>
          </p:cNvPr>
          <p:cNvSpPr>
            <a:spLocks noGrp="1"/>
          </p:cNvSpPr>
          <p:nvPr>
            <p:ph type="body" idx="1"/>
          </p:nvPr>
        </p:nvSpPr>
        <p:spPr>
          <a:noFill/>
        </p:spPr>
        <p:txBody>
          <a:bodyPr/>
          <a:lstStyle/>
          <a:p>
            <a:endParaRPr lang="zh-CN" altLang="en-US">
              <a:latin typeface="Arial" panose="020B0604020202020204" pitchFamily="34" charset="0"/>
            </a:endParaRPr>
          </a:p>
        </p:txBody>
      </p:sp>
      <p:sp>
        <p:nvSpPr>
          <p:cNvPr id="11268" name="灯片编号占位符 3">
            <a:extLst>
              <a:ext uri="{FF2B5EF4-FFF2-40B4-BE49-F238E27FC236}">
                <a16:creationId xmlns:a16="http://schemas.microsoft.com/office/drawing/2014/main" id="{F5FF876A-7785-4F6E-9E3E-28402A92CBAA}"/>
              </a:ext>
            </a:extLst>
          </p:cNvPr>
          <p:cNvSpPr>
            <a:spLocks noGrp="1"/>
          </p:cNvSpPr>
          <p:nvPr>
            <p:ph type="sldNum" sz="quarter" idx="5"/>
          </p:nvPr>
        </p:nvSpPr>
        <p:spPr>
          <a:noFill/>
        </p:spPr>
        <p:txBody>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fld id="{8A900554-CCFD-471D-815F-3FE2211E4708}" type="slidenum">
              <a:rPr lang="en-US" altLang="zh-CN" sz="1200" b="0">
                <a:latin typeface="Arial" panose="020B0604020202020204" pitchFamily="34" charset="0"/>
              </a:rPr>
              <a:pPr/>
              <a:t>1</a:t>
            </a:fld>
            <a:endParaRPr lang="en-US" altLang="zh-CN" sz="1200" b="0">
              <a:latin typeface="Arial" panose="020B0604020202020204" pitchFamily="34" charset="0"/>
            </a:endParaRPr>
          </a:p>
        </p:txBody>
      </p:sp>
    </p:spTree>
    <p:extLst>
      <p:ext uri="{BB962C8B-B14F-4D97-AF65-F5344CB8AC3E}">
        <p14:creationId xmlns:p14="http://schemas.microsoft.com/office/powerpoint/2010/main" val="331687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92CB48-58DB-44A5-9191-B83C6531CC33}" type="slidenum">
              <a:rPr lang="en-US" altLang="zh-CN" smtClean="0"/>
              <a:pPr/>
              <a:t>54</a:t>
            </a:fld>
            <a:endParaRPr lang="en-US" altLang="zh-CN"/>
          </a:p>
        </p:txBody>
      </p:sp>
    </p:spTree>
    <p:extLst>
      <p:ext uri="{BB962C8B-B14F-4D97-AF65-F5344CB8AC3E}">
        <p14:creationId xmlns:p14="http://schemas.microsoft.com/office/powerpoint/2010/main" val="619191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p>
        </p:txBody>
      </p:sp>
      <p:sp>
        <p:nvSpPr>
          <p:cNvPr id="5" name="Rectangle 6">
            <a:extLst>
              <a:ext uri="{FF2B5EF4-FFF2-40B4-BE49-F238E27FC236}">
                <a16:creationId xmlns:a16="http://schemas.microsoft.com/office/drawing/2014/main" id="{3991D363-F779-41A5-A72F-9B992A3F2747}"/>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DCFE83B1-F634-4D03-BBF3-374F469F8139}" type="slidenum">
              <a:rPr lang="en-US" altLang="zh-CN"/>
              <a:pPr/>
              <a:t>‹#›</a:t>
            </a:fld>
            <a:endParaRPr lang="en-US" altLang="zh-CN"/>
          </a:p>
        </p:txBody>
      </p:sp>
      <p:pic>
        <p:nvPicPr>
          <p:cNvPr id="6" name="Picture 15">
            <a:extLst>
              <a:ext uri="{FF2B5EF4-FFF2-40B4-BE49-F238E27FC236}">
                <a16:creationId xmlns:a16="http://schemas.microsoft.com/office/drawing/2014/main" id="{FBB96941-A741-4111-B3DD-ED9F89D873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411084"/>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46D0D5B7-1F09-4950-A27C-BF92C6A1FEDB}"/>
              </a:ext>
            </a:extLst>
          </p:cNvPr>
          <p:cNvSpPr>
            <a:spLocks noGrp="1" noChangeArrowheads="1"/>
          </p:cNvSpPr>
          <p:nvPr>
            <p:ph type="sldNum" sz="quarter" idx="10"/>
          </p:nvPr>
        </p:nvSpPr>
        <p:spPr>
          <a:xfrm>
            <a:off x="8286750" y="6381750"/>
            <a:ext cx="638175" cy="476250"/>
          </a:xfrm>
          <a:prstGeom prst="rect">
            <a:avLst/>
          </a:prstGeom>
        </p:spPr>
        <p:txBody>
          <a:bodyPr/>
          <a:lstStyle>
            <a:lvl1pPr>
              <a:defRPr/>
            </a:lvl1pPr>
          </a:lstStyle>
          <a:p>
            <a:fld id="{A666D835-6AA7-426A-B360-43BB7A0E8822}" type="slidenum">
              <a:rPr lang="en-US" altLang="zh-CN"/>
              <a:pPr/>
              <a:t>‹#›</a:t>
            </a:fld>
            <a:endParaRPr lang="en-US" altLang="zh-CN"/>
          </a:p>
        </p:txBody>
      </p:sp>
    </p:spTree>
    <p:extLst>
      <p:ext uri="{BB962C8B-B14F-4D97-AF65-F5344CB8AC3E}">
        <p14:creationId xmlns:p14="http://schemas.microsoft.com/office/powerpoint/2010/main" val="319971646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8F6712F8-1DF1-4C4E-A8FF-59E07F4259F5}"/>
              </a:ext>
            </a:extLst>
          </p:cNvPr>
          <p:cNvSpPr>
            <a:spLocks noGrp="1" noChangeArrowheads="1"/>
          </p:cNvSpPr>
          <p:nvPr>
            <p:ph type="sldNum" sz="quarter" idx="10"/>
          </p:nvPr>
        </p:nvSpPr>
        <p:spPr>
          <a:xfrm>
            <a:off x="8286750" y="6381750"/>
            <a:ext cx="638175" cy="476250"/>
          </a:xfrm>
          <a:prstGeom prst="rect">
            <a:avLst/>
          </a:prstGeom>
        </p:spPr>
        <p:txBody>
          <a:bodyPr/>
          <a:lstStyle>
            <a:lvl1pPr>
              <a:defRPr/>
            </a:lvl1pPr>
          </a:lstStyle>
          <a:p>
            <a:fld id="{71E0FA5C-78E7-4801-B735-240B548A4911}" type="slidenum">
              <a:rPr lang="en-US" altLang="zh-CN"/>
              <a:pPr/>
              <a:t>‹#›</a:t>
            </a:fld>
            <a:endParaRPr lang="en-US" altLang="zh-CN"/>
          </a:p>
        </p:txBody>
      </p:sp>
    </p:spTree>
    <p:extLst>
      <p:ext uri="{BB962C8B-B14F-4D97-AF65-F5344CB8AC3E}">
        <p14:creationId xmlns:p14="http://schemas.microsoft.com/office/powerpoint/2010/main" val="4189306368"/>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a:prstGeom prst="rect">
            <a:avLst/>
          </a:prstGeom>
        </p:spPr>
        <p:txBody>
          <a:bodyPr/>
          <a:lstStyle/>
          <a:p>
            <a:pPr lvl="0"/>
            <a:endParaRPr lang="zh-CN" altLang="en-US" noProof="0"/>
          </a:p>
        </p:txBody>
      </p:sp>
      <p:sp>
        <p:nvSpPr>
          <p:cNvPr id="4" name="Rectangle 6">
            <a:extLst>
              <a:ext uri="{FF2B5EF4-FFF2-40B4-BE49-F238E27FC236}">
                <a16:creationId xmlns:a16="http://schemas.microsoft.com/office/drawing/2014/main" id="{B6861B6B-C82D-4E9D-B0FD-DEB7353FEF47}"/>
              </a:ext>
            </a:extLst>
          </p:cNvPr>
          <p:cNvSpPr>
            <a:spLocks noGrp="1" noChangeArrowheads="1"/>
          </p:cNvSpPr>
          <p:nvPr>
            <p:ph type="sldNum" sz="quarter" idx="10"/>
          </p:nvPr>
        </p:nvSpPr>
        <p:spPr>
          <a:xfrm>
            <a:off x="8286750" y="6381750"/>
            <a:ext cx="638175" cy="476250"/>
          </a:xfrm>
          <a:prstGeom prst="rect">
            <a:avLst/>
          </a:prstGeom>
        </p:spPr>
        <p:txBody>
          <a:bodyPr/>
          <a:lstStyle>
            <a:lvl1pPr>
              <a:defRPr/>
            </a:lvl1pPr>
          </a:lstStyle>
          <a:p>
            <a:fld id="{921DA4F1-4DAA-43CD-9AB4-23180FA39D80}" type="slidenum">
              <a:rPr lang="en-US" altLang="zh-CN"/>
              <a:pPr/>
              <a:t>‹#›</a:t>
            </a:fld>
            <a:endParaRPr lang="en-US" altLang="zh-CN"/>
          </a:p>
        </p:txBody>
      </p:sp>
    </p:spTree>
    <p:extLst>
      <p:ext uri="{BB962C8B-B14F-4D97-AF65-F5344CB8AC3E}">
        <p14:creationId xmlns:p14="http://schemas.microsoft.com/office/powerpoint/2010/main" val="3930732567"/>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188913"/>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4213" y="1628775"/>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75213" y="1628775"/>
            <a:ext cx="4038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325A443-CCEC-4187-A1E3-9E73B5D15FC9}" type="slidenum">
              <a:rPr lang="en-US" altLang="zh-CN"/>
              <a:pPr/>
              <a:t>‹#›</a:t>
            </a:fld>
            <a:endParaRPr lang="en-US" altLang="zh-CN"/>
          </a:p>
        </p:txBody>
      </p:sp>
    </p:spTree>
    <p:extLst>
      <p:ext uri="{BB962C8B-B14F-4D97-AF65-F5344CB8AC3E}">
        <p14:creationId xmlns:p14="http://schemas.microsoft.com/office/powerpoint/2010/main" val="3950376226"/>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lvl1pPr algn="just">
              <a:defRPr/>
            </a:lvl1pPr>
            <a:lvl2pPr algn="just">
              <a:defRPr/>
            </a:lvl2pPr>
            <a:lvl3pPr algn="just">
              <a:defRPr/>
            </a:lvl3pPr>
            <a:lvl4pPr algn="just">
              <a:defRPr/>
            </a:lvl4pPr>
            <a:lvl5pPr algn="jus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6">
            <a:extLst>
              <a:ext uri="{FF2B5EF4-FFF2-40B4-BE49-F238E27FC236}">
                <a16:creationId xmlns:a16="http://schemas.microsoft.com/office/drawing/2014/main" id="{A4D6A5D6-E2A4-460D-ADAA-6B26C5BBEF64}"/>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91D841AD-41CE-48E1-A3F3-C8790E513276}" type="slidenum">
              <a:rPr lang="en-US" altLang="zh-CN"/>
              <a:pPr/>
              <a:t>‹#›</a:t>
            </a:fld>
            <a:endParaRPr lang="en-US" altLang="zh-CN"/>
          </a:p>
        </p:txBody>
      </p:sp>
    </p:spTree>
    <p:extLst>
      <p:ext uri="{BB962C8B-B14F-4D97-AF65-F5344CB8AC3E}">
        <p14:creationId xmlns:p14="http://schemas.microsoft.com/office/powerpoint/2010/main" val="4201978090"/>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1666EA07-E4BC-486A-A26A-F36F59974FF0}"/>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C5632390-A314-45E9-8259-B97D324B6C75}" type="slidenum">
              <a:rPr lang="en-US" altLang="zh-CN"/>
              <a:pPr/>
              <a:t>‹#›</a:t>
            </a:fld>
            <a:endParaRPr lang="en-US" altLang="zh-CN"/>
          </a:p>
        </p:txBody>
      </p:sp>
    </p:spTree>
    <p:extLst>
      <p:ext uri="{BB962C8B-B14F-4D97-AF65-F5344CB8AC3E}">
        <p14:creationId xmlns:p14="http://schemas.microsoft.com/office/powerpoint/2010/main" val="724556673"/>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a:extLst>
              <a:ext uri="{FF2B5EF4-FFF2-40B4-BE49-F238E27FC236}">
                <a16:creationId xmlns:a16="http://schemas.microsoft.com/office/drawing/2014/main" id="{DCE06275-12A3-4F5E-8246-8BE6BCE6013D}"/>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8F3ADCAF-667C-45A4-A92D-EFE3E33F1FFE}" type="slidenum">
              <a:rPr lang="en-US" altLang="zh-CN"/>
              <a:pPr/>
              <a:t>‹#›</a:t>
            </a:fld>
            <a:endParaRPr lang="en-US" altLang="zh-CN"/>
          </a:p>
        </p:txBody>
      </p:sp>
    </p:spTree>
    <p:extLst>
      <p:ext uri="{BB962C8B-B14F-4D97-AF65-F5344CB8AC3E}">
        <p14:creationId xmlns:p14="http://schemas.microsoft.com/office/powerpoint/2010/main" val="3573720139"/>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6">
            <a:extLst>
              <a:ext uri="{FF2B5EF4-FFF2-40B4-BE49-F238E27FC236}">
                <a16:creationId xmlns:a16="http://schemas.microsoft.com/office/drawing/2014/main" id="{97EDA3C8-AFE8-4E06-8B74-E151E496E0C7}"/>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89F8F266-A9BD-4E96-8D21-F1DD50916432}" type="slidenum">
              <a:rPr lang="en-US" altLang="zh-CN"/>
              <a:pPr/>
              <a:t>‹#›</a:t>
            </a:fld>
            <a:endParaRPr lang="en-US" altLang="zh-CN"/>
          </a:p>
        </p:txBody>
      </p:sp>
    </p:spTree>
    <p:extLst>
      <p:ext uri="{BB962C8B-B14F-4D97-AF65-F5344CB8AC3E}">
        <p14:creationId xmlns:p14="http://schemas.microsoft.com/office/powerpoint/2010/main" val="1931110307"/>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5">
            <a:extLst>
              <a:ext uri="{FF2B5EF4-FFF2-40B4-BE49-F238E27FC236}">
                <a16:creationId xmlns:a16="http://schemas.microsoft.com/office/drawing/2014/main" id="{F88D2860-C9DB-4B83-B599-5EB25543B1D2}"/>
              </a:ext>
            </a:extLst>
          </p:cNvPr>
          <p:cNvSpPr>
            <a:spLocks noGrp="1" noChangeArrowheads="1"/>
          </p:cNvSpPr>
          <p:nvPr>
            <p:ph type="ftr" sz="quarter" idx="10"/>
          </p:nvPr>
        </p:nvSpPr>
        <p:spPr>
          <a:xfrm>
            <a:off x="0" y="6307138"/>
            <a:ext cx="2627313" cy="460375"/>
          </a:xfrm>
          <a:prstGeom prst="rect">
            <a:avLst/>
          </a:prstGeom>
          <a:ln/>
        </p:spPr>
        <p:txBody>
          <a:bodyPr/>
          <a:lstStyle>
            <a:lvl1pPr>
              <a:defRPr/>
            </a:lvl1pPr>
          </a:lstStyle>
          <a:p>
            <a:pPr>
              <a:defRPr/>
            </a:pPr>
            <a:r>
              <a:rPr lang="zh-CN" altLang="en-US"/>
              <a:t>汇编与接口技术</a:t>
            </a:r>
          </a:p>
        </p:txBody>
      </p:sp>
      <p:sp>
        <p:nvSpPr>
          <p:cNvPr id="4" name="Rectangle 6">
            <a:extLst>
              <a:ext uri="{FF2B5EF4-FFF2-40B4-BE49-F238E27FC236}">
                <a16:creationId xmlns:a16="http://schemas.microsoft.com/office/drawing/2014/main" id="{8B11520A-6D44-4D9D-871A-C39CB01D941A}"/>
              </a:ext>
            </a:extLst>
          </p:cNvPr>
          <p:cNvSpPr>
            <a:spLocks noGrp="1" noChangeArrowheads="1"/>
          </p:cNvSpPr>
          <p:nvPr>
            <p:ph type="sldNum" sz="quarter" idx="11"/>
          </p:nvPr>
        </p:nvSpPr>
        <p:spPr>
          <a:xfrm>
            <a:off x="8286750" y="6381750"/>
            <a:ext cx="638175" cy="476250"/>
          </a:xfrm>
          <a:prstGeom prst="rect">
            <a:avLst/>
          </a:prstGeom>
          <a:ln/>
        </p:spPr>
        <p:txBody>
          <a:bodyPr/>
          <a:lstStyle>
            <a:lvl1pPr>
              <a:defRPr/>
            </a:lvl1pPr>
          </a:lstStyle>
          <a:p>
            <a:fld id="{52A56F96-8D26-418C-8B28-821F6665A9F2}" type="slidenum">
              <a:rPr lang="en-US" altLang="zh-CN"/>
              <a:pPr/>
              <a:t>‹#›</a:t>
            </a:fld>
            <a:endParaRPr lang="en-US" altLang="zh-CN"/>
          </a:p>
        </p:txBody>
      </p:sp>
      <p:pic>
        <p:nvPicPr>
          <p:cNvPr id="5" name="Picture 15">
            <a:extLst>
              <a:ext uri="{FF2B5EF4-FFF2-40B4-BE49-F238E27FC236}">
                <a16:creationId xmlns:a16="http://schemas.microsoft.com/office/drawing/2014/main" id="{624EA5F2-81CD-4F50-BD15-B4E660273B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865158"/>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6BAA3653-67FF-490F-8CE7-B23977955514}"/>
              </a:ext>
            </a:extLst>
          </p:cNvPr>
          <p:cNvSpPr>
            <a:spLocks noGrp="1" noChangeArrowheads="1"/>
          </p:cNvSpPr>
          <p:nvPr>
            <p:ph type="sldNum" sz="quarter" idx="11"/>
          </p:nvPr>
        </p:nvSpPr>
        <p:spPr>
          <a:xfrm>
            <a:off x="8286750" y="6381750"/>
            <a:ext cx="638175" cy="476250"/>
          </a:xfrm>
          <a:prstGeom prst="rect">
            <a:avLst/>
          </a:prstGeom>
        </p:spPr>
        <p:txBody>
          <a:bodyPr/>
          <a:lstStyle>
            <a:lvl1pPr>
              <a:defRPr/>
            </a:lvl1pPr>
          </a:lstStyle>
          <a:p>
            <a:fld id="{7A6FE6A3-213F-4858-8423-606B1BC540F3}" type="slidenum">
              <a:rPr lang="en-US" altLang="zh-CN"/>
              <a:pPr/>
              <a:t>‹#›</a:t>
            </a:fld>
            <a:endParaRPr lang="en-US" altLang="zh-CN"/>
          </a:p>
        </p:txBody>
      </p:sp>
      <p:pic>
        <p:nvPicPr>
          <p:cNvPr id="4" name="Picture 15">
            <a:extLst>
              <a:ext uri="{FF2B5EF4-FFF2-40B4-BE49-F238E27FC236}">
                <a16:creationId xmlns:a16="http://schemas.microsoft.com/office/drawing/2014/main" id="{697CA78A-ED04-47D6-BAB9-B694700ADB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389533"/>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5AF36ECE-8F24-4EE0-BD70-9CE91CB66F53}"/>
              </a:ext>
            </a:extLst>
          </p:cNvPr>
          <p:cNvSpPr>
            <a:spLocks noGrp="1" noChangeArrowheads="1"/>
          </p:cNvSpPr>
          <p:nvPr>
            <p:ph type="sldNum" sz="quarter" idx="10"/>
          </p:nvPr>
        </p:nvSpPr>
        <p:spPr>
          <a:xfrm>
            <a:off x="8286750" y="6381750"/>
            <a:ext cx="638175" cy="476250"/>
          </a:xfrm>
          <a:prstGeom prst="rect">
            <a:avLst/>
          </a:prstGeom>
        </p:spPr>
        <p:txBody>
          <a:bodyPr/>
          <a:lstStyle>
            <a:lvl1pPr>
              <a:defRPr/>
            </a:lvl1pPr>
          </a:lstStyle>
          <a:p>
            <a:fld id="{E303188A-B6B5-43BA-B654-A929C0D9C973}" type="slidenum">
              <a:rPr lang="en-US" altLang="zh-CN"/>
              <a:pPr/>
              <a:t>‹#›</a:t>
            </a:fld>
            <a:endParaRPr lang="en-US" altLang="zh-CN"/>
          </a:p>
        </p:txBody>
      </p:sp>
    </p:spTree>
    <p:extLst>
      <p:ext uri="{BB962C8B-B14F-4D97-AF65-F5344CB8AC3E}">
        <p14:creationId xmlns:p14="http://schemas.microsoft.com/office/powerpoint/2010/main" val="1874896152"/>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20A55104-6774-437E-A36D-2583AB78479D}"/>
              </a:ext>
            </a:extLst>
          </p:cNvPr>
          <p:cNvSpPr>
            <a:spLocks noGrp="1" noChangeArrowheads="1"/>
          </p:cNvSpPr>
          <p:nvPr>
            <p:ph type="sldNum" sz="quarter" idx="10"/>
          </p:nvPr>
        </p:nvSpPr>
        <p:spPr>
          <a:xfrm>
            <a:off x="8286750" y="6381750"/>
            <a:ext cx="638175" cy="476250"/>
          </a:xfrm>
          <a:prstGeom prst="rect">
            <a:avLst/>
          </a:prstGeom>
        </p:spPr>
        <p:txBody>
          <a:bodyPr/>
          <a:lstStyle>
            <a:lvl1pPr>
              <a:defRPr/>
            </a:lvl1pPr>
          </a:lstStyle>
          <a:p>
            <a:fld id="{B92BDE03-8452-4F2E-A063-3EA34E875852}" type="slidenum">
              <a:rPr lang="en-US" altLang="zh-CN"/>
              <a:pPr/>
              <a:t>‹#›</a:t>
            </a:fld>
            <a:endParaRPr lang="en-US" altLang="zh-CN"/>
          </a:p>
        </p:txBody>
      </p:sp>
    </p:spTree>
    <p:extLst>
      <p:ext uri="{BB962C8B-B14F-4D97-AF65-F5344CB8AC3E}">
        <p14:creationId xmlns:p14="http://schemas.microsoft.com/office/powerpoint/2010/main" val="3229168080"/>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20"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Text Box 14">
            <a:extLst>
              <a:ext uri="{FF2B5EF4-FFF2-40B4-BE49-F238E27FC236}">
                <a16:creationId xmlns:a16="http://schemas.microsoft.com/office/drawing/2014/main" id="{62E3FC19-EB67-41CE-856A-7ED83C9896E3}"/>
              </a:ext>
            </a:extLst>
          </p:cNvPr>
          <p:cNvSpPr txBox="1">
            <a:spLocks noChangeArrowheads="1"/>
          </p:cNvSpPr>
          <p:nvPr userDrawn="1"/>
        </p:nvSpPr>
        <p:spPr bwMode="auto">
          <a:xfrm>
            <a:off x="5473700" y="320675"/>
            <a:ext cx="2757488"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lgn="l">
              <a:defRPr>
                <a:solidFill>
                  <a:schemeClr val="tx1"/>
                </a:solidFill>
                <a:latin typeface="Arial" charset="0"/>
                <a:ea typeface="宋体" pitchFamily="2" charset="-122"/>
              </a:defRPr>
            </a:lvl1pPr>
            <a:lvl2pPr algn="l">
              <a:defRPr>
                <a:solidFill>
                  <a:schemeClr val="tx1"/>
                </a:solidFill>
                <a:latin typeface="Arial" charset="0"/>
                <a:ea typeface="宋体" pitchFamily="2" charset="-122"/>
              </a:defRPr>
            </a:lvl2pPr>
            <a:lvl3pPr algn="l">
              <a:defRPr>
                <a:solidFill>
                  <a:schemeClr val="tx1"/>
                </a:solidFill>
                <a:latin typeface="Arial" charset="0"/>
                <a:ea typeface="宋体" pitchFamily="2" charset="-122"/>
              </a:defRPr>
            </a:lvl3pPr>
            <a:lvl4pPr algn="l">
              <a:defRPr>
                <a:solidFill>
                  <a:schemeClr val="tx1"/>
                </a:solidFill>
                <a:latin typeface="Arial" charset="0"/>
                <a:ea typeface="宋体" pitchFamily="2" charset="-122"/>
              </a:defRPr>
            </a:lvl4pPr>
            <a:lvl5pPr algn="l">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endParaRPr lang="zh-CN" altLang="zh-CN" i="1">
              <a:effectLst>
                <a:outerShdw blurRad="38100" dist="38100" dir="2700000" algn="tl">
                  <a:srgbClr val="C0C0C0"/>
                </a:outerShdw>
              </a:effectLst>
              <a:latin typeface="Times New Roman" pitchFamily="18" charset="0"/>
            </a:endParaRPr>
          </a:p>
        </p:txBody>
      </p:sp>
      <p:sp>
        <p:nvSpPr>
          <p:cNvPr id="11" name="Rectangle 6">
            <a:extLst>
              <a:ext uri="{FF2B5EF4-FFF2-40B4-BE49-F238E27FC236}">
                <a16:creationId xmlns:a16="http://schemas.microsoft.com/office/drawing/2014/main" id="{B4962467-9E23-4BFD-BDDF-F71820C4C3E1}"/>
              </a:ext>
            </a:extLst>
          </p:cNvPr>
          <p:cNvSpPr>
            <a:spLocks noGrp="1" noChangeArrowheads="1"/>
          </p:cNvSpPr>
          <p:nvPr>
            <p:ph type="sldNum" sz="quarter" idx="4"/>
          </p:nvPr>
        </p:nvSpPr>
        <p:spPr bwMode="auto">
          <a:xfrm>
            <a:off x="8286750" y="6381750"/>
            <a:ext cx="638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0" sz="1600" b="1">
                <a:solidFill>
                  <a:srgbClr val="000000"/>
                </a:solidFill>
                <a:latin typeface="Arial" panose="020B0604020202020204" pitchFamily="34" charset="0"/>
              </a:defRPr>
            </a:lvl1pPr>
          </a:lstStyle>
          <a:p>
            <a:fld id="{E00DAA55-B56C-4031-AF56-C6B2033A3705}" type="slidenum">
              <a:rPr lang="en-US" altLang="zh-CN"/>
              <a:pPr/>
              <a:t>‹#›</a:t>
            </a:fld>
            <a:endParaRPr lang="en-US" altLang="zh-CN"/>
          </a:p>
        </p:txBody>
      </p:sp>
      <p:sp>
        <p:nvSpPr>
          <p:cNvPr id="12" name="Text Box 14">
            <a:extLst>
              <a:ext uri="{FF2B5EF4-FFF2-40B4-BE49-F238E27FC236}">
                <a16:creationId xmlns:a16="http://schemas.microsoft.com/office/drawing/2014/main" id="{68451D50-33C6-4C0B-BD2B-648C775F10B4}"/>
              </a:ext>
            </a:extLst>
          </p:cNvPr>
          <p:cNvSpPr txBox="1">
            <a:spLocks noChangeArrowheads="1"/>
          </p:cNvSpPr>
          <p:nvPr userDrawn="1"/>
        </p:nvSpPr>
        <p:spPr bwMode="auto">
          <a:xfrm>
            <a:off x="5401692" y="320675"/>
            <a:ext cx="2757488"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95263" indent="-195263" algn="l">
              <a:defRPr>
                <a:solidFill>
                  <a:schemeClr val="tx1"/>
                </a:solidFill>
                <a:latin typeface="Arial" charset="0"/>
                <a:ea typeface="宋体" pitchFamily="2" charset="-122"/>
              </a:defRPr>
            </a:lvl1pPr>
            <a:lvl2pPr algn="l">
              <a:defRPr>
                <a:solidFill>
                  <a:schemeClr val="tx1"/>
                </a:solidFill>
                <a:latin typeface="Arial" charset="0"/>
                <a:ea typeface="宋体" pitchFamily="2" charset="-122"/>
              </a:defRPr>
            </a:lvl2pPr>
            <a:lvl3pPr algn="l">
              <a:defRPr>
                <a:solidFill>
                  <a:schemeClr val="tx1"/>
                </a:solidFill>
                <a:latin typeface="Arial" charset="0"/>
                <a:ea typeface="宋体" pitchFamily="2" charset="-122"/>
              </a:defRPr>
            </a:lvl3pPr>
            <a:lvl4pPr algn="l">
              <a:defRPr>
                <a:solidFill>
                  <a:schemeClr val="tx1"/>
                </a:solidFill>
                <a:latin typeface="Arial" charset="0"/>
                <a:ea typeface="宋体" pitchFamily="2" charset="-122"/>
              </a:defRPr>
            </a:lvl4pPr>
            <a:lvl5pPr algn="l">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endParaRPr kumimoji="0" lang="zh-CN" altLang="zh-CN" b="1" i="1">
              <a:solidFill>
                <a:srgbClr val="000000"/>
              </a:solidFill>
              <a:effectLst>
                <a:outerShdw blurRad="38100" dist="38100" dir="2700000" algn="tl">
                  <a:srgbClr val="C0C0C0"/>
                </a:outerShdw>
              </a:effectLst>
              <a:latin typeface="Times New Roman" pitchFamily="18" charset="0"/>
            </a:endParaRPr>
          </a:p>
        </p:txBody>
      </p:sp>
      <p:sp>
        <p:nvSpPr>
          <p:cNvPr id="13" name="Rectangle 2">
            <a:extLst>
              <a:ext uri="{FF2B5EF4-FFF2-40B4-BE49-F238E27FC236}">
                <a16:creationId xmlns:a16="http://schemas.microsoft.com/office/drawing/2014/main" id="{A9694F4A-166E-4F83-9AAF-F48F28219069}"/>
              </a:ext>
            </a:extLst>
          </p:cNvPr>
          <p:cNvSpPr>
            <a:spLocks noChangeArrowheads="1"/>
          </p:cNvSpPr>
          <p:nvPr userDrawn="1"/>
        </p:nvSpPr>
        <p:spPr bwMode="auto">
          <a:xfrm>
            <a:off x="363216" y="921544"/>
            <a:ext cx="8673280" cy="61104"/>
          </a:xfrm>
          <a:prstGeom prst="rect">
            <a:avLst/>
          </a:prstGeom>
          <a:gradFill flip="none" rotWithShape="1">
            <a:gsLst>
              <a:gs pos="0">
                <a:srgbClr val="133984">
                  <a:gamma/>
                  <a:tint val="0"/>
                  <a:invGamma/>
                </a:srgbClr>
              </a:gs>
              <a:gs pos="100000">
                <a:srgbClr val="16429A"/>
              </a:gs>
            </a:gsLst>
            <a:path path="circle">
              <a:fillToRect l="100000" b="100000"/>
            </a:path>
            <a:tileRect t="-100000" r="-100000"/>
          </a:gradFill>
          <a:ln>
            <a:noFill/>
          </a:ln>
          <a:effectLst/>
        </p:spPr>
        <p:txBody>
          <a:bodyPr wrap="none" anchor="ctr"/>
          <a:lstStyle/>
          <a:p>
            <a:endParaRPr lang="zh-CN" altLang="en-US"/>
          </a:p>
        </p:txBody>
      </p:sp>
      <p:pic>
        <p:nvPicPr>
          <p:cNvPr id="14" name="Picture 27">
            <a:extLst>
              <a:ext uri="{FF2B5EF4-FFF2-40B4-BE49-F238E27FC236}">
                <a16:creationId xmlns:a16="http://schemas.microsoft.com/office/drawing/2014/main" id="{3256B945-9388-4C70-A732-14D79FA0EF0A}"/>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5562613" y="177006"/>
            <a:ext cx="842962" cy="5683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8">
            <a:extLst>
              <a:ext uri="{FF2B5EF4-FFF2-40B4-BE49-F238E27FC236}">
                <a16:creationId xmlns:a16="http://schemas.microsoft.com/office/drawing/2014/main" id="{8F00C45D-87BF-4D12-9629-44F1AB1C4347}"/>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319950" y="181768"/>
            <a:ext cx="952500" cy="5635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9">
            <a:extLst>
              <a:ext uri="{FF2B5EF4-FFF2-40B4-BE49-F238E27FC236}">
                <a16:creationId xmlns:a16="http://schemas.microsoft.com/office/drawing/2014/main" id="{704EA0F4-82A6-4C06-9FD3-A20B4ED525DF}"/>
              </a:ext>
            </a:extLst>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444208" y="179388"/>
            <a:ext cx="838200" cy="568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1">
            <a:extLst>
              <a:ext uri="{FF2B5EF4-FFF2-40B4-BE49-F238E27FC236}">
                <a16:creationId xmlns:a16="http://schemas.microsoft.com/office/drawing/2014/main" id="{6E215EF3-23F7-487A-A253-1B828CB48ADB}"/>
              </a:ext>
            </a:extLst>
          </p:cNvPr>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309992" y="184150"/>
            <a:ext cx="762000" cy="563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2">
            <a:extLst>
              <a:ext uri="{FF2B5EF4-FFF2-40B4-BE49-F238E27FC236}">
                <a16:creationId xmlns:a16="http://schemas.microsoft.com/office/drawing/2014/main" id="{D19158E8-AFBC-40D7-8870-D011FBF3386B}"/>
              </a:ext>
            </a:extLst>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644008" y="184150"/>
            <a:ext cx="881063" cy="5635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a:extLst>
              <a:ext uri="{FF2B5EF4-FFF2-40B4-BE49-F238E27FC236}">
                <a16:creationId xmlns:a16="http://schemas.microsoft.com/office/drawing/2014/main" id="{C808EDC0-E24C-4C61-9058-DF813B5711DE}"/>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9AD19A09-5C4C-454D-B990-5CC7C734B8C5}"/>
              </a:ext>
            </a:extLst>
          </p:cNvPr>
          <p:cNvPicPr>
            <a:picLocks noChangeAspect="1"/>
          </p:cNvPicPr>
          <p:nvPr userDrawn="1"/>
        </p:nvPicPr>
        <p:blipFill>
          <a:blip r:embed="rId21"/>
          <a:stretch>
            <a:fillRect/>
          </a:stretch>
        </p:blipFill>
        <p:spPr>
          <a:xfrm>
            <a:off x="447517" y="145733"/>
            <a:ext cx="2478564" cy="682682"/>
          </a:xfrm>
          <a:prstGeom prst="rect">
            <a:avLst/>
          </a:prstGeom>
        </p:spPr>
      </p:pic>
    </p:spTree>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Lst>
  <p:transition>
    <p:random/>
  </p:transition>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0.wmf"/><Relationship Id="rId3" Type="http://schemas.openxmlformats.org/officeDocument/2006/relationships/image" Target="../media/image23.wmf"/><Relationship Id="rId7" Type="http://schemas.openxmlformats.org/officeDocument/2006/relationships/image" Target="../media/image25.wmf"/><Relationship Id="rId12" Type="http://schemas.openxmlformats.org/officeDocument/2006/relationships/oleObject" Target="../embeddings/oleObject33.bin"/><Relationship Id="rId2" Type="http://schemas.openxmlformats.org/officeDocument/2006/relationships/oleObject" Target="../embeddings/oleObject28.bin"/><Relationship Id="rId1" Type="http://schemas.openxmlformats.org/officeDocument/2006/relationships/slideLayout" Target="../slideLayouts/slideLayout13.xml"/><Relationship Id="rId6" Type="http://schemas.openxmlformats.org/officeDocument/2006/relationships/oleObject" Target="../embeddings/oleObject30.bin"/><Relationship Id="rId11" Type="http://schemas.openxmlformats.org/officeDocument/2006/relationships/image" Target="../media/image39.wmf"/><Relationship Id="rId5" Type="http://schemas.openxmlformats.org/officeDocument/2006/relationships/image" Target="../media/image24.wmf"/><Relationship Id="rId15" Type="http://schemas.openxmlformats.org/officeDocument/2006/relationships/image" Target="../media/image41.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26.wmf"/><Relationship Id="rId14" Type="http://schemas.openxmlformats.org/officeDocument/2006/relationships/oleObject" Target="../embeddings/oleObject34.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oleObject" Target="../embeddings/oleObject37.bin"/><Relationship Id="rId18" Type="http://schemas.openxmlformats.org/officeDocument/2006/relationships/image" Target="../media/image46.emf"/><Relationship Id="rId3" Type="http://schemas.openxmlformats.org/officeDocument/2006/relationships/image" Target="../media/image20.png"/><Relationship Id="rId12" Type="http://schemas.openxmlformats.org/officeDocument/2006/relationships/image" Target="../media/image43.wmf"/><Relationship Id="rId17" Type="http://schemas.openxmlformats.org/officeDocument/2006/relationships/oleObject" Target="../embeddings/oleObject39.bin"/><Relationship Id="rId2" Type="http://schemas.openxmlformats.org/officeDocument/2006/relationships/image" Target="../media/image19.png"/><Relationship Id="rId16" Type="http://schemas.openxmlformats.org/officeDocument/2006/relationships/image" Target="../media/image45.wmf"/><Relationship Id="rId1" Type="http://schemas.openxmlformats.org/officeDocument/2006/relationships/slideLayout" Target="../slideLayouts/slideLayout7.xml"/><Relationship Id="rId11" Type="http://schemas.openxmlformats.org/officeDocument/2006/relationships/oleObject" Target="../embeddings/oleObject36.bin"/><Relationship Id="rId5" Type="http://schemas.openxmlformats.org/officeDocument/2006/relationships/image" Target="../media/image22.png"/><Relationship Id="rId15" Type="http://schemas.openxmlformats.org/officeDocument/2006/relationships/oleObject" Target="../embeddings/oleObject38.bin"/><Relationship Id="rId10" Type="http://schemas.openxmlformats.org/officeDocument/2006/relationships/image" Target="../media/image42.wmf"/><Relationship Id="rId4" Type="http://schemas.openxmlformats.org/officeDocument/2006/relationships/image" Target="../media/image21.png"/><Relationship Id="rId9" Type="http://schemas.openxmlformats.org/officeDocument/2006/relationships/oleObject" Target="../embeddings/oleObject35.bin"/><Relationship Id="rId14" Type="http://schemas.openxmlformats.org/officeDocument/2006/relationships/image" Target="../media/image44.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image" Target="../media/image50.wmf"/><Relationship Id="rId18" Type="http://schemas.openxmlformats.org/officeDocument/2006/relationships/oleObject" Target="../embeddings/oleObject46.bin"/><Relationship Id="rId26" Type="http://schemas.openxmlformats.org/officeDocument/2006/relationships/oleObject" Target="../embeddings/oleObject50.bin"/><Relationship Id="rId3" Type="http://schemas.openxmlformats.org/officeDocument/2006/relationships/image" Target="../media/image20.png"/><Relationship Id="rId21" Type="http://schemas.openxmlformats.org/officeDocument/2006/relationships/image" Target="../media/image54.wmf"/><Relationship Id="rId7" Type="http://schemas.openxmlformats.org/officeDocument/2006/relationships/image" Target="../media/image47.wmf"/><Relationship Id="rId12" Type="http://schemas.openxmlformats.org/officeDocument/2006/relationships/oleObject" Target="../embeddings/oleObject43.bin"/><Relationship Id="rId17" Type="http://schemas.openxmlformats.org/officeDocument/2006/relationships/image" Target="../media/image52.wmf"/><Relationship Id="rId25" Type="http://schemas.openxmlformats.org/officeDocument/2006/relationships/image" Target="../media/image56.wmf"/><Relationship Id="rId2" Type="http://schemas.openxmlformats.org/officeDocument/2006/relationships/image" Target="../media/image19.png"/><Relationship Id="rId16" Type="http://schemas.openxmlformats.org/officeDocument/2006/relationships/oleObject" Target="../embeddings/oleObject45.bin"/><Relationship Id="rId20" Type="http://schemas.openxmlformats.org/officeDocument/2006/relationships/oleObject" Target="../embeddings/oleObject47.bin"/><Relationship Id="rId1" Type="http://schemas.openxmlformats.org/officeDocument/2006/relationships/slideLayout" Target="../slideLayouts/slideLayout7.xml"/><Relationship Id="rId6" Type="http://schemas.openxmlformats.org/officeDocument/2006/relationships/oleObject" Target="../embeddings/oleObject40.bin"/><Relationship Id="rId11" Type="http://schemas.openxmlformats.org/officeDocument/2006/relationships/image" Target="../media/image49.wmf"/><Relationship Id="rId24" Type="http://schemas.openxmlformats.org/officeDocument/2006/relationships/oleObject" Target="../embeddings/oleObject49.bin"/><Relationship Id="rId5" Type="http://schemas.openxmlformats.org/officeDocument/2006/relationships/image" Target="../media/image22.png"/><Relationship Id="rId15" Type="http://schemas.openxmlformats.org/officeDocument/2006/relationships/image" Target="../media/image51.emf"/><Relationship Id="rId23" Type="http://schemas.openxmlformats.org/officeDocument/2006/relationships/image" Target="../media/image55.wmf"/><Relationship Id="rId10" Type="http://schemas.openxmlformats.org/officeDocument/2006/relationships/oleObject" Target="../embeddings/oleObject42.bin"/><Relationship Id="rId19" Type="http://schemas.openxmlformats.org/officeDocument/2006/relationships/image" Target="../media/image53.wmf"/><Relationship Id="rId4" Type="http://schemas.openxmlformats.org/officeDocument/2006/relationships/image" Target="../media/image21.png"/><Relationship Id="rId9" Type="http://schemas.openxmlformats.org/officeDocument/2006/relationships/image" Target="../media/image48.wmf"/><Relationship Id="rId14" Type="http://schemas.openxmlformats.org/officeDocument/2006/relationships/oleObject" Target="../embeddings/oleObject44.bin"/><Relationship Id="rId22" Type="http://schemas.openxmlformats.org/officeDocument/2006/relationships/oleObject" Target="../embeddings/oleObject48.bin"/><Relationship Id="rId27" Type="http://schemas.openxmlformats.org/officeDocument/2006/relationships/image" Target="../media/image57.wmf"/></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0.png"/><Relationship Id="rId7" Type="http://schemas.openxmlformats.org/officeDocument/2006/relationships/image" Target="../media/image66.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60.wmf"/><Relationship Id="rId3" Type="http://schemas.openxmlformats.org/officeDocument/2006/relationships/image" Target="../media/image20.png"/><Relationship Id="rId7" Type="http://schemas.openxmlformats.org/officeDocument/2006/relationships/image" Target="../media/image59.png"/><Relationship Id="rId12" Type="http://schemas.openxmlformats.org/officeDocument/2006/relationships/oleObject" Target="../embeddings/oleObject53.bin"/><Relationship Id="rId2" Type="http://schemas.openxmlformats.org/officeDocument/2006/relationships/image" Target="../media/image19.png"/><Relationship Id="rId1" Type="http://schemas.openxmlformats.org/officeDocument/2006/relationships/slideLayout" Target="../slideLayouts/slideLayout7.xml"/><Relationship Id="rId11" Type="http://schemas.openxmlformats.org/officeDocument/2006/relationships/image" Target="../media/image59.wmf"/><Relationship Id="rId5" Type="http://schemas.openxmlformats.org/officeDocument/2006/relationships/image" Target="../media/image22.png"/><Relationship Id="rId15" Type="http://schemas.openxmlformats.org/officeDocument/2006/relationships/image" Target="../media/image61.emf"/><Relationship Id="rId10" Type="http://schemas.openxmlformats.org/officeDocument/2006/relationships/oleObject" Target="../embeddings/oleObject52.bin"/><Relationship Id="rId4" Type="http://schemas.openxmlformats.org/officeDocument/2006/relationships/image" Target="../media/image21.png"/><Relationship Id="rId9" Type="http://schemas.openxmlformats.org/officeDocument/2006/relationships/image" Target="../media/image58.wmf"/><Relationship Id="rId14" Type="http://schemas.openxmlformats.org/officeDocument/2006/relationships/oleObject" Target="../embeddings/oleObject54.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75.png"/><Relationship Id="rId3" Type="http://schemas.openxmlformats.org/officeDocument/2006/relationships/image" Target="../media/image20.png"/><Relationship Id="rId7" Type="http://schemas.openxmlformats.org/officeDocument/2006/relationships/image" Target="../media/image47.wmf"/><Relationship Id="rId2" Type="http://schemas.openxmlformats.org/officeDocument/2006/relationships/image" Target="../media/image19.png"/><Relationship Id="rId16" Type="http://schemas.openxmlformats.org/officeDocument/2006/relationships/image" Target="../media/image64.emf"/><Relationship Id="rId1" Type="http://schemas.openxmlformats.org/officeDocument/2006/relationships/slideLayout" Target="../slideLayouts/slideLayout7.xml"/><Relationship Id="rId6" Type="http://schemas.openxmlformats.org/officeDocument/2006/relationships/oleObject" Target="../embeddings/oleObject55.bin"/><Relationship Id="rId11" Type="http://schemas.openxmlformats.org/officeDocument/2006/relationships/image" Target="../media/image63.wmf"/><Relationship Id="rId5" Type="http://schemas.openxmlformats.org/officeDocument/2006/relationships/image" Target="../media/image22.png"/><Relationship Id="rId15" Type="http://schemas.openxmlformats.org/officeDocument/2006/relationships/oleObject" Target="../embeddings/oleObject58.bin"/><Relationship Id="rId10" Type="http://schemas.openxmlformats.org/officeDocument/2006/relationships/oleObject" Target="../embeddings/oleObject57.bin"/><Relationship Id="rId4" Type="http://schemas.openxmlformats.org/officeDocument/2006/relationships/image" Target="../media/image21.png"/><Relationship Id="rId9" Type="http://schemas.openxmlformats.org/officeDocument/2006/relationships/image" Target="../media/image62.wmf"/><Relationship Id="rId14"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67.wmf"/><Relationship Id="rId3" Type="http://schemas.openxmlformats.org/officeDocument/2006/relationships/image" Target="../media/image20.png"/><Relationship Id="rId7" Type="http://schemas.openxmlformats.org/officeDocument/2006/relationships/image" Target="../media/image81.png"/><Relationship Id="rId12" Type="http://schemas.openxmlformats.org/officeDocument/2006/relationships/oleObject" Target="../embeddings/oleObject61.bin"/><Relationship Id="rId17" Type="http://schemas.openxmlformats.org/officeDocument/2006/relationships/image" Target="../media/image69.emf"/><Relationship Id="rId2" Type="http://schemas.openxmlformats.org/officeDocument/2006/relationships/image" Target="../media/image19.png"/><Relationship Id="rId16" Type="http://schemas.openxmlformats.org/officeDocument/2006/relationships/oleObject" Target="../embeddings/oleObject63.bin"/><Relationship Id="rId1" Type="http://schemas.openxmlformats.org/officeDocument/2006/relationships/slideLayout" Target="../slideLayouts/slideLayout7.xml"/><Relationship Id="rId11" Type="http://schemas.openxmlformats.org/officeDocument/2006/relationships/image" Target="../media/image66.wmf"/><Relationship Id="rId5" Type="http://schemas.openxmlformats.org/officeDocument/2006/relationships/image" Target="../media/image22.png"/><Relationship Id="rId15" Type="http://schemas.openxmlformats.org/officeDocument/2006/relationships/image" Target="../media/image68.wmf"/><Relationship Id="rId10" Type="http://schemas.openxmlformats.org/officeDocument/2006/relationships/oleObject" Target="../embeddings/oleObject60.bin"/><Relationship Id="rId4" Type="http://schemas.openxmlformats.org/officeDocument/2006/relationships/image" Target="../media/image21.png"/><Relationship Id="rId9" Type="http://schemas.openxmlformats.org/officeDocument/2006/relationships/image" Target="../media/image65.wmf"/><Relationship Id="rId14" Type="http://schemas.openxmlformats.org/officeDocument/2006/relationships/oleObject" Target="../embeddings/oleObject62.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86.png"/><Relationship Id="rId3" Type="http://schemas.openxmlformats.org/officeDocument/2006/relationships/image" Target="../media/image20.png"/><Relationship Id="rId7" Type="http://schemas.openxmlformats.org/officeDocument/2006/relationships/image" Target="../media/image70.wmf"/><Relationship Id="rId12" Type="http://schemas.openxmlformats.org/officeDocument/2006/relationships/image" Target="../media/image71.wmf"/><Relationship Id="rId17" Type="http://schemas.openxmlformats.org/officeDocument/2006/relationships/image" Target="../media/image88.png"/><Relationship Id="rId2" Type="http://schemas.openxmlformats.org/officeDocument/2006/relationships/image" Target="../media/image19.png"/><Relationship Id="rId16"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oleObject" Target="../embeddings/oleObject64.bin"/><Relationship Id="rId11" Type="http://schemas.openxmlformats.org/officeDocument/2006/relationships/oleObject" Target="../embeddings/oleObject610.bin"/><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71.wmf"/><Relationship Id="rId14" Type="http://schemas.openxmlformats.org/officeDocument/2006/relationships/oleObject" Target="../embeddings/oleObject6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2.emf"/><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3.emf"/><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oleObject" Target="../embeddings/oleObject67.bin"/><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image" Target="../media/image74.png"/><Relationship Id="rId7" Type="http://schemas.openxmlformats.org/officeDocument/2006/relationships/image" Target="../media/image76.wmf"/><Relationship Id="rId2" Type="http://schemas.openxmlformats.org/officeDocument/2006/relationships/oleObject" Target="../embeddings/oleObject68.bin"/><Relationship Id="rId1" Type="http://schemas.openxmlformats.org/officeDocument/2006/relationships/slideLayout" Target="../slideLayouts/slideLayout7.xml"/><Relationship Id="rId6" Type="http://schemas.openxmlformats.org/officeDocument/2006/relationships/oleObject" Target="../embeddings/oleObject70.bin"/><Relationship Id="rId11" Type="http://schemas.openxmlformats.org/officeDocument/2006/relationships/oleObject" Target="../embeddings/oleObject73.bin"/><Relationship Id="rId5" Type="http://schemas.openxmlformats.org/officeDocument/2006/relationships/image" Target="../media/image75.wmf"/><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77.wmf"/></Relationships>
</file>

<file path=ppt/slides/_rels/slide24.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74.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75.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oleObject" Target="../embeddings/oleObject76.bin"/><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image" Target="../media/image81.wmf"/><Relationship Id="rId7" Type="http://schemas.openxmlformats.org/officeDocument/2006/relationships/image" Target="../media/image83.wmf"/><Relationship Id="rId2" Type="http://schemas.openxmlformats.org/officeDocument/2006/relationships/oleObject" Target="../embeddings/oleObject77.bin"/><Relationship Id="rId1" Type="http://schemas.openxmlformats.org/officeDocument/2006/relationships/slideLayout" Target="../slideLayouts/slideLayout2.xml"/><Relationship Id="rId6" Type="http://schemas.openxmlformats.org/officeDocument/2006/relationships/oleObject" Target="../embeddings/oleObject79.bin"/><Relationship Id="rId11" Type="http://schemas.openxmlformats.org/officeDocument/2006/relationships/image" Target="../media/image85.wmf"/><Relationship Id="rId5" Type="http://schemas.openxmlformats.org/officeDocument/2006/relationships/image" Target="../media/image82.wmf"/><Relationship Id="rId10" Type="http://schemas.openxmlformats.org/officeDocument/2006/relationships/oleObject" Target="../embeddings/oleObject81.bin"/><Relationship Id="rId4" Type="http://schemas.openxmlformats.org/officeDocument/2006/relationships/oleObject" Target="../embeddings/oleObject78.bin"/><Relationship Id="rId9" Type="http://schemas.openxmlformats.org/officeDocument/2006/relationships/image" Target="../media/image84.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oleObject" Target="../embeddings/oleObject83.bin"/><Relationship Id="rId4" Type="http://schemas.openxmlformats.org/officeDocument/2006/relationships/image" Target="../media/image90.emf"/></Relationships>
</file>

<file path=ppt/slides/_rels/slide2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oleObject" Target="../embeddings/oleObject84.bin"/><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oleObject" Target="../embeddings/oleObject85.bin"/><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5.emf"/><Relationship Id="rId7" Type="http://schemas.openxmlformats.org/officeDocument/2006/relationships/image" Target="../media/image102.png"/><Relationship Id="rId2" Type="http://schemas.openxmlformats.org/officeDocument/2006/relationships/oleObject" Target="../embeddings/oleObject86.bin"/><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0.emf"/></Relationships>
</file>

<file path=ppt/slides/_rels/slide37.xml.rels><?xml version="1.0" encoding="UTF-8" standalone="yes"?>
<Relationships xmlns="http://schemas.openxmlformats.org/package/2006/relationships"><Relationship Id="rId8" Type="http://schemas.openxmlformats.org/officeDocument/2006/relationships/package" Target="../embeddings/Microsoft_Visio___11.vsdx"/><Relationship Id="rId3" Type="http://schemas.openxmlformats.org/officeDocument/2006/relationships/image" Target="../media/image95.emf"/><Relationship Id="rId7" Type="http://schemas.openxmlformats.org/officeDocument/2006/relationships/image" Target="../media/image105.png"/><Relationship Id="rId2" Type="http://schemas.openxmlformats.org/officeDocument/2006/relationships/oleObject" Target="../embeddings/oleObject88.bin"/><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990.png"/><Relationship Id="rId9" Type="http://schemas.openxmlformats.org/officeDocument/2006/relationships/image" Target="../media/image101.emf"/></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2.emf"/><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3.emf"/></Relationships>
</file>

<file path=ppt/slides/_rels/slide3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oleObject" Target="../embeddings/oleObject89.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oleObject" Target="../embeddings/oleObject90.bin"/><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106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00.png"/><Relationship Id="rId7" Type="http://schemas.openxmlformats.org/officeDocument/2006/relationships/image" Target="../media/image21.png"/><Relationship Id="rId2"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10.png"/><Relationship Id="rId4" Type="http://schemas.openxmlformats.org/officeDocument/2006/relationships/image" Target="../media/image111.png"/><Relationship Id="rId9" Type="http://schemas.openxmlformats.org/officeDocument/2006/relationships/image" Target="../media/image112.png"/></Relationships>
</file>

<file path=ppt/slides/_rels/slide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4.emf"/><Relationship Id="rId7" Type="http://schemas.openxmlformats.org/officeDocument/2006/relationships/image" Target="../media/image22.png"/><Relationship Id="rId2" Type="http://schemas.openxmlformats.org/officeDocument/2006/relationships/oleObject" Target="../embeddings/oleObject91.bin"/><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140.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5.wmf"/><Relationship Id="rId4" Type="http://schemas.openxmlformats.org/officeDocument/2006/relationships/oleObject" Target="../embeddings/oleObject92.bin"/></Relationships>
</file>

<file path=ppt/slides/_rels/slide55.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oleObject" Target="../embeddings/oleObject94.bin"/><Relationship Id="rId18" Type="http://schemas.openxmlformats.org/officeDocument/2006/relationships/image" Target="../media/image1200.png"/><Relationship Id="rId3" Type="http://schemas.openxmlformats.org/officeDocument/2006/relationships/image" Target="../media/image19.png"/><Relationship Id="rId12" Type="http://schemas.openxmlformats.org/officeDocument/2006/relationships/image" Target="../media/image117.wmf"/><Relationship Id="rId17" Type="http://schemas.openxmlformats.org/officeDocument/2006/relationships/oleObject" Target="../embeddings/oleObject95.bin"/><Relationship Id="rId2" Type="http://schemas.openxmlformats.org/officeDocument/2006/relationships/image" Target="../media/image116.png"/><Relationship Id="rId16" Type="http://schemas.openxmlformats.org/officeDocument/2006/relationships/image" Target="../media/image118.wmf"/><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oleObject" Target="../embeddings/oleObject900.bin"/><Relationship Id="rId5" Type="http://schemas.openxmlformats.org/officeDocument/2006/relationships/image" Target="../media/image21.png"/><Relationship Id="rId15" Type="http://schemas.openxmlformats.org/officeDocument/2006/relationships/oleObject" Target="../embeddings/oleObject910.bin"/><Relationship Id="rId10" Type="http://schemas.openxmlformats.org/officeDocument/2006/relationships/image" Target="../media/image117.wmf"/><Relationship Id="rId4" Type="http://schemas.openxmlformats.org/officeDocument/2006/relationships/image" Target="../media/image20.png"/><Relationship Id="rId9" Type="http://schemas.openxmlformats.org/officeDocument/2006/relationships/oleObject" Target="../embeddings/oleObject93.bin"/><Relationship Id="rId14" Type="http://schemas.openxmlformats.org/officeDocument/2006/relationships/image" Target="../media/image118.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2.wmf"/><Relationship Id="rId3" Type="http://schemas.openxmlformats.org/officeDocument/2006/relationships/image" Target="../media/image20.png"/><Relationship Id="rId7" Type="http://schemas.openxmlformats.org/officeDocument/2006/relationships/image" Target="../media/image123.png"/><Relationship Id="rId12" Type="http://schemas.openxmlformats.org/officeDocument/2006/relationships/oleObject" Target="../embeddings/oleObject97.bin"/><Relationship Id="rId2" Type="http://schemas.openxmlformats.org/officeDocument/2006/relationships/image" Target="../media/image19.png"/><Relationship Id="rId1" Type="http://schemas.openxmlformats.org/officeDocument/2006/relationships/slideLayout" Target="../slideLayouts/slideLayout7.xml"/><Relationship Id="rId11" Type="http://schemas.openxmlformats.org/officeDocument/2006/relationships/image" Target="../media/image121.png"/><Relationship Id="rId5" Type="http://schemas.openxmlformats.org/officeDocument/2006/relationships/image" Target="../media/image22.png"/><Relationship Id="rId10" Type="http://schemas.openxmlformats.org/officeDocument/2006/relationships/image" Target="../media/image119.wmf"/><Relationship Id="rId4" Type="http://schemas.openxmlformats.org/officeDocument/2006/relationships/image" Target="../media/image21.png"/><Relationship Id="rId9" Type="http://schemas.openxmlformats.org/officeDocument/2006/relationships/oleObject" Target="../embeddings/oleObject96.bin"/></Relationships>
</file>

<file path=ppt/slides/_rels/slide59.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24.wmf"/><Relationship Id="rId3" Type="http://schemas.openxmlformats.org/officeDocument/2006/relationships/image" Target="../media/image128.png"/><Relationship Id="rId7" Type="http://schemas.openxmlformats.org/officeDocument/2006/relationships/image" Target="../media/image22.png"/><Relationship Id="rId12" Type="http://schemas.openxmlformats.org/officeDocument/2006/relationships/oleObject" Target="../embeddings/oleObject99.bin"/><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23.wmf"/><Relationship Id="rId5" Type="http://schemas.openxmlformats.org/officeDocument/2006/relationships/image" Target="../media/image20.png"/><Relationship Id="rId10" Type="http://schemas.openxmlformats.org/officeDocument/2006/relationships/oleObject" Target="../embeddings/oleObject98.bin"/><Relationship Id="rId4" Type="http://schemas.openxmlformats.org/officeDocument/2006/relationships/image" Target="../media/image19.png"/><Relationship Id="rId9" Type="http://schemas.openxmlformats.org/officeDocument/2006/relationships/image" Target="../media/image130.png"/><Relationship Id="rId1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11.w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126.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130.wmf"/><Relationship Id="rId3" Type="http://schemas.openxmlformats.org/officeDocument/2006/relationships/image" Target="../media/image127.emf"/><Relationship Id="rId7" Type="http://schemas.openxmlformats.org/officeDocument/2006/relationships/image" Target="../media/image22.png"/><Relationship Id="rId12" Type="http://schemas.openxmlformats.org/officeDocument/2006/relationships/oleObject" Target="../embeddings/oleObject102.bin"/><Relationship Id="rId2" Type="http://schemas.openxmlformats.org/officeDocument/2006/relationships/package" Target="../embeddings/Microsoft_Visio___22.vsdx"/><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29.emf"/><Relationship Id="rId5" Type="http://schemas.openxmlformats.org/officeDocument/2006/relationships/image" Target="../media/image20.png"/><Relationship Id="rId10" Type="http://schemas.openxmlformats.org/officeDocument/2006/relationships/package" Target="../embeddings/Microsoft_Visio___33.vsdx"/><Relationship Id="rId4" Type="http://schemas.openxmlformats.org/officeDocument/2006/relationships/image" Target="../media/image19.png"/><Relationship Id="rId9" Type="http://schemas.openxmlformats.org/officeDocument/2006/relationships/image" Target="../media/image128.wmf"/></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1.wmf"/><Relationship Id="rId7" Type="http://schemas.openxmlformats.org/officeDocument/2006/relationships/image" Target="../media/image20.png"/><Relationship Id="rId12" Type="http://schemas.openxmlformats.org/officeDocument/2006/relationships/image" Target="../media/image133.png"/><Relationship Id="rId2" Type="http://schemas.openxmlformats.org/officeDocument/2006/relationships/oleObject" Target="../embeddings/oleObject103.bin"/><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32.png"/><Relationship Id="rId5" Type="http://schemas.openxmlformats.org/officeDocument/2006/relationships/image" Target="../media/image132.wmf"/><Relationship Id="rId4" Type="http://schemas.openxmlformats.org/officeDocument/2006/relationships/oleObject" Target="../embeddings/oleObject104.bin"/><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image" Target="../media/image20.png"/><Relationship Id="rId7" Type="http://schemas.openxmlformats.org/officeDocument/2006/relationships/image" Target="../media/image135.wmf"/><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oleObject" Target="../embeddings/oleObject105.bin"/><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36.emf"/></Relationships>
</file>

<file path=ppt/slides/_rels/slide65.xml.rels><?xml version="1.0" encoding="UTF-8" standalone="yes"?>
<Relationships xmlns="http://schemas.openxmlformats.org/package/2006/relationships"><Relationship Id="rId3"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37.emf"/><Relationship Id="rId4" Type="http://schemas.openxmlformats.org/officeDocument/2006/relationships/oleObject" Target="../embeddings/oleObject107.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141.emf"/><Relationship Id="rId3" Type="http://schemas.openxmlformats.org/officeDocument/2006/relationships/image" Target="../media/image20.png"/><Relationship Id="rId7" Type="http://schemas.openxmlformats.org/officeDocument/2006/relationships/image" Target="../media/image138.wmf"/><Relationship Id="rId12" Type="http://schemas.openxmlformats.org/officeDocument/2006/relationships/oleObject" Target="../embeddings/oleObject111.bin"/><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oleObject" Target="../embeddings/oleObject108.bin"/><Relationship Id="rId11" Type="http://schemas.openxmlformats.org/officeDocument/2006/relationships/image" Target="../media/image140.emf"/><Relationship Id="rId5" Type="http://schemas.openxmlformats.org/officeDocument/2006/relationships/image" Target="../media/image22.png"/><Relationship Id="rId10" Type="http://schemas.openxmlformats.org/officeDocument/2006/relationships/oleObject" Target="../embeddings/oleObject110.bin"/><Relationship Id="rId4" Type="http://schemas.openxmlformats.org/officeDocument/2006/relationships/image" Target="../media/image21.png"/><Relationship Id="rId9" Type="http://schemas.openxmlformats.org/officeDocument/2006/relationships/image" Target="../media/image139.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43.png"/><Relationship Id="rId4" Type="http://schemas.openxmlformats.org/officeDocument/2006/relationships/image" Target="../media/image142.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image" Target="../media/image20.png"/><Relationship Id="rId7" Type="http://schemas.openxmlformats.org/officeDocument/2006/relationships/image" Target="../media/image143.emf"/><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oleObject" Target="../embeddings/oleObject113.bin"/><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44.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7.wmf"/><Relationship Id="rId18" Type="http://schemas.openxmlformats.org/officeDocument/2006/relationships/image" Target="../media/image21.png"/><Relationship Id="rId3" Type="http://schemas.openxmlformats.org/officeDocument/2006/relationships/image" Target="../media/image12.wmf"/><Relationship Id="rId21" Type="http://schemas.openxmlformats.org/officeDocument/2006/relationships/image" Target="../media/image23.png"/><Relationship Id="rId7" Type="http://schemas.openxmlformats.org/officeDocument/2006/relationships/image" Target="../media/image14.wmf"/><Relationship Id="rId12" Type="http://schemas.openxmlformats.org/officeDocument/2006/relationships/oleObject" Target="../embeddings/oleObject8.bin"/><Relationship Id="rId17" Type="http://schemas.openxmlformats.org/officeDocument/2006/relationships/image" Target="../media/image20.png"/><Relationship Id="rId2" Type="http://schemas.openxmlformats.org/officeDocument/2006/relationships/oleObject" Target="../embeddings/oleObject3.bin"/><Relationship Id="rId16"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oleObject" Target="../embeddings/oleObject5.bin"/><Relationship Id="rId11" Type="http://schemas.openxmlformats.org/officeDocument/2006/relationships/image" Target="../media/image16.wmf"/><Relationship Id="rId5" Type="http://schemas.openxmlformats.org/officeDocument/2006/relationships/image" Target="../media/image13.wmf"/><Relationship Id="rId15" Type="http://schemas.openxmlformats.org/officeDocument/2006/relationships/image" Target="../media/image18.wmf"/><Relationship Id="rId23" Type="http://schemas.openxmlformats.org/officeDocument/2006/relationships/image" Target="../media/image25.png"/><Relationship Id="rId10" Type="http://schemas.openxmlformats.org/officeDocument/2006/relationships/oleObject" Target="../embeddings/oleObject7.bin"/><Relationship Id="rId19" Type="http://schemas.openxmlformats.org/officeDocument/2006/relationships/image" Target="../media/image22.png"/><Relationship Id="rId4" Type="http://schemas.openxmlformats.org/officeDocument/2006/relationships/oleObject" Target="../embeddings/oleObject4.bin"/><Relationship Id="rId9" Type="http://schemas.openxmlformats.org/officeDocument/2006/relationships/image" Target="../media/image15.wmf"/><Relationship Id="rId14" Type="http://schemas.openxmlformats.org/officeDocument/2006/relationships/oleObject" Target="../embeddings/oleObject9.bin"/><Relationship Id="rId22"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45.emf"/><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oleObject" Target="../embeddings/oleObject115.bin"/><Relationship Id="rId5" Type="http://schemas.openxmlformats.org/officeDocument/2006/relationships/image" Target="../media/image22.png"/><Relationship Id="rId4" Type="http://schemas.openxmlformats.org/officeDocument/2006/relationships/image" Target="../media/image21.png"/></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46.emf"/><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oleObject" Target="../embeddings/oleObject116.bin"/><Relationship Id="rId5" Type="http://schemas.openxmlformats.org/officeDocument/2006/relationships/image" Target="../media/image22.png"/><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22.png"/><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48.emf"/><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oleObject" Target="../embeddings/oleObject117.bin"/><Relationship Id="rId5" Type="http://schemas.openxmlformats.org/officeDocument/2006/relationships/image" Target="../media/image22.png"/><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oleObject" Target="../embeddings/oleObject118.bin"/><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image" Target="../media/image150.emf"/><Relationship Id="rId1" Type="http://schemas.openxmlformats.org/officeDocument/2006/relationships/slideLayout" Target="../slideLayouts/slideLayout13.xml"/><Relationship Id="rId4" Type="http://schemas.openxmlformats.org/officeDocument/2006/relationships/image" Target="../media/image151.e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8.wmf"/><Relationship Id="rId18" Type="http://schemas.openxmlformats.org/officeDocument/2006/relationships/oleObject" Target="../embeddings/oleObject18.bin"/><Relationship Id="rId3" Type="http://schemas.openxmlformats.org/officeDocument/2006/relationships/image" Target="../media/image23.wmf"/><Relationship Id="rId7" Type="http://schemas.openxmlformats.org/officeDocument/2006/relationships/image" Target="../media/image25.wmf"/><Relationship Id="rId12" Type="http://schemas.openxmlformats.org/officeDocument/2006/relationships/oleObject" Target="../embeddings/oleObject15.bin"/><Relationship Id="rId17" Type="http://schemas.openxmlformats.org/officeDocument/2006/relationships/image" Target="../media/image30.wmf"/><Relationship Id="rId2" Type="http://schemas.openxmlformats.org/officeDocument/2006/relationships/oleObject" Target="../embeddings/oleObject10.bin"/><Relationship Id="rId16" Type="http://schemas.openxmlformats.org/officeDocument/2006/relationships/oleObject" Target="../embeddings/oleObject17.bin"/><Relationship Id="rId1" Type="http://schemas.openxmlformats.org/officeDocument/2006/relationships/slideLayout" Target="../slideLayouts/slideLayout13.xml"/><Relationship Id="rId6" Type="http://schemas.openxmlformats.org/officeDocument/2006/relationships/oleObject" Target="../embeddings/oleObject12.bin"/><Relationship Id="rId11" Type="http://schemas.openxmlformats.org/officeDocument/2006/relationships/image" Target="../media/image27.wmf"/><Relationship Id="rId5" Type="http://schemas.openxmlformats.org/officeDocument/2006/relationships/image" Target="../media/image24.wmf"/><Relationship Id="rId15" Type="http://schemas.openxmlformats.org/officeDocument/2006/relationships/image" Target="../media/image29.wmf"/><Relationship Id="rId10" Type="http://schemas.openxmlformats.org/officeDocument/2006/relationships/oleObject" Target="../embeddings/oleObject14.bin"/><Relationship Id="rId19" Type="http://schemas.openxmlformats.org/officeDocument/2006/relationships/image" Target="../media/image31.wmf"/><Relationship Id="rId4" Type="http://schemas.openxmlformats.org/officeDocument/2006/relationships/oleObject" Target="../embeddings/oleObject11.bin"/><Relationship Id="rId9" Type="http://schemas.openxmlformats.org/officeDocument/2006/relationships/image" Target="../media/image26.wmf"/><Relationship Id="rId14" Type="http://schemas.openxmlformats.org/officeDocument/2006/relationships/oleObject" Target="../embeddings/oleObject16.bin"/></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23.bin"/><Relationship Id="rId13" Type="http://schemas.openxmlformats.org/officeDocument/2006/relationships/image" Target="../media/image157.wmf"/><Relationship Id="rId18" Type="http://schemas.openxmlformats.org/officeDocument/2006/relationships/image" Target="../media/image21.png"/><Relationship Id="rId3" Type="http://schemas.openxmlformats.org/officeDocument/2006/relationships/image" Target="../media/image152.emf"/><Relationship Id="rId21" Type="http://schemas.openxmlformats.org/officeDocument/2006/relationships/image" Target="../media/image159.wmf"/><Relationship Id="rId7" Type="http://schemas.openxmlformats.org/officeDocument/2006/relationships/image" Target="../media/image154.emf"/><Relationship Id="rId12" Type="http://schemas.openxmlformats.org/officeDocument/2006/relationships/oleObject" Target="../embeddings/oleObject125.bin"/><Relationship Id="rId17" Type="http://schemas.openxmlformats.org/officeDocument/2006/relationships/image" Target="../media/image20.png"/><Relationship Id="rId2" Type="http://schemas.openxmlformats.org/officeDocument/2006/relationships/oleObject" Target="../embeddings/oleObject120.bin"/><Relationship Id="rId16" Type="http://schemas.openxmlformats.org/officeDocument/2006/relationships/image" Target="../media/image19.png"/><Relationship Id="rId20" Type="http://schemas.openxmlformats.org/officeDocument/2006/relationships/oleObject" Target="../embeddings/oleObject127.bin"/><Relationship Id="rId1" Type="http://schemas.openxmlformats.org/officeDocument/2006/relationships/slideLayout" Target="../slideLayouts/slideLayout13.xml"/><Relationship Id="rId6" Type="http://schemas.openxmlformats.org/officeDocument/2006/relationships/oleObject" Target="../embeddings/oleObject122.bin"/><Relationship Id="rId11" Type="http://schemas.openxmlformats.org/officeDocument/2006/relationships/image" Target="../media/image156.wmf"/><Relationship Id="rId5" Type="http://schemas.openxmlformats.org/officeDocument/2006/relationships/image" Target="../media/image153.emf"/><Relationship Id="rId15" Type="http://schemas.openxmlformats.org/officeDocument/2006/relationships/image" Target="../media/image158.emf"/><Relationship Id="rId10" Type="http://schemas.openxmlformats.org/officeDocument/2006/relationships/oleObject" Target="../embeddings/oleObject124.bin"/><Relationship Id="rId19" Type="http://schemas.openxmlformats.org/officeDocument/2006/relationships/image" Target="../media/image22.png"/><Relationship Id="rId4" Type="http://schemas.openxmlformats.org/officeDocument/2006/relationships/oleObject" Target="../embeddings/oleObject121.bin"/><Relationship Id="rId9" Type="http://schemas.openxmlformats.org/officeDocument/2006/relationships/image" Target="../media/image155.wmf"/><Relationship Id="rId14" Type="http://schemas.openxmlformats.org/officeDocument/2006/relationships/oleObject" Target="../embeddings/oleObject126.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31.bin"/><Relationship Id="rId13" Type="http://schemas.openxmlformats.org/officeDocument/2006/relationships/image" Target="../media/image165.wmf"/><Relationship Id="rId18" Type="http://schemas.openxmlformats.org/officeDocument/2006/relationships/oleObject" Target="../embeddings/oleObject136.bin"/><Relationship Id="rId3" Type="http://schemas.openxmlformats.org/officeDocument/2006/relationships/image" Target="../media/image160.wmf"/><Relationship Id="rId21" Type="http://schemas.openxmlformats.org/officeDocument/2006/relationships/image" Target="../media/image169.wmf"/><Relationship Id="rId7" Type="http://schemas.openxmlformats.org/officeDocument/2006/relationships/image" Target="../media/image162.wmf"/><Relationship Id="rId12" Type="http://schemas.openxmlformats.org/officeDocument/2006/relationships/oleObject" Target="../embeddings/oleObject133.bin"/><Relationship Id="rId17" Type="http://schemas.openxmlformats.org/officeDocument/2006/relationships/image" Target="../media/image167.wmf"/><Relationship Id="rId25" Type="http://schemas.openxmlformats.org/officeDocument/2006/relationships/image" Target="../media/image171.emf"/><Relationship Id="rId2" Type="http://schemas.openxmlformats.org/officeDocument/2006/relationships/oleObject" Target="../embeddings/oleObject128.bin"/><Relationship Id="rId16" Type="http://schemas.openxmlformats.org/officeDocument/2006/relationships/oleObject" Target="../embeddings/oleObject135.bin"/><Relationship Id="rId20" Type="http://schemas.openxmlformats.org/officeDocument/2006/relationships/oleObject" Target="../embeddings/oleObject137.bin"/><Relationship Id="rId1" Type="http://schemas.openxmlformats.org/officeDocument/2006/relationships/slideLayout" Target="../slideLayouts/slideLayout13.xml"/><Relationship Id="rId6" Type="http://schemas.openxmlformats.org/officeDocument/2006/relationships/oleObject" Target="../embeddings/oleObject130.bin"/><Relationship Id="rId11" Type="http://schemas.openxmlformats.org/officeDocument/2006/relationships/image" Target="../media/image164.wmf"/><Relationship Id="rId24" Type="http://schemas.openxmlformats.org/officeDocument/2006/relationships/oleObject" Target="../embeddings/oleObject139.bin"/><Relationship Id="rId5" Type="http://schemas.openxmlformats.org/officeDocument/2006/relationships/image" Target="../media/image161.wmf"/><Relationship Id="rId15" Type="http://schemas.openxmlformats.org/officeDocument/2006/relationships/image" Target="../media/image166.wmf"/><Relationship Id="rId23" Type="http://schemas.openxmlformats.org/officeDocument/2006/relationships/image" Target="../media/image170.wmf"/><Relationship Id="rId10" Type="http://schemas.openxmlformats.org/officeDocument/2006/relationships/oleObject" Target="../embeddings/oleObject132.bin"/><Relationship Id="rId19" Type="http://schemas.openxmlformats.org/officeDocument/2006/relationships/image" Target="../media/image168.wmf"/><Relationship Id="rId4" Type="http://schemas.openxmlformats.org/officeDocument/2006/relationships/oleObject" Target="../embeddings/oleObject129.bin"/><Relationship Id="rId9" Type="http://schemas.openxmlformats.org/officeDocument/2006/relationships/image" Target="../media/image163.wmf"/><Relationship Id="rId14" Type="http://schemas.openxmlformats.org/officeDocument/2006/relationships/oleObject" Target="../embeddings/oleObject134.bin"/><Relationship Id="rId22" Type="http://schemas.openxmlformats.org/officeDocument/2006/relationships/oleObject" Target="../embeddings/oleObject138.bin"/></Relationships>
</file>

<file path=ppt/slides/_rels/slide82.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oleObject" Target="../embeddings/oleObject140.bin"/><Relationship Id="rId1" Type="http://schemas.openxmlformats.org/officeDocument/2006/relationships/slideLayout" Target="../slideLayouts/slideLayout13.xml"/><Relationship Id="rId5" Type="http://schemas.openxmlformats.org/officeDocument/2006/relationships/image" Target="../media/image173.emf"/><Relationship Id="rId4" Type="http://schemas.openxmlformats.org/officeDocument/2006/relationships/oleObject" Target="../embeddings/oleObject141.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43.bin"/><Relationship Id="rId13" Type="http://schemas.openxmlformats.org/officeDocument/2006/relationships/image" Target="../media/image177.wmf"/><Relationship Id="rId18" Type="http://schemas.openxmlformats.org/officeDocument/2006/relationships/oleObject" Target="../embeddings/oleObject148.bin"/><Relationship Id="rId3" Type="http://schemas.openxmlformats.org/officeDocument/2006/relationships/image" Target="../media/image20.png"/><Relationship Id="rId7" Type="http://schemas.openxmlformats.org/officeDocument/2006/relationships/image" Target="../media/image174.wmf"/><Relationship Id="rId12" Type="http://schemas.openxmlformats.org/officeDocument/2006/relationships/oleObject" Target="../embeddings/oleObject145.bin"/><Relationship Id="rId17" Type="http://schemas.openxmlformats.org/officeDocument/2006/relationships/image" Target="../media/image179.wmf"/><Relationship Id="rId2" Type="http://schemas.openxmlformats.org/officeDocument/2006/relationships/image" Target="../media/image19.png"/><Relationship Id="rId16" Type="http://schemas.openxmlformats.org/officeDocument/2006/relationships/oleObject" Target="../embeddings/oleObject147.bin"/><Relationship Id="rId1" Type="http://schemas.openxmlformats.org/officeDocument/2006/relationships/slideLayout" Target="../slideLayouts/slideLayout13.xml"/><Relationship Id="rId6" Type="http://schemas.openxmlformats.org/officeDocument/2006/relationships/oleObject" Target="../embeddings/oleObject142.bin"/><Relationship Id="rId11" Type="http://schemas.openxmlformats.org/officeDocument/2006/relationships/image" Target="../media/image176.wmf"/><Relationship Id="rId5" Type="http://schemas.openxmlformats.org/officeDocument/2006/relationships/image" Target="../media/image22.png"/><Relationship Id="rId15" Type="http://schemas.openxmlformats.org/officeDocument/2006/relationships/image" Target="../media/image178.wmf"/><Relationship Id="rId10" Type="http://schemas.openxmlformats.org/officeDocument/2006/relationships/oleObject" Target="../embeddings/oleObject144.bin"/><Relationship Id="rId19" Type="http://schemas.openxmlformats.org/officeDocument/2006/relationships/image" Target="../media/image180.emf"/><Relationship Id="rId4" Type="http://schemas.openxmlformats.org/officeDocument/2006/relationships/image" Target="../media/image21.png"/><Relationship Id="rId9" Type="http://schemas.openxmlformats.org/officeDocument/2006/relationships/image" Target="../media/image175.wmf"/><Relationship Id="rId14" Type="http://schemas.openxmlformats.org/officeDocument/2006/relationships/oleObject" Target="../embeddings/oleObject146.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1.emf"/><Relationship Id="rId7" Type="http://schemas.openxmlformats.org/officeDocument/2006/relationships/image" Target="../media/image20.png"/><Relationship Id="rId2" Type="http://schemas.openxmlformats.org/officeDocument/2006/relationships/oleObject" Target="../embeddings/oleObject149.bin"/><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2.emf"/><Relationship Id="rId4" Type="http://schemas.openxmlformats.org/officeDocument/2006/relationships/oleObject" Target="../embeddings/oleObject150.bin"/><Relationship Id="rId9" Type="http://schemas.openxmlformats.org/officeDocument/2006/relationships/image" Target="../media/image22.png"/></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image" Target="../media/image20.png"/><Relationship Id="rId18" Type="http://schemas.openxmlformats.org/officeDocument/2006/relationships/oleObject" Target="../embeddings/oleObject157.bin"/><Relationship Id="rId3" Type="http://schemas.openxmlformats.org/officeDocument/2006/relationships/image" Target="../media/image183.emf"/><Relationship Id="rId7" Type="http://schemas.openxmlformats.org/officeDocument/2006/relationships/image" Target="../media/image185.emf"/><Relationship Id="rId12" Type="http://schemas.openxmlformats.org/officeDocument/2006/relationships/image" Target="../media/image19.png"/><Relationship Id="rId17" Type="http://schemas.openxmlformats.org/officeDocument/2006/relationships/image" Target="../media/image188.wmf"/><Relationship Id="rId2" Type="http://schemas.openxmlformats.org/officeDocument/2006/relationships/oleObject" Target="../embeddings/oleObject151.bin"/><Relationship Id="rId16" Type="http://schemas.openxmlformats.org/officeDocument/2006/relationships/oleObject" Target="../embeddings/oleObject156.bin"/><Relationship Id="rId1" Type="http://schemas.openxmlformats.org/officeDocument/2006/relationships/slideLayout" Target="../slideLayouts/slideLayout13.xml"/><Relationship Id="rId6" Type="http://schemas.openxmlformats.org/officeDocument/2006/relationships/oleObject" Target="../embeddings/oleObject153.bin"/><Relationship Id="rId11" Type="http://schemas.openxmlformats.org/officeDocument/2006/relationships/image" Target="../media/image187.wmf"/><Relationship Id="rId5" Type="http://schemas.openxmlformats.org/officeDocument/2006/relationships/image" Target="../media/image184.emf"/><Relationship Id="rId15" Type="http://schemas.openxmlformats.org/officeDocument/2006/relationships/image" Target="../media/image22.png"/><Relationship Id="rId10" Type="http://schemas.openxmlformats.org/officeDocument/2006/relationships/oleObject" Target="../embeddings/oleObject155.bin"/><Relationship Id="rId19" Type="http://schemas.openxmlformats.org/officeDocument/2006/relationships/image" Target="../media/image189.wmf"/><Relationship Id="rId4" Type="http://schemas.openxmlformats.org/officeDocument/2006/relationships/oleObject" Target="../embeddings/oleObject152.bin"/><Relationship Id="rId9" Type="http://schemas.openxmlformats.org/officeDocument/2006/relationships/image" Target="../media/image186.emf"/><Relationship Id="rId14" Type="http://schemas.openxmlformats.org/officeDocument/2006/relationships/image" Target="../media/image21.png"/></Relationships>
</file>

<file path=ppt/slides/_rels/slide87.xml.rels><?xml version="1.0" encoding="UTF-8" standalone="yes"?>
<Relationships xmlns="http://schemas.openxmlformats.org/package/2006/relationships"><Relationship Id="rId3" Type="http://schemas.openxmlformats.org/officeDocument/2006/relationships/image" Target="../media/image190.wmf"/><Relationship Id="rId7" Type="http://schemas.openxmlformats.org/officeDocument/2006/relationships/image" Target="../media/image192.wmf"/><Relationship Id="rId2" Type="http://schemas.openxmlformats.org/officeDocument/2006/relationships/oleObject" Target="../embeddings/oleObject158.bin"/><Relationship Id="rId1" Type="http://schemas.openxmlformats.org/officeDocument/2006/relationships/slideLayout" Target="../slideLayouts/slideLayout13.xml"/><Relationship Id="rId6" Type="http://schemas.openxmlformats.org/officeDocument/2006/relationships/oleObject" Target="../embeddings/oleObject160.bin"/><Relationship Id="rId5" Type="http://schemas.openxmlformats.org/officeDocument/2006/relationships/image" Target="../media/image191.emf"/><Relationship Id="rId4" Type="http://schemas.openxmlformats.org/officeDocument/2006/relationships/oleObject" Target="../embeddings/oleObject159.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36.wmf"/><Relationship Id="rId18" Type="http://schemas.openxmlformats.org/officeDocument/2006/relationships/image" Target="../media/image38.wmf"/><Relationship Id="rId3" Type="http://schemas.openxmlformats.org/officeDocument/2006/relationships/image" Target="../media/image30.wmf"/><Relationship Id="rId7" Type="http://schemas.openxmlformats.org/officeDocument/2006/relationships/image" Target="../media/image33.wmf"/><Relationship Id="rId12" Type="http://schemas.openxmlformats.org/officeDocument/2006/relationships/oleObject" Target="../embeddings/oleObject24.bin"/><Relationship Id="rId17" Type="http://schemas.openxmlformats.org/officeDocument/2006/relationships/oleObject" Target="../embeddings/oleObject27.bin"/><Relationship Id="rId2" Type="http://schemas.openxmlformats.org/officeDocument/2006/relationships/oleObject" Target="../embeddings/oleObject19.bin"/><Relationship Id="rId16" Type="http://schemas.openxmlformats.org/officeDocument/2006/relationships/oleObject" Target="../embeddings/oleObject26.bin"/><Relationship Id="rId1" Type="http://schemas.openxmlformats.org/officeDocument/2006/relationships/slideLayout" Target="../slideLayouts/slideLayout13.xml"/><Relationship Id="rId6" Type="http://schemas.openxmlformats.org/officeDocument/2006/relationships/oleObject" Target="../embeddings/oleObject21.bin"/><Relationship Id="rId11" Type="http://schemas.openxmlformats.org/officeDocument/2006/relationships/image" Target="../media/image35.wmf"/><Relationship Id="rId5" Type="http://schemas.openxmlformats.org/officeDocument/2006/relationships/image" Target="../media/image32.wmf"/><Relationship Id="rId15" Type="http://schemas.openxmlformats.org/officeDocument/2006/relationships/image" Target="../media/image37.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34.wmf"/><Relationship Id="rId14" Type="http://schemas.openxmlformats.org/officeDocument/2006/relationships/oleObject" Target="../embeddings/oleObject25.bin"/></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61.bin"/><Relationship Id="rId3" Type="http://schemas.openxmlformats.org/officeDocument/2006/relationships/image" Target="../media/image20.png"/><Relationship Id="rId7" Type="http://schemas.openxmlformats.org/officeDocument/2006/relationships/image" Target="../media/image195.png"/><Relationship Id="rId2" Type="http://schemas.openxmlformats.org/officeDocument/2006/relationships/image" Target="../media/image19.png"/><Relationship Id="rId1" Type="http://schemas.openxmlformats.org/officeDocument/2006/relationships/slideLayout" Target="../slideLayouts/slideLayout7.xml"/><Relationship Id="rId11" Type="http://schemas.openxmlformats.org/officeDocument/2006/relationships/image" Target="../media/image193.emf"/><Relationship Id="rId5" Type="http://schemas.openxmlformats.org/officeDocument/2006/relationships/image" Target="../media/image22.png"/><Relationship Id="rId10" Type="http://schemas.openxmlformats.org/officeDocument/2006/relationships/oleObject" Target="../embeddings/oleObject162.bin"/><Relationship Id="rId4" Type="http://schemas.openxmlformats.org/officeDocument/2006/relationships/image" Target="../media/image21.png"/><Relationship Id="rId9" Type="http://schemas.openxmlformats.org/officeDocument/2006/relationships/image" Target="../media/image91.emf"/></Relationships>
</file>

<file path=ppt/slides/_rels/slide91.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20.png"/><Relationship Id="rId7" Type="http://schemas.openxmlformats.org/officeDocument/2006/relationships/image" Target="../media/image197.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10" Type="http://schemas.openxmlformats.org/officeDocument/2006/relationships/image" Target="../media/image195.emf"/><Relationship Id="rId4" Type="http://schemas.openxmlformats.org/officeDocument/2006/relationships/image" Target="../media/image21.png"/><Relationship Id="rId9" Type="http://schemas.openxmlformats.org/officeDocument/2006/relationships/oleObject" Target="../embeddings/oleObject163.bin"/></Relationships>
</file>

<file path=ppt/slides/_rels/slide9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6.wmf"/><Relationship Id="rId7" Type="http://schemas.openxmlformats.org/officeDocument/2006/relationships/image" Target="../media/image19.png"/><Relationship Id="rId2" Type="http://schemas.openxmlformats.org/officeDocument/2006/relationships/oleObject" Target="../embeddings/oleObject164.bin"/><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197.wmf"/><Relationship Id="rId10" Type="http://schemas.openxmlformats.org/officeDocument/2006/relationships/image" Target="../media/image22.png"/><Relationship Id="rId4" Type="http://schemas.openxmlformats.org/officeDocument/2006/relationships/oleObject" Target="../embeddings/oleObject165.bin"/><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인터넷01">
            <a:extLst>
              <a:ext uri="{FF2B5EF4-FFF2-40B4-BE49-F238E27FC236}">
                <a16:creationId xmlns:a16="http://schemas.microsoft.com/office/drawing/2014/main" id="{CD744028-A244-4E05-8FD4-D3FB6F3B387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644"/>
            <a:ext cx="9153525"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交大校徽 拷贝">
            <a:extLst>
              <a:ext uri="{FF2B5EF4-FFF2-40B4-BE49-F238E27FC236}">
                <a16:creationId xmlns:a16="http://schemas.microsoft.com/office/drawing/2014/main" id="{21F5913D-FA9B-4BA7-B523-03493CC2B924}"/>
              </a:ext>
            </a:extLst>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19075" y="5051425"/>
            <a:ext cx="1330325"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2">
            <a:extLst>
              <a:ext uri="{FF2B5EF4-FFF2-40B4-BE49-F238E27FC236}">
                <a16:creationId xmlns:a16="http://schemas.microsoft.com/office/drawing/2014/main" id="{91906F36-E5EB-49DF-B5CD-6DBE9FE58AF3}"/>
              </a:ext>
            </a:extLst>
          </p:cNvPr>
          <p:cNvSpPr txBox="1">
            <a:spLocks noChangeArrowheads="1"/>
          </p:cNvSpPr>
          <p:nvPr/>
        </p:nvSpPr>
        <p:spPr bwMode="auto">
          <a:xfrm>
            <a:off x="1543843" y="2545346"/>
            <a:ext cx="6056313" cy="707886"/>
          </a:xfrm>
          <a:prstGeom prst="rect">
            <a:avLst/>
          </a:prstGeom>
          <a:noFill/>
          <a:ln>
            <a:noFill/>
          </a:ln>
          <a:effec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4000">
                <a:solidFill>
                  <a:schemeClr val="accent2"/>
                </a:solidFill>
                <a:latin typeface="+mn-lt"/>
                <a:ea typeface="+mn-ea"/>
                <a:cs typeface="+mn-ea"/>
              </a:rPr>
              <a:t>第</a:t>
            </a:r>
            <a:r>
              <a:rPr kumimoji="1" lang="en-US" altLang="zh-CN" sz="4000">
                <a:solidFill>
                  <a:schemeClr val="accent2"/>
                </a:solidFill>
                <a:latin typeface="+mn-lt"/>
                <a:ea typeface="+mn-ea"/>
                <a:cs typeface="+mn-ea"/>
              </a:rPr>
              <a:t>5</a:t>
            </a:r>
            <a:r>
              <a:rPr kumimoji="1" lang="zh-CN" altLang="en-US" sz="4000">
                <a:solidFill>
                  <a:schemeClr val="accent2"/>
                </a:solidFill>
                <a:latin typeface="+mn-lt"/>
                <a:ea typeface="+mn-ea"/>
                <a:cs typeface="+mn-ea"/>
              </a:rPr>
              <a:t>章 时序逻辑电路 </a:t>
            </a:r>
            <a:endParaRPr kumimoji="1" lang="zh-CN" altLang="en-US" sz="4000" dirty="0">
              <a:solidFill>
                <a:schemeClr val="accent2"/>
              </a:solidFill>
              <a:latin typeface="+mn-lt"/>
              <a:ea typeface="+mn-ea"/>
              <a:cs typeface="+mn-ea"/>
              <a:sym typeface="+mn-lt"/>
            </a:endParaRPr>
          </a:p>
        </p:txBody>
      </p:sp>
      <p:sp>
        <p:nvSpPr>
          <p:cNvPr id="11" name="页脚占位符 1">
            <a:extLst>
              <a:ext uri="{FF2B5EF4-FFF2-40B4-BE49-F238E27FC236}">
                <a16:creationId xmlns:a16="http://schemas.microsoft.com/office/drawing/2014/main" id="{A193C7B8-8D66-4B12-B4B9-5D8555D89F4A}"/>
              </a:ext>
            </a:extLst>
          </p:cNvPr>
          <p:cNvSpPr txBox="1">
            <a:spLocks/>
          </p:cNvSpPr>
          <p:nvPr/>
        </p:nvSpPr>
        <p:spPr bwMode="auto">
          <a:xfrm>
            <a:off x="0" y="-19644"/>
            <a:ext cx="9143999" cy="584775"/>
          </a:xfrm>
          <a:prstGeom prst="rect">
            <a:avLst/>
          </a:prstGeom>
          <a:noFill/>
          <a:ln>
            <a:noFill/>
          </a:ln>
          <a:effectLst/>
        </p:spPr>
        <p:txBody>
          <a:bodyPr vert="horz" wrap="square" lIns="91440" tIns="45720" rIns="91440" bIns="45720" numCol="1" anchor="ctr" anchorCtr="1" compatLnSpc="1">
            <a:prstTxWarp prst="textNoShape">
              <a:avLst/>
            </a:prstTxWarp>
            <a:spAutoFit/>
          </a:bodyPr>
          <a:lstStyle>
            <a:defPPr>
              <a:defRPr lang="zh-CN"/>
            </a:defPPr>
            <a:lvl1pPr algn="ctr" rtl="0" eaLnBrk="1" fontAlgn="base" hangingPunct="1">
              <a:spcBef>
                <a:spcPct val="0"/>
              </a:spcBef>
              <a:spcAft>
                <a:spcPct val="0"/>
              </a:spcAft>
              <a:buFontTx/>
              <a:buNone/>
              <a:defRPr kumimoji="0" sz="2400" b="0" i="1" kern="1200">
                <a:solidFill>
                  <a:srgbClr val="C00000"/>
                </a:solidFill>
                <a:latin typeface="+mn-lt"/>
                <a:ea typeface="隶书" pitchFamily="49" charset="-122"/>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b="1" kern="1200">
                <a:solidFill>
                  <a:schemeClr val="tx1"/>
                </a:solidFill>
                <a:latin typeface="Times New Roman" panose="02020603050405020304" pitchFamily="18" charset="0"/>
                <a:ea typeface="宋体" panose="02010600030101010101" pitchFamily="2" charset="-122"/>
                <a:cs typeface="+mn-cs"/>
              </a:defRPr>
            </a:lvl9pPr>
          </a:lstStyle>
          <a:p>
            <a:pPr algn="l">
              <a:defRPr/>
            </a:pPr>
            <a:r>
              <a:rPr kumimoji="1" lang="zh-CN" altLang="en-US" sz="3200" i="0" dirty="0">
                <a:solidFill>
                  <a:srgbClr val="FFFF00"/>
                </a:solidFill>
              </a:rPr>
              <a:t>北京交通大学          数字系统基础</a:t>
            </a: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 name="矩形 2"/>
          <p:cNvSpPr/>
          <p:nvPr/>
        </p:nvSpPr>
        <p:spPr>
          <a:xfrm>
            <a:off x="107435" y="33908"/>
            <a:ext cx="6677667" cy="56560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a:solidFill>
                  <a:srgbClr val="0000FF"/>
                </a:solidFill>
                <a:latin typeface="+mn-ea"/>
                <a:ea typeface="+mn-ea"/>
                <a:cs typeface="+mn-ea"/>
              </a:rPr>
              <a:t>时序逻辑电路的表示方法</a:t>
            </a:r>
            <a:endParaRPr lang="zh-CN" altLang="en-US" sz="2800" dirty="0">
              <a:solidFill>
                <a:srgbClr val="0000FF"/>
              </a:solidFill>
              <a:latin typeface="+mn-ea"/>
              <a:ea typeface="+mn-ea"/>
              <a:cs typeface="+mn-ea"/>
              <a:sym typeface="+mn-lt"/>
            </a:endParaRPr>
          </a:p>
        </p:txBody>
      </p:sp>
      <p:sp>
        <p:nvSpPr>
          <p:cNvPr id="24" name="Rectangle 20"/>
          <p:cNvSpPr>
            <a:spLocks noChangeArrowheads="1"/>
          </p:cNvSpPr>
          <p:nvPr/>
        </p:nvSpPr>
        <p:spPr bwMode="auto">
          <a:xfrm>
            <a:off x="234288" y="701872"/>
            <a:ext cx="13644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800000"/>
                </a:solidFill>
                <a:latin typeface="+mn-lt"/>
                <a:ea typeface="+mn-ea"/>
              </a:rPr>
              <a:t>4.</a:t>
            </a:r>
            <a:r>
              <a:rPr lang="zh-CN" altLang="en-US" sz="2400">
                <a:solidFill>
                  <a:srgbClr val="800000"/>
                </a:solidFill>
                <a:latin typeface="+mn-lt"/>
                <a:ea typeface="+mn-ea"/>
              </a:rPr>
              <a:t>时序图</a:t>
            </a:r>
            <a:endParaRPr lang="zh-CN" altLang="en-US" sz="2400">
              <a:solidFill>
                <a:srgbClr val="800000"/>
              </a:solidFill>
              <a:latin typeface="+mn-ea"/>
              <a:ea typeface="+mn-ea"/>
            </a:endParaRPr>
          </a:p>
        </p:txBody>
      </p:sp>
      <p:grpSp>
        <p:nvGrpSpPr>
          <p:cNvPr id="28" name="Group 95"/>
          <p:cNvGrpSpPr>
            <a:grpSpLocks/>
          </p:cNvGrpSpPr>
          <p:nvPr/>
        </p:nvGrpSpPr>
        <p:grpSpPr bwMode="auto">
          <a:xfrm>
            <a:off x="230623" y="1451884"/>
            <a:ext cx="3604438" cy="4366994"/>
            <a:chOff x="3163" y="1315"/>
            <a:chExt cx="1872" cy="2546"/>
          </a:xfrm>
        </p:grpSpPr>
        <p:sp>
          <p:nvSpPr>
            <p:cNvPr id="29" name="Rectangle 9"/>
            <p:cNvSpPr>
              <a:spLocks noChangeArrowheads="1"/>
            </p:cNvSpPr>
            <p:nvPr/>
          </p:nvSpPr>
          <p:spPr bwMode="auto">
            <a:xfrm>
              <a:off x="3525" y="1315"/>
              <a:ext cx="1066" cy="237"/>
            </a:xfrm>
            <a:prstGeom prst="rect">
              <a:avLst/>
            </a:prstGeom>
            <a:solidFill>
              <a:srgbClr val="A3B2C1">
                <a:alpha val="0"/>
              </a:srgbClr>
            </a:solidFill>
            <a:ln w="28575">
              <a:solidFill>
                <a:srgbClr val="CC3399">
                  <a:alpha val="0"/>
                </a:srgbClr>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000" b="1">
                  <a:solidFill>
                    <a:srgbClr val="000099"/>
                  </a:solidFill>
                  <a:latin typeface="+mn-ea"/>
                  <a:ea typeface="+mn-ea"/>
                  <a:cs typeface="Times New Roman" panose="02020603050405020304" pitchFamily="18" charset="0"/>
                </a:rPr>
                <a:t>状态转换真值表</a:t>
              </a:r>
            </a:p>
          </p:txBody>
        </p:sp>
        <p:grpSp>
          <p:nvGrpSpPr>
            <p:cNvPr id="31" name="Group 13"/>
            <p:cNvGrpSpPr>
              <a:grpSpLocks/>
            </p:cNvGrpSpPr>
            <p:nvPr/>
          </p:nvGrpSpPr>
          <p:grpSpPr bwMode="auto">
            <a:xfrm>
              <a:off x="4093" y="2392"/>
              <a:ext cx="942" cy="249"/>
              <a:chOff x="3845" y="2340"/>
              <a:chExt cx="942" cy="249"/>
            </a:xfrm>
          </p:grpSpPr>
          <p:sp>
            <p:nvSpPr>
              <p:cNvPr id="109" name="Rectangle 14"/>
              <p:cNvSpPr>
                <a:spLocks noChangeArrowheads="1"/>
              </p:cNvSpPr>
              <p:nvPr/>
            </p:nvSpPr>
            <p:spPr bwMode="auto">
              <a:xfrm>
                <a:off x="4473" y="2340"/>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110" name="Rectangle 15"/>
              <p:cNvSpPr>
                <a:spLocks noChangeArrowheads="1"/>
              </p:cNvSpPr>
              <p:nvPr/>
            </p:nvSpPr>
            <p:spPr bwMode="auto">
              <a:xfrm>
                <a:off x="4159" y="2340"/>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111" name="Rectangle 16"/>
              <p:cNvSpPr>
                <a:spLocks noChangeArrowheads="1"/>
              </p:cNvSpPr>
              <p:nvPr/>
            </p:nvSpPr>
            <p:spPr bwMode="auto">
              <a:xfrm>
                <a:off x="3845" y="2340"/>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grpSp>
          <p:nvGrpSpPr>
            <p:cNvPr id="32" name="Group 17"/>
            <p:cNvGrpSpPr>
              <a:grpSpLocks/>
            </p:cNvGrpSpPr>
            <p:nvPr/>
          </p:nvGrpSpPr>
          <p:grpSpPr bwMode="auto">
            <a:xfrm>
              <a:off x="3169" y="2392"/>
              <a:ext cx="924" cy="249"/>
              <a:chOff x="2921" y="2340"/>
              <a:chExt cx="924" cy="249"/>
            </a:xfrm>
          </p:grpSpPr>
          <p:sp>
            <p:nvSpPr>
              <p:cNvPr id="106" name="Rectangle 18"/>
              <p:cNvSpPr>
                <a:spLocks noChangeArrowheads="1"/>
              </p:cNvSpPr>
              <p:nvPr/>
            </p:nvSpPr>
            <p:spPr bwMode="auto">
              <a:xfrm>
                <a:off x="3537" y="2340"/>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107" name="Rectangle 19"/>
              <p:cNvSpPr>
                <a:spLocks noChangeArrowheads="1"/>
              </p:cNvSpPr>
              <p:nvPr/>
            </p:nvSpPr>
            <p:spPr bwMode="auto">
              <a:xfrm>
                <a:off x="3229" y="2340"/>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108" name="Rectangle 20"/>
              <p:cNvSpPr>
                <a:spLocks noChangeArrowheads="1"/>
              </p:cNvSpPr>
              <p:nvPr/>
            </p:nvSpPr>
            <p:spPr bwMode="auto">
              <a:xfrm>
                <a:off x="2921" y="2340"/>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grpSp>
          <p:nvGrpSpPr>
            <p:cNvPr id="33" name="Group 21"/>
            <p:cNvGrpSpPr>
              <a:grpSpLocks/>
            </p:cNvGrpSpPr>
            <p:nvPr/>
          </p:nvGrpSpPr>
          <p:grpSpPr bwMode="auto">
            <a:xfrm>
              <a:off x="4093" y="2143"/>
              <a:ext cx="942" cy="249"/>
              <a:chOff x="3845" y="2091"/>
              <a:chExt cx="942" cy="249"/>
            </a:xfrm>
          </p:grpSpPr>
          <p:sp>
            <p:nvSpPr>
              <p:cNvPr id="103" name="Rectangle 22"/>
              <p:cNvSpPr>
                <a:spLocks noChangeArrowheads="1"/>
              </p:cNvSpPr>
              <p:nvPr/>
            </p:nvSpPr>
            <p:spPr bwMode="auto">
              <a:xfrm>
                <a:off x="4473" y="2091"/>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104" name="Rectangle 23"/>
              <p:cNvSpPr>
                <a:spLocks noChangeArrowheads="1"/>
              </p:cNvSpPr>
              <p:nvPr/>
            </p:nvSpPr>
            <p:spPr bwMode="auto">
              <a:xfrm>
                <a:off x="4159" y="2091"/>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105" name="Rectangle 24"/>
              <p:cNvSpPr>
                <a:spLocks noChangeArrowheads="1"/>
              </p:cNvSpPr>
              <p:nvPr/>
            </p:nvSpPr>
            <p:spPr bwMode="auto">
              <a:xfrm>
                <a:off x="3845" y="2091"/>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grpSp>
        <p:grpSp>
          <p:nvGrpSpPr>
            <p:cNvPr id="34" name="Group 25"/>
            <p:cNvGrpSpPr>
              <a:grpSpLocks/>
            </p:cNvGrpSpPr>
            <p:nvPr/>
          </p:nvGrpSpPr>
          <p:grpSpPr bwMode="auto">
            <a:xfrm>
              <a:off x="3169" y="2143"/>
              <a:ext cx="924" cy="249"/>
              <a:chOff x="2921" y="2091"/>
              <a:chExt cx="924" cy="249"/>
            </a:xfrm>
          </p:grpSpPr>
          <p:sp>
            <p:nvSpPr>
              <p:cNvPr id="100" name="Rectangle 26"/>
              <p:cNvSpPr>
                <a:spLocks noChangeArrowheads="1"/>
              </p:cNvSpPr>
              <p:nvPr/>
            </p:nvSpPr>
            <p:spPr bwMode="auto">
              <a:xfrm>
                <a:off x="3537" y="2091"/>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101" name="Rectangle 27"/>
              <p:cNvSpPr>
                <a:spLocks noChangeArrowheads="1"/>
              </p:cNvSpPr>
              <p:nvPr/>
            </p:nvSpPr>
            <p:spPr bwMode="auto">
              <a:xfrm>
                <a:off x="3229" y="2091"/>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102" name="Rectangle 28"/>
              <p:cNvSpPr>
                <a:spLocks noChangeArrowheads="1"/>
              </p:cNvSpPr>
              <p:nvPr/>
            </p:nvSpPr>
            <p:spPr bwMode="auto">
              <a:xfrm>
                <a:off x="2921" y="2091"/>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grpSp>
          <p:nvGrpSpPr>
            <p:cNvPr id="35" name="Group 29"/>
            <p:cNvGrpSpPr>
              <a:grpSpLocks/>
            </p:cNvGrpSpPr>
            <p:nvPr/>
          </p:nvGrpSpPr>
          <p:grpSpPr bwMode="auto">
            <a:xfrm>
              <a:off x="4087" y="1869"/>
              <a:ext cx="942" cy="249"/>
              <a:chOff x="3845" y="1842"/>
              <a:chExt cx="942" cy="249"/>
            </a:xfrm>
          </p:grpSpPr>
          <p:sp>
            <p:nvSpPr>
              <p:cNvPr id="97" name="Rectangle 30"/>
              <p:cNvSpPr>
                <a:spLocks noChangeArrowheads="1"/>
              </p:cNvSpPr>
              <p:nvPr/>
            </p:nvSpPr>
            <p:spPr bwMode="auto">
              <a:xfrm>
                <a:off x="4473" y="1842"/>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98" name="Rectangle 31"/>
              <p:cNvSpPr>
                <a:spLocks noChangeArrowheads="1"/>
              </p:cNvSpPr>
              <p:nvPr/>
            </p:nvSpPr>
            <p:spPr bwMode="auto">
              <a:xfrm>
                <a:off x="4159" y="1842"/>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99" name="Rectangle 32"/>
              <p:cNvSpPr>
                <a:spLocks noChangeArrowheads="1"/>
              </p:cNvSpPr>
              <p:nvPr/>
            </p:nvSpPr>
            <p:spPr bwMode="auto">
              <a:xfrm>
                <a:off x="3845" y="1842"/>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grpSp>
          <p:nvGrpSpPr>
            <p:cNvPr id="36" name="Group 33"/>
            <p:cNvGrpSpPr>
              <a:grpSpLocks/>
            </p:cNvGrpSpPr>
            <p:nvPr/>
          </p:nvGrpSpPr>
          <p:grpSpPr bwMode="auto">
            <a:xfrm>
              <a:off x="3163" y="1869"/>
              <a:ext cx="924" cy="249"/>
              <a:chOff x="2921" y="1842"/>
              <a:chExt cx="924" cy="249"/>
            </a:xfrm>
          </p:grpSpPr>
          <p:sp>
            <p:nvSpPr>
              <p:cNvPr id="94" name="Rectangle 34"/>
              <p:cNvSpPr>
                <a:spLocks noChangeArrowheads="1"/>
              </p:cNvSpPr>
              <p:nvPr/>
            </p:nvSpPr>
            <p:spPr bwMode="auto">
              <a:xfrm>
                <a:off x="3537" y="1842"/>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95" name="Rectangle 35"/>
              <p:cNvSpPr>
                <a:spLocks noChangeArrowheads="1"/>
              </p:cNvSpPr>
              <p:nvPr/>
            </p:nvSpPr>
            <p:spPr bwMode="auto">
              <a:xfrm>
                <a:off x="3229" y="1842"/>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96" name="Rectangle 36"/>
              <p:cNvSpPr>
                <a:spLocks noChangeArrowheads="1"/>
              </p:cNvSpPr>
              <p:nvPr/>
            </p:nvSpPr>
            <p:spPr bwMode="auto">
              <a:xfrm>
                <a:off x="2921" y="1842"/>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sp>
          <p:nvSpPr>
            <p:cNvPr id="37" name="Line 37"/>
            <p:cNvSpPr>
              <a:spLocks noChangeShapeType="1"/>
            </p:cNvSpPr>
            <p:nvPr/>
          </p:nvSpPr>
          <p:spPr bwMode="auto">
            <a:xfrm>
              <a:off x="3163"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38" name="Line 38"/>
            <p:cNvSpPr>
              <a:spLocks noChangeShapeType="1"/>
            </p:cNvSpPr>
            <p:nvPr/>
          </p:nvSpPr>
          <p:spPr bwMode="auto">
            <a:xfrm>
              <a:off x="5029"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nvGrpSpPr>
            <p:cNvPr id="39" name="Group 39"/>
            <p:cNvGrpSpPr>
              <a:grpSpLocks/>
            </p:cNvGrpSpPr>
            <p:nvPr/>
          </p:nvGrpSpPr>
          <p:grpSpPr bwMode="auto">
            <a:xfrm>
              <a:off x="3169" y="1575"/>
              <a:ext cx="1866" cy="340"/>
              <a:chOff x="3061" y="1366"/>
              <a:chExt cx="1866" cy="340"/>
            </a:xfrm>
          </p:grpSpPr>
          <p:graphicFrame>
            <p:nvGraphicFramePr>
              <p:cNvPr id="86" name="Object 5"/>
              <p:cNvGraphicFramePr>
                <a:graphicFrameLocks noChangeAspect="1"/>
              </p:cNvGraphicFramePr>
              <p:nvPr/>
            </p:nvGraphicFramePr>
            <p:xfrm>
              <a:off x="3108" y="1412"/>
              <a:ext cx="187" cy="230"/>
            </p:xfrm>
            <a:graphic>
              <a:graphicData uri="http://schemas.openxmlformats.org/presentationml/2006/ole">
                <mc:AlternateContent xmlns:mc="http://schemas.openxmlformats.org/markup-compatibility/2006">
                  <mc:Choice xmlns:v="urn:schemas-microsoft-com:vml" Requires="v">
                    <p:oleObj name="Equation" r:id="rId2" imgW="228600" imgH="228600" progId="Equation.DSMT4">
                      <p:embed/>
                    </p:oleObj>
                  </mc:Choice>
                  <mc:Fallback>
                    <p:oleObj name="Equation" r:id="rId2" imgW="2286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 y="1412"/>
                            <a:ext cx="187" cy="230"/>
                          </a:xfrm>
                          <a:prstGeom prst="rect">
                            <a:avLst/>
                          </a:prstGeom>
                          <a:noFill/>
                          <a:ln>
                            <a:noFill/>
                          </a:ln>
                        </p:spPr>
                      </p:pic>
                    </p:oleObj>
                  </mc:Fallback>
                </mc:AlternateContent>
              </a:graphicData>
            </a:graphic>
          </p:graphicFrame>
          <p:graphicFrame>
            <p:nvGraphicFramePr>
              <p:cNvPr id="87" name="Object 6"/>
              <p:cNvGraphicFramePr>
                <a:graphicFrameLocks noChangeAspect="1"/>
              </p:cNvGraphicFramePr>
              <p:nvPr/>
            </p:nvGraphicFramePr>
            <p:xfrm>
              <a:off x="3424" y="1397"/>
              <a:ext cx="177" cy="235"/>
            </p:xfrm>
            <a:graphic>
              <a:graphicData uri="http://schemas.openxmlformats.org/presentationml/2006/ole">
                <mc:AlternateContent xmlns:mc="http://schemas.openxmlformats.org/markup-compatibility/2006">
                  <mc:Choice xmlns:v="urn:schemas-microsoft-com:vml" Requires="v">
                    <p:oleObj name="Equation" r:id="rId4" imgW="266584" imgH="228501" progId="Equation.DSMT4">
                      <p:embed/>
                    </p:oleObj>
                  </mc:Choice>
                  <mc:Fallback>
                    <p:oleObj name="Equation" r:id="rId4" imgW="266584"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4" y="1397"/>
                            <a:ext cx="177" cy="235"/>
                          </a:xfrm>
                          <a:prstGeom prst="rect">
                            <a:avLst/>
                          </a:prstGeom>
                          <a:noFill/>
                          <a:ln>
                            <a:noFill/>
                          </a:ln>
                        </p:spPr>
                      </p:pic>
                    </p:oleObj>
                  </mc:Fallback>
                </mc:AlternateContent>
              </a:graphicData>
            </a:graphic>
          </p:graphicFrame>
          <p:graphicFrame>
            <p:nvGraphicFramePr>
              <p:cNvPr id="88" name="Object 7"/>
              <p:cNvGraphicFramePr>
                <a:graphicFrameLocks noChangeAspect="1"/>
              </p:cNvGraphicFramePr>
              <p:nvPr/>
            </p:nvGraphicFramePr>
            <p:xfrm>
              <a:off x="3993" y="1389"/>
              <a:ext cx="255" cy="253"/>
            </p:xfrm>
            <a:graphic>
              <a:graphicData uri="http://schemas.openxmlformats.org/presentationml/2006/ole">
                <mc:AlternateContent xmlns:mc="http://schemas.openxmlformats.org/markup-compatibility/2006">
                  <mc:Choice xmlns:v="urn:schemas-microsoft-com:vml" Requires="v">
                    <p:oleObj name="Equation" r:id="rId6" imgW="317362" imgH="228501" progId="Equation.DSMT4">
                      <p:embed/>
                    </p:oleObj>
                  </mc:Choice>
                  <mc:Fallback>
                    <p:oleObj name="Equation" r:id="rId6" imgW="317362"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3" y="1389"/>
                            <a:ext cx="255" cy="253"/>
                          </a:xfrm>
                          <a:prstGeom prst="rect">
                            <a:avLst/>
                          </a:prstGeom>
                          <a:noFill/>
                          <a:ln>
                            <a:noFill/>
                          </a:ln>
                        </p:spPr>
                      </p:pic>
                    </p:oleObj>
                  </mc:Fallback>
                </mc:AlternateContent>
              </a:graphicData>
            </a:graphic>
          </p:graphicFrame>
          <p:graphicFrame>
            <p:nvGraphicFramePr>
              <p:cNvPr id="89" name="Object 8"/>
              <p:cNvGraphicFramePr>
                <a:graphicFrameLocks noChangeAspect="1"/>
              </p:cNvGraphicFramePr>
              <p:nvPr/>
            </p:nvGraphicFramePr>
            <p:xfrm>
              <a:off x="4311" y="1393"/>
              <a:ext cx="267" cy="267"/>
            </p:xfrm>
            <a:graphic>
              <a:graphicData uri="http://schemas.openxmlformats.org/presentationml/2006/ole">
                <mc:AlternateContent xmlns:mc="http://schemas.openxmlformats.org/markup-compatibility/2006">
                  <mc:Choice xmlns:v="urn:schemas-microsoft-com:vml" Requires="v">
                    <p:oleObj name="Equation" r:id="rId8" imgW="330200" imgH="228600" progId="Equation.DSMT4">
                      <p:embed/>
                    </p:oleObj>
                  </mc:Choice>
                  <mc:Fallback>
                    <p:oleObj name="Equation" r:id="rId8" imgW="3302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1" y="1393"/>
                            <a:ext cx="267" cy="267"/>
                          </a:xfrm>
                          <a:prstGeom prst="rect">
                            <a:avLst/>
                          </a:prstGeom>
                          <a:noFill/>
                          <a:ln>
                            <a:noFill/>
                          </a:ln>
                        </p:spPr>
                      </p:pic>
                    </p:oleObj>
                  </mc:Fallback>
                </mc:AlternateContent>
              </a:graphicData>
            </a:graphic>
          </p:graphicFrame>
          <p:sp>
            <p:nvSpPr>
              <p:cNvPr id="90" name="Rectangle 44"/>
              <p:cNvSpPr>
                <a:spLocks noChangeArrowheads="1"/>
              </p:cNvSpPr>
              <p:nvPr/>
            </p:nvSpPr>
            <p:spPr bwMode="auto">
              <a:xfrm>
                <a:off x="4604" y="1412"/>
                <a:ext cx="28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dirty="0" err="1">
                    <a:solidFill>
                      <a:srgbClr val="000099"/>
                    </a:solidFill>
                    <a:latin typeface="Times New Roman" panose="02020603050405020304" pitchFamily="18" charset="0"/>
                    <a:ea typeface="楷体_GB2312" pitchFamily="49" charset="-122"/>
                    <a:cs typeface="Times New Roman" panose="02020603050405020304" pitchFamily="18" charset="0"/>
                  </a:rPr>
                  <a:t>F</a:t>
                </a:r>
                <a:r>
                  <a:rPr lang="en-US" altLang="zh-CN" sz="2400" b="1" baseline="-25000" dirty="0" err="1">
                    <a:solidFill>
                      <a:srgbClr val="000099"/>
                    </a:solidFill>
                    <a:latin typeface="Times New Roman" panose="02020603050405020304" pitchFamily="18" charset="0"/>
                    <a:ea typeface="楷体_GB2312" pitchFamily="49" charset="-122"/>
                    <a:cs typeface="Times New Roman" panose="02020603050405020304" pitchFamily="18" charset="0"/>
                  </a:rPr>
                  <a:t>n</a:t>
                </a:r>
                <a:endParaRPr lang="en-US" altLang="zh-CN" sz="2400" b="1" baseline="-25000" dirty="0">
                  <a:solidFill>
                    <a:srgbClr val="000099"/>
                  </a:solidFill>
                  <a:latin typeface="Times New Roman" panose="02020603050405020304" pitchFamily="18" charset="0"/>
                  <a:ea typeface="楷体_GB2312" pitchFamily="49" charset="-122"/>
                  <a:cs typeface="Times New Roman" panose="02020603050405020304" pitchFamily="18" charset="0"/>
                </a:endParaRPr>
              </a:p>
            </p:txBody>
          </p:sp>
          <p:sp>
            <p:nvSpPr>
              <p:cNvPr id="91" name="Rectangle 45"/>
              <p:cNvSpPr>
                <a:spLocks noChangeArrowheads="1"/>
              </p:cNvSpPr>
              <p:nvPr/>
            </p:nvSpPr>
            <p:spPr bwMode="auto">
              <a:xfrm>
                <a:off x="3696" y="1412"/>
                <a:ext cx="235"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99"/>
                    </a:solidFill>
                    <a:latin typeface="Times New Roman" panose="02020603050405020304" pitchFamily="18" charset="0"/>
                    <a:ea typeface="楷体_GB2312" pitchFamily="49" charset="-122"/>
                    <a:cs typeface="Times New Roman" panose="02020603050405020304" pitchFamily="18" charset="0"/>
                  </a:rPr>
                  <a:t>A</a:t>
                </a:r>
              </a:p>
            </p:txBody>
          </p:sp>
          <p:sp>
            <p:nvSpPr>
              <p:cNvPr id="92" name="Line 46"/>
              <p:cNvSpPr>
                <a:spLocks noChangeShapeType="1"/>
              </p:cNvSpPr>
              <p:nvPr/>
            </p:nvSpPr>
            <p:spPr bwMode="auto">
              <a:xfrm>
                <a:off x="3061" y="1366"/>
                <a:ext cx="1866"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93" name="Line 47"/>
              <p:cNvSpPr>
                <a:spLocks noChangeShapeType="1"/>
              </p:cNvSpPr>
              <p:nvPr/>
            </p:nvSpPr>
            <p:spPr bwMode="auto">
              <a:xfrm>
                <a:off x="3061" y="1706"/>
                <a:ext cx="1866"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40" name="Line 48"/>
            <p:cNvSpPr>
              <a:spLocks noChangeShapeType="1"/>
            </p:cNvSpPr>
            <p:nvPr/>
          </p:nvSpPr>
          <p:spPr bwMode="auto">
            <a:xfrm>
              <a:off x="3471"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 name="Line 49"/>
            <p:cNvSpPr>
              <a:spLocks noChangeShapeType="1"/>
            </p:cNvSpPr>
            <p:nvPr/>
          </p:nvSpPr>
          <p:spPr bwMode="auto">
            <a:xfrm>
              <a:off x="3779"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2" name="Line 50"/>
            <p:cNvSpPr>
              <a:spLocks noChangeShapeType="1"/>
            </p:cNvSpPr>
            <p:nvPr/>
          </p:nvSpPr>
          <p:spPr bwMode="auto">
            <a:xfrm>
              <a:off x="4087" y="1607"/>
              <a:ext cx="0" cy="2254"/>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3" name="Line 51"/>
            <p:cNvSpPr>
              <a:spLocks noChangeShapeType="1"/>
            </p:cNvSpPr>
            <p:nvPr/>
          </p:nvSpPr>
          <p:spPr bwMode="auto">
            <a:xfrm>
              <a:off x="4401"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4" name="Line 52"/>
            <p:cNvSpPr>
              <a:spLocks noChangeShapeType="1"/>
            </p:cNvSpPr>
            <p:nvPr/>
          </p:nvSpPr>
          <p:spPr bwMode="auto">
            <a:xfrm>
              <a:off x="4715"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5" name="Line 53"/>
            <p:cNvSpPr>
              <a:spLocks noChangeShapeType="1"/>
            </p:cNvSpPr>
            <p:nvPr/>
          </p:nvSpPr>
          <p:spPr bwMode="auto">
            <a:xfrm>
              <a:off x="3169" y="2143"/>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6" name="Line 54"/>
            <p:cNvSpPr>
              <a:spLocks noChangeShapeType="1"/>
            </p:cNvSpPr>
            <p:nvPr/>
          </p:nvSpPr>
          <p:spPr bwMode="auto">
            <a:xfrm>
              <a:off x="3169" y="2392"/>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nvGrpSpPr>
            <p:cNvPr id="47" name="Group 55"/>
            <p:cNvGrpSpPr>
              <a:grpSpLocks/>
            </p:cNvGrpSpPr>
            <p:nvPr/>
          </p:nvGrpSpPr>
          <p:grpSpPr bwMode="auto">
            <a:xfrm>
              <a:off x="3163" y="2616"/>
              <a:ext cx="1872" cy="1245"/>
              <a:chOff x="3163" y="2616"/>
              <a:chExt cx="1872" cy="1245"/>
            </a:xfrm>
          </p:grpSpPr>
          <p:grpSp>
            <p:nvGrpSpPr>
              <p:cNvPr id="48" name="Group 56"/>
              <p:cNvGrpSpPr>
                <a:grpSpLocks/>
              </p:cNvGrpSpPr>
              <p:nvPr/>
            </p:nvGrpSpPr>
            <p:grpSpPr bwMode="auto">
              <a:xfrm>
                <a:off x="4087" y="2616"/>
                <a:ext cx="942" cy="1245"/>
                <a:chOff x="3845" y="2589"/>
                <a:chExt cx="942" cy="1245"/>
              </a:xfrm>
            </p:grpSpPr>
            <p:sp>
              <p:nvSpPr>
                <p:cNvPr id="71" name="Rectangle 57"/>
                <p:cNvSpPr>
                  <a:spLocks noChangeArrowheads="1"/>
                </p:cNvSpPr>
                <p:nvPr/>
              </p:nvSpPr>
              <p:spPr bwMode="auto">
                <a:xfrm>
                  <a:off x="4473" y="3585"/>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72" name="Rectangle 58"/>
                <p:cNvSpPr>
                  <a:spLocks noChangeArrowheads="1"/>
                </p:cNvSpPr>
                <p:nvPr/>
              </p:nvSpPr>
              <p:spPr bwMode="auto">
                <a:xfrm>
                  <a:off x="4159" y="3585"/>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73" name="Rectangle 59"/>
                <p:cNvSpPr>
                  <a:spLocks noChangeArrowheads="1"/>
                </p:cNvSpPr>
                <p:nvPr/>
              </p:nvSpPr>
              <p:spPr bwMode="auto">
                <a:xfrm>
                  <a:off x="3845" y="3585"/>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74" name="Rectangle 60"/>
                <p:cNvSpPr>
                  <a:spLocks noChangeArrowheads="1"/>
                </p:cNvSpPr>
                <p:nvPr/>
              </p:nvSpPr>
              <p:spPr bwMode="auto">
                <a:xfrm>
                  <a:off x="4473" y="3336"/>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75" name="Rectangle 61"/>
                <p:cNvSpPr>
                  <a:spLocks noChangeArrowheads="1"/>
                </p:cNvSpPr>
                <p:nvPr/>
              </p:nvSpPr>
              <p:spPr bwMode="auto">
                <a:xfrm>
                  <a:off x="4159" y="3336"/>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76" name="Rectangle 62"/>
                <p:cNvSpPr>
                  <a:spLocks noChangeArrowheads="1"/>
                </p:cNvSpPr>
                <p:nvPr/>
              </p:nvSpPr>
              <p:spPr bwMode="auto">
                <a:xfrm>
                  <a:off x="3845" y="3336"/>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77" name="Rectangle 63"/>
                <p:cNvSpPr>
                  <a:spLocks noChangeArrowheads="1"/>
                </p:cNvSpPr>
                <p:nvPr/>
              </p:nvSpPr>
              <p:spPr bwMode="auto">
                <a:xfrm>
                  <a:off x="4473" y="3087"/>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78" name="Rectangle 64"/>
                <p:cNvSpPr>
                  <a:spLocks noChangeArrowheads="1"/>
                </p:cNvSpPr>
                <p:nvPr/>
              </p:nvSpPr>
              <p:spPr bwMode="auto">
                <a:xfrm>
                  <a:off x="4159" y="3087"/>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79" name="Rectangle 65"/>
                <p:cNvSpPr>
                  <a:spLocks noChangeArrowheads="1"/>
                </p:cNvSpPr>
                <p:nvPr/>
              </p:nvSpPr>
              <p:spPr bwMode="auto">
                <a:xfrm>
                  <a:off x="3845" y="3087"/>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80" name="Rectangle 66"/>
                <p:cNvSpPr>
                  <a:spLocks noChangeArrowheads="1"/>
                </p:cNvSpPr>
                <p:nvPr/>
              </p:nvSpPr>
              <p:spPr bwMode="auto">
                <a:xfrm>
                  <a:off x="4473" y="2838"/>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81" name="Rectangle 67"/>
                <p:cNvSpPr>
                  <a:spLocks noChangeArrowheads="1"/>
                </p:cNvSpPr>
                <p:nvPr/>
              </p:nvSpPr>
              <p:spPr bwMode="auto">
                <a:xfrm>
                  <a:off x="4159" y="2838"/>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82" name="Rectangle 68"/>
                <p:cNvSpPr>
                  <a:spLocks noChangeArrowheads="1"/>
                </p:cNvSpPr>
                <p:nvPr/>
              </p:nvSpPr>
              <p:spPr bwMode="auto">
                <a:xfrm>
                  <a:off x="3845" y="2838"/>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83" name="Rectangle 69"/>
                <p:cNvSpPr>
                  <a:spLocks noChangeArrowheads="1"/>
                </p:cNvSpPr>
                <p:nvPr/>
              </p:nvSpPr>
              <p:spPr bwMode="auto">
                <a:xfrm>
                  <a:off x="4473" y="2589"/>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84" name="Rectangle 70"/>
                <p:cNvSpPr>
                  <a:spLocks noChangeArrowheads="1"/>
                </p:cNvSpPr>
                <p:nvPr/>
              </p:nvSpPr>
              <p:spPr bwMode="auto">
                <a:xfrm>
                  <a:off x="4159" y="2589"/>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85" name="Rectangle 71"/>
                <p:cNvSpPr>
                  <a:spLocks noChangeArrowheads="1"/>
                </p:cNvSpPr>
                <p:nvPr/>
              </p:nvSpPr>
              <p:spPr bwMode="auto">
                <a:xfrm>
                  <a:off x="3845" y="2589"/>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grpSp>
            <p:nvGrpSpPr>
              <p:cNvPr id="49" name="Group 72"/>
              <p:cNvGrpSpPr>
                <a:grpSpLocks/>
              </p:cNvGrpSpPr>
              <p:nvPr/>
            </p:nvGrpSpPr>
            <p:grpSpPr bwMode="auto">
              <a:xfrm>
                <a:off x="3163" y="2616"/>
                <a:ext cx="924" cy="1245"/>
                <a:chOff x="2921" y="2589"/>
                <a:chExt cx="924" cy="1245"/>
              </a:xfrm>
            </p:grpSpPr>
            <p:sp>
              <p:nvSpPr>
                <p:cNvPr id="56" name="Rectangle 73"/>
                <p:cNvSpPr>
                  <a:spLocks noChangeArrowheads="1"/>
                </p:cNvSpPr>
                <p:nvPr/>
              </p:nvSpPr>
              <p:spPr bwMode="auto">
                <a:xfrm>
                  <a:off x="3537" y="3585"/>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57" name="Rectangle 74"/>
                <p:cNvSpPr>
                  <a:spLocks noChangeArrowheads="1"/>
                </p:cNvSpPr>
                <p:nvPr/>
              </p:nvSpPr>
              <p:spPr bwMode="auto">
                <a:xfrm>
                  <a:off x="3229" y="3585"/>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58" name="Rectangle 75"/>
                <p:cNvSpPr>
                  <a:spLocks noChangeArrowheads="1"/>
                </p:cNvSpPr>
                <p:nvPr/>
              </p:nvSpPr>
              <p:spPr bwMode="auto">
                <a:xfrm>
                  <a:off x="2921" y="3585"/>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59" name="Rectangle 76"/>
                <p:cNvSpPr>
                  <a:spLocks noChangeArrowheads="1"/>
                </p:cNvSpPr>
                <p:nvPr/>
              </p:nvSpPr>
              <p:spPr bwMode="auto">
                <a:xfrm>
                  <a:off x="3537" y="3336"/>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60" name="Rectangle 77"/>
                <p:cNvSpPr>
                  <a:spLocks noChangeArrowheads="1"/>
                </p:cNvSpPr>
                <p:nvPr/>
              </p:nvSpPr>
              <p:spPr bwMode="auto">
                <a:xfrm>
                  <a:off x="3229" y="3336"/>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1" name="Rectangle 78"/>
                <p:cNvSpPr>
                  <a:spLocks noChangeArrowheads="1"/>
                </p:cNvSpPr>
                <p:nvPr/>
              </p:nvSpPr>
              <p:spPr bwMode="auto">
                <a:xfrm>
                  <a:off x="2921" y="3336"/>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2" name="Rectangle 79"/>
                <p:cNvSpPr>
                  <a:spLocks noChangeArrowheads="1"/>
                </p:cNvSpPr>
                <p:nvPr/>
              </p:nvSpPr>
              <p:spPr bwMode="auto">
                <a:xfrm>
                  <a:off x="3537" y="3087"/>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3" name="Rectangle 80"/>
                <p:cNvSpPr>
                  <a:spLocks noChangeArrowheads="1"/>
                </p:cNvSpPr>
                <p:nvPr/>
              </p:nvSpPr>
              <p:spPr bwMode="auto">
                <a:xfrm>
                  <a:off x="3229" y="3087"/>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64" name="Rectangle 81"/>
                <p:cNvSpPr>
                  <a:spLocks noChangeArrowheads="1"/>
                </p:cNvSpPr>
                <p:nvPr/>
              </p:nvSpPr>
              <p:spPr bwMode="auto">
                <a:xfrm>
                  <a:off x="2921" y="3087"/>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5" name="Rectangle 82"/>
                <p:cNvSpPr>
                  <a:spLocks noChangeArrowheads="1"/>
                </p:cNvSpPr>
                <p:nvPr/>
              </p:nvSpPr>
              <p:spPr bwMode="auto">
                <a:xfrm>
                  <a:off x="3537" y="2838"/>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66" name="Rectangle 83"/>
                <p:cNvSpPr>
                  <a:spLocks noChangeArrowheads="1"/>
                </p:cNvSpPr>
                <p:nvPr/>
              </p:nvSpPr>
              <p:spPr bwMode="auto">
                <a:xfrm>
                  <a:off x="3229" y="2838"/>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67" name="Rectangle 84"/>
                <p:cNvSpPr>
                  <a:spLocks noChangeArrowheads="1"/>
                </p:cNvSpPr>
                <p:nvPr/>
              </p:nvSpPr>
              <p:spPr bwMode="auto">
                <a:xfrm>
                  <a:off x="2921" y="2838"/>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8" name="Rectangle 85"/>
                <p:cNvSpPr>
                  <a:spLocks noChangeArrowheads="1"/>
                </p:cNvSpPr>
                <p:nvPr/>
              </p:nvSpPr>
              <p:spPr bwMode="auto">
                <a:xfrm>
                  <a:off x="3537" y="2589"/>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9" name="Rectangle 86"/>
                <p:cNvSpPr>
                  <a:spLocks noChangeArrowheads="1"/>
                </p:cNvSpPr>
                <p:nvPr/>
              </p:nvSpPr>
              <p:spPr bwMode="auto">
                <a:xfrm>
                  <a:off x="3229" y="2589"/>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70" name="Rectangle 87"/>
                <p:cNvSpPr>
                  <a:spLocks noChangeArrowheads="1"/>
                </p:cNvSpPr>
                <p:nvPr/>
              </p:nvSpPr>
              <p:spPr bwMode="auto">
                <a:xfrm>
                  <a:off x="2921" y="2589"/>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sp>
            <p:nvSpPr>
              <p:cNvPr id="50" name="Line 88"/>
              <p:cNvSpPr>
                <a:spLocks noChangeShapeType="1"/>
              </p:cNvSpPr>
              <p:nvPr/>
            </p:nvSpPr>
            <p:spPr bwMode="auto">
              <a:xfrm>
                <a:off x="3163" y="3861"/>
                <a:ext cx="1866"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51" name="Line 89"/>
              <p:cNvSpPr>
                <a:spLocks noChangeShapeType="1"/>
              </p:cNvSpPr>
              <p:nvPr/>
            </p:nvSpPr>
            <p:spPr bwMode="auto">
              <a:xfrm>
                <a:off x="3169" y="2641"/>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52" name="Line 90"/>
              <p:cNvSpPr>
                <a:spLocks noChangeShapeType="1"/>
              </p:cNvSpPr>
              <p:nvPr/>
            </p:nvSpPr>
            <p:spPr bwMode="auto">
              <a:xfrm>
                <a:off x="3169" y="2890"/>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53" name="Line 91"/>
              <p:cNvSpPr>
                <a:spLocks noChangeShapeType="1"/>
              </p:cNvSpPr>
              <p:nvPr/>
            </p:nvSpPr>
            <p:spPr bwMode="auto">
              <a:xfrm>
                <a:off x="3163" y="3114"/>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54" name="Line 92"/>
              <p:cNvSpPr>
                <a:spLocks noChangeShapeType="1"/>
              </p:cNvSpPr>
              <p:nvPr/>
            </p:nvSpPr>
            <p:spPr bwMode="auto">
              <a:xfrm>
                <a:off x="3163" y="3363"/>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55" name="Line 93"/>
              <p:cNvSpPr>
                <a:spLocks noChangeShapeType="1"/>
              </p:cNvSpPr>
              <p:nvPr/>
            </p:nvSpPr>
            <p:spPr bwMode="auto">
              <a:xfrm>
                <a:off x="3163" y="3612"/>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cxnSp>
        <p:nvCxnSpPr>
          <p:cNvPr id="121" name="直接连接符 120"/>
          <p:cNvCxnSpPr/>
          <p:nvPr/>
        </p:nvCxnSpPr>
        <p:spPr>
          <a:xfrm>
            <a:off x="1996231" y="1866209"/>
            <a:ext cx="0" cy="39637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右箭头 3"/>
          <p:cNvSpPr/>
          <p:nvPr/>
        </p:nvSpPr>
        <p:spPr bwMode="auto">
          <a:xfrm>
            <a:off x="3797208" y="3445264"/>
            <a:ext cx="795440" cy="260610"/>
          </a:xfrm>
          <a:prstGeom prst="rightArrow">
            <a:avLst/>
          </a:prstGeom>
          <a:solidFill>
            <a:srgbClr val="80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54" name="Object 2"/>
          <p:cNvGraphicFramePr>
            <a:graphicFrameLocks noChangeAspect="1"/>
          </p:cNvGraphicFramePr>
          <p:nvPr>
            <p:extLst>
              <p:ext uri="{D42A27DB-BD31-4B8C-83A1-F6EECF244321}">
                <p14:modId xmlns:p14="http://schemas.microsoft.com/office/powerpoint/2010/main" val="4100555434"/>
              </p:ext>
            </p:extLst>
          </p:nvPr>
        </p:nvGraphicFramePr>
        <p:xfrm>
          <a:off x="4549215" y="1607902"/>
          <a:ext cx="4416425" cy="1127125"/>
        </p:xfrm>
        <a:graphic>
          <a:graphicData uri="http://schemas.openxmlformats.org/presentationml/2006/ole">
            <mc:AlternateContent xmlns:mc="http://schemas.openxmlformats.org/markup-compatibility/2006">
              <mc:Choice xmlns:v="urn:schemas-microsoft-com:vml" Requires="v">
                <p:oleObj name="图片" r:id="rId10" imgW="3343656" imgH="850392" progId="Word.Picture.8">
                  <p:embed/>
                </p:oleObj>
              </mc:Choice>
              <mc:Fallback>
                <p:oleObj name="图片" r:id="rId10" imgW="3343656" imgH="850392" progId="Word.Picture.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49215" y="1607902"/>
                        <a:ext cx="44164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5" name="Object 3"/>
          <p:cNvGraphicFramePr>
            <a:graphicFrameLocks noChangeAspect="1"/>
          </p:cNvGraphicFramePr>
          <p:nvPr>
            <p:extLst>
              <p:ext uri="{D42A27DB-BD31-4B8C-83A1-F6EECF244321}">
                <p14:modId xmlns:p14="http://schemas.microsoft.com/office/powerpoint/2010/main" val="3192314784"/>
              </p:ext>
            </p:extLst>
          </p:nvPr>
        </p:nvGraphicFramePr>
        <p:xfrm>
          <a:off x="5103252" y="1874602"/>
          <a:ext cx="3422650" cy="2811463"/>
        </p:xfrm>
        <a:graphic>
          <a:graphicData uri="http://schemas.openxmlformats.org/presentationml/2006/ole">
            <mc:AlternateContent xmlns:mc="http://schemas.openxmlformats.org/markup-compatibility/2006">
              <mc:Choice xmlns:v="urn:schemas-microsoft-com:vml" Requires="v">
                <p:oleObj name="图片" r:id="rId12" imgW="2590800" imgH="2115312" progId="Word.Picture.8">
                  <p:embed/>
                </p:oleObj>
              </mc:Choice>
              <mc:Fallback>
                <p:oleObj name="图片" r:id="rId12" imgW="2590800" imgH="2115312" progId="Word.Picture.8">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3252" y="1874602"/>
                        <a:ext cx="342265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6" name="Object 4"/>
          <p:cNvGraphicFramePr>
            <a:graphicFrameLocks noChangeAspect="1"/>
          </p:cNvGraphicFramePr>
          <p:nvPr>
            <p:extLst>
              <p:ext uri="{D42A27DB-BD31-4B8C-83A1-F6EECF244321}">
                <p14:modId xmlns:p14="http://schemas.microsoft.com/office/powerpoint/2010/main" val="2870381538"/>
              </p:ext>
            </p:extLst>
          </p:nvPr>
        </p:nvGraphicFramePr>
        <p:xfrm>
          <a:off x="4532313" y="2851150"/>
          <a:ext cx="4464050" cy="1828800"/>
        </p:xfrm>
        <a:graphic>
          <a:graphicData uri="http://schemas.openxmlformats.org/presentationml/2006/ole">
            <mc:AlternateContent xmlns:mc="http://schemas.openxmlformats.org/markup-compatibility/2006">
              <mc:Choice xmlns:v="urn:schemas-microsoft-com:vml" Requires="v">
                <p:oleObj name="Picture" r:id="rId14" imgW="3371760" imgH="1380960" progId="Word.Picture.8">
                  <p:embed/>
                </p:oleObj>
              </mc:Choice>
              <mc:Fallback>
                <p:oleObj name="Picture" r:id="rId14" imgW="3371760" imgH="1380960" progId="Word.Picture.8">
                  <p:embed/>
                  <p:pic>
                    <p:nvPicPr>
                      <p:cNvPr id="0" name=""/>
                      <p:cNvPicPr>
                        <a:picLocks noChangeAspect="1" noChangeArrowheads="1"/>
                      </p:cNvPicPr>
                      <p:nvPr/>
                    </p:nvPicPr>
                    <p:blipFill>
                      <a:blip r:embed="rId15"/>
                      <a:srcRect/>
                      <a:stretch>
                        <a:fillRect/>
                      </a:stretch>
                    </p:blipFill>
                    <p:spPr bwMode="auto">
                      <a:xfrm>
                        <a:off x="4532313" y="2851150"/>
                        <a:ext cx="44640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7" name="Rectangle 12"/>
          <p:cNvSpPr>
            <a:spLocks noChangeArrowheads="1"/>
          </p:cNvSpPr>
          <p:nvPr/>
        </p:nvSpPr>
        <p:spPr bwMode="auto">
          <a:xfrm>
            <a:off x="4796071" y="5155039"/>
            <a:ext cx="39227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200">
                <a:solidFill>
                  <a:srgbClr val="000066"/>
                </a:solidFill>
                <a:latin typeface="+mn-ea"/>
                <a:ea typeface="+mn-ea"/>
              </a:rPr>
              <a:t>时序逻辑电路的四种描述方式是可以相互转换的</a:t>
            </a:r>
          </a:p>
        </p:txBody>
      </p:sp>
      <p:sp>
        <p:nvSpPr>
          <p:cNvPr id="158" name="Rectangle 110"/>
          <p:cNvSpPr>
            <a:spLocks noChangeArrowheads="1"/>
          </p:cNvSpPr>
          <p:nvPr/>
        </p:nvSpPr>
        <p:spPr bwMode="auto">
          <a:xfrm>
            <a:off x="2331200" y="780053"/>
            <a:ext cx="32781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003300"/>
                </a:solidFill>
                <a:latin typeface="+mn-ea"/>
                <a:ea typeface="+mn-ea"/>
                <a:cs typeface="Arial" panose="020B0604020202020204" pitchFamily="34" charset="0"/>
              </a:rPr>
              <a:t>根据状态表画出波形图</a:t>
            </a:r>
          </a:p>
        </p:txBody>
      </p:sp>
    </p:spTree>
    <p:extLst>
      <p:ext uri="{BB962C8B-B14F-4D97-AF65-F5344CB8AC3E}">
        <p14:creationId xmlns:p14="http://schemas.microsoft.com/office/powerpoint/2010/main" val="250026349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blinds(horizontal)">
                                      <p:cBhvr>
                                        <p:cTn id="16" dur="500"/>
                                        <p:tgtEl>
                                          <p:spTgt spid="12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4"/>
                                        </p:tgtEl>
                                        <p:attrNameLst>
                                          <p:attrName>style.visibility</p:attrName>
                                        </p:attrNameLst>
                                      </p:cBhvr>
                                      <p:to>
                                        <p:strVal val="visible"/>
                                      </p:to>
                                    </p:set>
                                    <p:animEffect transition="in" filter="wipe(left)">
                                      <p:cBhvr>
                                        <p:cTn id="25" dur="500"/>
                                        <p:tgtEl>
                                          <p:spTgt spid="1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55"/>
                                        </p:tgtEl>
                                        <p:attrNameLst>
                                          <p:attrName>style.visibility</p:attrName>
                                        </p:attrNameLst>
                                      </p:cBhvr>
                                      <p:to>
                                        <p:strVal val="visible"/>
                                      </p:to>
                                    </p:set>
                                    <p:animEffect transition="in" filter="wipe(up)">
                                      <p:cBhvr>
                                        <p:cTn id="30" dur="500"/>
                                        <p:tgtEl>
                                          <p:spTgt spid="15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6"/>
                                        </p:tgtEl>
                                        <p:attrNameLst>
                                          <p:attrName>style.visibility</p:attrName>
                                        </p:attrNameLst>
                                      </p:cBhvr>
                                      <p:to>
                                        <p:strVal val="visible"/>
                                      </p:to>
                                    </p:set>
                                    <p:animEffect transition="in" filter="wipe(left)">
                                      <p:cBhvr>
                                        <p:cTn id="35" dur="500"/>
                                        <p:tgtEl>
                                          <p:spTgt spid="15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7" grpId="0"/>
      <p:bldP spid="15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 name="矩形 2"/>
          <p:cNvSpPr/>
          <p:nvPr/>
        </p:nvSpPr>
        <p:spPr>
          <a:xfrm>
            <a:off x="215521" y="131832"/>
            <a:ext cx="6677667" cy="633187"/>
          </a:xfrm>
          <a:prstGeom prst="rect">
            <a:avLst/>
          </a:prstGeom>
          <a:solidFill>
            <a:schemeClr val="bg1"/>
          </a:solidFill>
        </p:spPr>
        <p:txBody>
          <a:bodyPr wrap="square">
            <a:spAutoFit/>
          </a:bodyPr>
          <a:lstStyle/>
          <a:p>
            <a:pPr fontAlgn="auto">
              <a:lnSpc>
                <a:spcPct val="120000"/>
              </a:lnSpc>
              <a:spcBef>
                <a:spcPts val="600"/>
              </a:spcBef>
              <a:spcAft>
                <a:spcPts val="300"/>
              </a:spcAft>
            </a:pPr>
            <a:r>
              <a:rPr lang="en-US" altLang="zh-CN" sz="3200" dirty="0">
                <a:solidFill>
                  <a:srgbClr val="0000FF"/>
                </a:solidFill>
                <a:latin typeface="+mn-ea"/>
                <a:ea typeface="+mn-ea"/>
                <a:cs typeface="+mn-ea"/>
              </a:rPr>
              <a:t>2. </a:t>
            </a:r>
            <a:r>
              <a:rPr lang="zh-CN" altLang="en-US" sz="3200" dirty="0">
                <a:solidFill>
                  <a:srgbClr val="0000FF"/>
                </a:solidFill>
                <a:latin typeface="+mn-ea"/>
                <a:ea typeface="+mn-ea"/>
                <a:cs typeface="+mn-ea"/>
              </a:rPr>
              <a:t>时序逻辑电路的分析方法</a:t>
            </a:r>
            <a:endParaRPr lang="zh-CN" altLang="en-US" sz="3200" dirty="0">
              <a:solidFill>
                <a:srgbClr val="0000FF"/>
              </a:solidFill>
              <a:latin typeface="+mn-ea"/>
              <a:ea typeface="+mn-ea"/>
              <a:cs typeface="+mn-ea"/>
              <a:sym typeface="+mn-lt"/>
            </a:endParaRPr>
          </a:p>
        </p:txBody>
      </p:sp>
      <p:sp>
        <p:nvSpPr>
          <p:cNvPr id="7" name="Rectangle 3"/>
          <p:cNvSpPr txBox="1">
            <a:spLocks noChangeArrowheads="1"/>
          </p:cNvSpPr>
          <p:nvPr/>
        </p:nvSpPr>
        <p:spPr>
          <a:xfrm>
            <a:off x="215521" y="849434"/>
            <a:ext cx="8234287" cy="52031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spcBef>
                <a:spcPts val="300"/>
              </a:spcBef>
              <a:spcAft>
                <a:spcPts val="300"/>
              </a:spcAft>
            </a:pPr>
            <a:r>
              <a:rPr lang="zh-CN" altLang="en-US" sz="2600" b="0" dirty="0"/>
              <a:t>分析时序电路，就是要</a:t>
            </a:r>
            <a:r>
              <a:rPr lang="zh-CN" altLang="en-US" sz="2600" dirty="0">
                <a:solidFill>
                  <a:srgbClr val="003300"/>
                </a:solidFill>
              </a:rPr>
              <a:t>找出给定时序电路的逻辑功能。</a:t>
            </a:r>
            <a:r>
              <a:rPr lang="zh-CN" altLang="en-US" sz="2600" b="0" dirty="0"/>
              <a:t>对具体电路而言，就是通过分析找出电路的状态和电路的输出在输入信号和时钟信号作用下的变化规律。</a:t>
            </a:r>
            <a:endParaRPr lang="en-US" altLang="zh-CN" sz="2600" b="0" dirty="0"/>
          </a:p>
          <a:p>
            <a:pPr algn="just" eaLnBrk="1" hangingPunct="1">
              <a:lnSpc>
                <a:spcPct val="120000"/>
              </a:lnSpc>
              <a:spcBef>
                <a:spcPts val="300"/>
              </a:spcBef>
              <a:spcAft>
                <a:spcPts val="300"/>
              </a:spcAft>
            </a:pPr>
            <a:r>
              <a:rPr lang="zh-CN" altLang="en-US" sz="2600" dirty="0">
                <a:solidFill>
                  <a:srgbClr val="003300"/>
                </a:solidFill>
              </a:rPr>
              <a:t>时序电路的现态和次态</a:t>
            </a:r>
            <a:r>
              <a:rPr lang="zh-CN" altLang="en-US" sz="2600" b="0" dirty="0"/>
              <a:t>，是由构成该时序电路的存储电路（一般由触发器组成）的现态和次态分别表示的，</a:t>
            </a:r>
            <a:r>
              <a:rPr lang="zh-CN" altLang="en-US" sz="2600" dirty="0">
                <a:solidFill>
                  <a:srgbClr val="003300"/>
                </a:solidFill>
              </a:rPr>
              <a:t>可用分析触发器的有关方法分析</a:t>
            </a:r>
            <a:r>
              <a:rPr lang="zh-CN" altLang="en-US" sz="2600" b="0" dirty="0"/>
              <a:t>。</a:t>
            </a:r>
            <a:endParaRPr lang="en-US" altLang="zh-CN" sz="2600" b="0" dirty="0"/>
          </a:p>
          <a:p>
            <a:pPr algn="just" eaLnBrk="1" hangingPunct="1">
              <a:lnSpc>
                <a:spcPct val="120000"/>
              </a:lnSpc>
              <a:spcBef>
                <a:spcPts val="300"/>
              </a:spcBef>
              <a:spcAft>
                <a:spcPts val="300"/>
              </a:spcAft>
            </a:pPr>
            <a:r>
              <a:rPr lang="zh-CN" altLang="en-US" sz="2600" b="0" dirty="0"/>
              <a:t>分析步骤：</a:t>
            </a:r>
            <a:endParaRPr lang="en-US" altLang="zh-CN" sz="2600" b="0" dirty="0"/>
          </a:p>
          <a:p>
            <a:pPr marL="0" indent="0" algn="just" eaLnBrk="1" hangingPunct="1">
              <a:lnSpc>
                <a:spcPct val="120000"/>
              </a:lnSpc>
              <a:spcBef>
                <a:spcPts val="300"/>
              </a:spcBef>
              <a:spcAft>
                <a:spcPts val="300"/>
              </a:spcAft>
              <a:buNone/>
            </a:pPr>
            <a:r>
              <a:rPr lang="en-US" altLang="zh-CN" sz="2400" dirty="0">
                <a:solidFill>
                  <a:srgbClr val="800000"/>
                </a:solidFill>
                <a:latin typeface="+mn-ea"/>
              </a:rPr>
              <a:t>	①</a:t>
            </a:r>
            <a:r>
              <a:rPr lang="zh-CN" altLang="en-US" sz="2400" dirty="0">
                <a:solidFill>
                  <a:srgbClr val="800000"/>
                </a:solidFill>
                <a:latin typeface="+mn-ea"/>
              </a:rPr>
              <a:t>分析电路组成，写逻辑方程式</a:t>
            </a:r>
            <a:endParaRPr lang="en-US" altLang="zh-CN" sz="2400" dirty="0">
              <a:solidFill>
                <a:srgbClr val="800000"/>
              </a:solidFill>
              <a:latin typeface="+mn-ea"/>
            </a:endParaRPr>
          </a:p>
          <a:p>
            <a:pPr marL="0" indent="0" algn="just" eaLnBrk="1" hangingPunct="1">
              <a:lnSpc>
                <a:spcPct val="120000"/>
              </a:lnSpc>
              <a:spcBef>
                <a:spcPts val="300"/>
              </a:spcBef>
              <a:spcAft>
                <a:spcPts val="300"/>
              </a:spcAft>
              <a:buNone/>
            </a:pPr>
            <a:r>
              <a:rPr lang="en-US" altLang="zh-CN" sz="2400" dirty="0">
                <a:solidFill>
                  <a:srgbClr val="800000"/>
                </a:solidFill>
                <a:latin typeface="+mn-ea"/>
              </a:rPr>
              <a:t>	②</a:t>
            </a:r>
            <a:r>
              <a:rPr lang="zh-CN" altLang="en-US" sz="2400" dirty="0">
                <a:solidFill>
                  <a:srgbClr val="800000"/>
                </a:solidFill>
                <a:latin typeface="+mn-ea"/>
              </a:rPr>
              <a:t>求状态方程</a:t>
            </a:r>
            <a:endParaRPr lang="en-US" altLang="zh-CN" sz="2400" dirty="0">
              <a:solidFill>
                <a:srgbClr val="800000"/>
              </a:solidFill>
              <a:latin typeface="+mn-ea"/>
            </a:endParaRPr>
          </a:p>
          <a:p>
            <a:pPr marL="0" indent="0" algn="just" eaLnBrk="1" hangingPunct="1">
              <a:lnSpc>
                <a:spcPct val="120000"/>
              </a:lnSpc>
              <a:spcBef>
                <a:spcPts val="300"/>
              </a:spcBef>
              <a:spcAft>
                <a:spcPts val="300"/>
              </a:spcAft>
              <a:buNone/>
            </a:pPr>
            <a:r>
              <a:rPr lang="en-US" altLang="zh-CN" sz="2400" dirty="0">
                <a:solidFill>
                  <a:srgbClr val="800000"/>
                </a:solidFill>
                <a:latin typeface="+mn-ea"/>
              </a:rPr>
              <a:t>	③</a:t>
            </a:r>
            <a:r>
              <a:rPr lang="zh-CN" altLang="en-US" sz="2400" dirty="0">
                <a:solidFill>
                  <a:srgbClr val="800000"/>
                </a:solidFill>
                <a:latin typeface="+mn-ea"/>
              </a:rPr>
              <a:t>进行计算和列状态转换真值表</a:t>
            </a:r>
            <a:endParaRPr lang="en-US" altLang="zh-CN" sz="2400" dirty="0">
              <a:solidFill>
                <a:srgbClr val="800000"/>
              </a:solidFill>
              <a:latin typeface="+mn-ea"/>
            </a:endParaRPr>
          </a:p>
          <a:p>
            <a:pPr marL="0" indent="0" algn="just" eaLnBrk="1" hangingPunct="1">
              <a:lnSpc>
                <a:spcPct val="120000"/>
              </a:lnSpc>
              <a:spcBef>
                <a:spcPts val="300"/>
              </a:spcBef>
              <a:spcAft>
                <a:spcPts val="300"/>
              </a:spcAft>
              <a:buNone/>
            </a:pPr>
            <a:r>
              <a:rPr lang="en-US" altLang="zh-CN" sz="2400" dirty="0">
                <a:solidFill>
                  <a:srgbClr val="800000"/>
                </a:solidFill>
                <a:latin typeface="+mn-ea"/>
              </a:rPr>
              <a:t>	④</a:t>
            </a:r>
            <a:r>
              <a:rPr lang="zh-CN" altLang="en-US" sz="2400" dirty="0">
                <a:solidFill>
                  <a:srgbClr val="800000"/>
                </a:solidFill>
                <a:latin typeface="+mn-ea"/>
              </a:rPr>
              <a:t>概括逻辑功能</a:t>
            </a:r>
            <a:endParaRPr lang="zh-CN" altLang="en-US" sz="2800" dirty="0">
              <a:solidFill>
                <a:srgbClr val="00FFFF"/>
              </a:solidFill>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b="0" dirty="0"/>
          </a:p>
          <a:p>
            <a:pPr algn="just" eaLnBrk="1" hangingPunct="1">
              <a:lnSpc>
                <a:spcPct val="120000"/>
              </a:lnSpc>
              <a:spcBef>
                <a:spcPts val="300"/>
              </a:spcBef>
              <a:spcAft>
                <a:spcPts val="300"/>
              </a:spcAft>
            </a:pPr>
            <a:endParaRPr lang="en-US" altLang="zh-CN" sz="2400" b="0" kern="0" dirty="0">
              <a:solidFill>
                <a:srgbClr val="800000"/>
              </a:solidFill>
            </a:endParaRPr>
          </a:p>
        </p:txBody>
      </p:sp>
    </p:spTree>
    <p:extLst>
      <p:ext uri="{BB962C8B-B14F-4D97-AF65-F5344CB8AC3E}">
        <p14:creationId xmlns:p14="http://schemas.microsoft.com/office/powerpoint/2010/main" val="33872174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2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20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up)">
                                      <p:cBhvr>
                                        <p:cTn id="22" dur="20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up)">
                                      <p:cBhvr>
                                        <p:cTn id="27" dur="20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up)">
                                      <p:cBhvr>
                                        <p:cTn id="32" dur="20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wipe(up)">
                                      <p:cBhvr>
                                        <p:cTn id="37" dur="20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2703" y="980146"/>
            <a:ext cx="6677667" cy="56560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a:solidFill>
                  <a:srgbClr val="0000FF"/>
                </a:solidFill>
                <a:latin typeface="+mn-ea"/>
                <a:ea typeface="+mn-ea"/>
                <a:cs typeface="+mn-ea"/>
              </a:rPr>
              <a:t>时序逻辑电路的分析步骤</a:t>
            </a:r>
            <a:endParaRPr lang="zh-CN" altLang="en-US" sz="2800" dirty="0">
              <a:solidFill>
                <a:srgbClr val="0000FF"/>
              </a:solidFill>
              <a:latin typeface="+mn-ea"/>
              <a:ea typeface="+mn-ea"/>
              <a:cs typeface="+mn-ea"/>
              <a:sym typeface="+mn-lt"/>
            </a:endParaRPr>
          </a:p>
        </p:txBody>
      </p:sp>
      <p:sp>
        <p:nvSpPr>
          <p:cNvPr id="5" name="Text Box 5"/>
          <p:cNvSpPr txBox="1">
            <a:spLocks noChangeArrowheads="1"/>
          </p:cNvSpPr>
          <p:nvPr/>
        </p:nvSpPr>
        <p:spPr bwMode="auto">
          <a:xfrm>
            <a:off x="2746851" y="1708945"/>
            <a:ext cx="23701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400" i="0">
                <a:solidFill>
                  <a:srgbClr val="003300"/>
                </a:solidFill>
                <a:latin typeface="+mn-ea"/>
                <a:ea typeface="+mn-ea"/>
              </a:rPr>
              <a:t>给定电路</a:t>
            </a:r>
          </a:p>
        </p:txBody>
      </p:sp>
      <p:sp>
        <p:nvSpPr>
          <p:cNvPr id="6" name="Line 6"/>
          <p:cNvSpPr>
            <a:spLocks noChangeShapeType="1"/>
          </p:cNvSpPr>
          <p:nvPr/>
        </p:nvSpPr>
        <p:spPr bwMode="auto">
          <a:xfrm>
            <a:off x="1953895" y="2431733"/>
            <a:ext cx="4256088"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9" name="Line 7"/>
          <p:cNvSpPr>
            <a:spLocks noChangeShapeType="1"/>
          </p:cNvSpPr>
          <p:nvPr/>
        </p:nvSpPr>
        <p:spPr bwMode="auto">
          <a:xfrm>
            <a:off x="1928495" y="2423795"/>
            <a:ext cx="0" cy="415925"/>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10" name="Text Box 8"/>
          <p:cNvSpPr txBox="1">
            <a:spLocks noChangeArrowheads="1"/>
          </p:cNvSpPr>
          <p:nvPr/>
        </p:nvSpPr>
        <p:spPr bwMode="auto">
          <a:xfrm>
            <a:off x="579120" y="2825433"/>
            <a:ext cx="272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400" i="0">
                <a:solidFill>
                  <a:srgbClr val="003300"/>
                </a:solidFill>
                <a:latin typeface="+mn-ea"/>
                <a:ea typeface="+mn-ea"/>
              </a:rPr>
              <a:t>写时钟方程</a:t>
            </a:r>
          </a:p>
        </p:txBody>
      </p:sp>
      <p:sp>
        <p:nvSpPr>
          <p:cNvPr id="11" name="Text Box 9"/>
          <p:cNvSpPr txBox="1">
            <a:spLocks noChangeArrowheads="1"/>
          </p:cNvSpPr>
          <p:nvPr/>
        </p:nvSpPr>
        <p:spPr bwMode="auto">
          <a:xfrm>
            <a:off x="2865120" y="2825433"/>
            <a:ext cx="21145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400" i="0">
                <a:solidFill>
                  <a:srgbClr val="003300"/>
                </a:solidFill>
                <a:latin typeface="+mn-ea"/>
                <a:ea typeface="+mn-ea"/>
              </a:rPr>
              <a:t>输出方程</a:t>
            </a:r>
          </a:p>
        </p:txBody>
      </p:sp>
      <p:sp>
        <p:nvSpPr>
          <p:cNvPr id="12" name="Text Box 10"/>
          <p:cNvSpPr txBox="1">
            <a:spLocks noChangeArrowheads="1"/>
          </p:cNvSpPr>
          <p:nvPr/>
        </p:nvSpPr>
        <p:spPr bwMode="auto">
          <a:xfrm>
            <a:off x="5292408" y="2673033"/>
            <a:ext cx="21145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2400" i="0">
                <a:solidFill>
                  <a:srgbClr val="003300"/>
                </a:solidFill>
                <a:latin typeface="+mn-ea"/>
                <a:ea typeface="+mn-ea"/>
              </a:rPr>
              <a:t>驱动方程</a:t>
            </a:r>
          </a:p>
        </p:txBody>
      </p:sp>
      <p:sp>
        <p:nvSpPr>
          <p:cNvPr id="13" name="Line 11"/>
          <p:cNvSpPr>
            <a:spLocks noChangeShapeType="1"/>
          </p:cNvSpPr>
          <p:nvPr/>
        </p:nvSpPr>
        <p:spPr bwMode="auto">
          <a:xfrm>
            <a:off x="3916045" y="2236470"/>
            <a:ext cx="0" cy="554038"/>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14" name="Line 12"/>
          <p:cNvSpPr>
            <a:spLocks noChangeShapeType="1"/>
          </p:cNvSpPr>
          <p:nvPr/>
        </p:nvSpPr>
        <p:spPr bwMode="auto">
          <a:xfrm>
            <a:off x="6209983" y="2431733"/>
            <a:ext cx="0" cy="312737"/>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15" name="Text Box 13"/>
          <p:cNvSpPr txBox="1">
            <a:spLocks noChangeArrowheads="1"/>
          </p:cNvSpPr>
          <p:nvPr/>
        </p:nvSpPr>
        <p:spPr bwMode="auto">
          <a:xfrm>
            <a:off x="5379720" y="3587433"/>
            <a:ext cx="21145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2400" i="0">
                <a:solidFill>
                  <a:srgbClr val="003300"/>
                </a:solidFill>
                <a:latin typeface="+mn-ea"/>
                <a:ea typeface="+mn-ea"/>
              </a:rPr>
              <a:t>状态方程</a:t>
            </a:r>
          </a:p>
        </p:txBody>
      </p:sp>
      <p:sp>
        <p:nvSpPr>
          <p:cNvPr id="16" name="Text Box 14"/>
          <p:cNvSpPr txBox="1">
            <a:spLocks noChangeArrowheads="1"/>
          </p:cNvSpPr>
          <p:nvPr/>
        </p:nvSpPr>
        <p:spPr bwMode="auto">
          <a:xfrm>
            <a:off x="6770370" y="3130233"/>
            <a:ext cx="18859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2400" i="0" dirty="0">
                <a:solidFill>
                  <a:srgbClr val="003300"/>
                </a:solidFill>
                <a:latin typeface="+mn-ea"/>
                <a:ea typeface="+mn-ea"/>
              </a:rPr>
              <a:t>特性方程</a:t>
            </a:r>
          </a:p>
        </p:txBody>
      </p:sp>
      <p:sp>
        <p:nvSpPr>
          <p:cNvPr id="17" name="Line 15"/>
          <p:cNvSpPr>
            <a:spLocks noChangeShapeType="1"/>
          </p:cNvSpPr>
          <p:nvPr/>
        </p:nvSpPr>
        <p:spPr bwMode="auto">
          <a:xfrm>
            <a:off x="1950720" y="4197033"/>
            <a:ext cx="4357688"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18" name="Line 16"/>
          <p:cNvSpPr>
            <a:spLocks noChangeShapeType="1"/>
          </p:cNvSpPr>
          <p:nvPr/>
        </p:nvSpPr>
        <p:spPr bwMode="auto">
          <a:xfrm>
            <a:off x="6260783" y="3250883"/>
            <a:ext cx="0" cy="41275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19" name="Line 17"/>
          <p:cNvSpPr>
            <a:spLocks noChangeShapeType="1"/>
          </p:cNvSpPr>
          <p:nvPr/>
        </p:nvSpPr>
        <p:spPr bwMode="auto">
          <a:xfrm flipH="1" flipV="1">
            <a:off x="6241733" y="3435033"/>
            <a:ext cx="509587" cy="0"/>
          </a:xfrm>
          <a:prstGeom prst="line">
            <a:avLst/>
          </a:prstGeom>
          <a:noFill/>
          <a:ln w="38100">
            <a:solidFill>
              <a:srgbClr val="000099"/>
            </a:solidFill>
            <a:round/>
            <a:headEnd type="none" w="sm" len="me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20" name="Line 18"/>
          <p:cNvSpPr>
            <a:spLocks noChangeShapeType="1"/>
          </p:cNvSpPr>
          <p:nvPr/>
        </p:nvSpPr>
        <p:spPr bwMode="auto">
          <a:xfrm>
            <a:off x="1928495" y="3476308"/>
            <a:ext cx="0" cy="720725"/>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21" name="Line 19"/>
          <p:cNvSpPr>
            <a:spLocks noChangeShapeType="1"/>
          </p:cNvSpPr>
          <p:nvPr/>
        </p:nvSpPr>
        <p:spPr bwMode="auto">
          <a:xfrm>
            <a:off x="6294120" y="4197033"/>
            <a:ext cx="0" cy="295275"/>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22" name="Line 20"/>
          <p:cNvSpPr>
            <a:spLocks noChangeShapeType="1"/>
          </p:cNvSpPr>
          <p:nvPr/>
        </p:nvSpPr>
        <p:spPr bwMode="auto">
          <a:xfrm>
            <a:off x="3890645" y="3476308"/>
            <a:ext cx="0" cy="720725"/>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23" name="Text Box 21"/>
          <p:cNvSpPr txBox="1">
            <a:spLocks noChangeArrowheads="1"/>
          </p:cNvSpPr>
          <p:nvPr/>
        </p:nvSpPr>
        <p:spPr bwMode="auto">
          <a:xfrm>
            <a:off x="3474720" y="4197033"/>
            <a:ext cx="1146175"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2400" i="0">
                <a:solidFill>
                  <a:srgbClr val="003300"/>
                </a:solidFill>
                <a:latin typeface="+mn-ea"/>
                <a:ea typeface="+mn-ea"/>
              </a:rPr>
              <a:t>计算</a:t>
            </a:r>
          </a:p>
        </p:txBody>
      </p:sp>
      <p:sp>
        <p:nvSpPr>
          <p:cNvPr id="24" name="Text Box 22"/>
          <p:cNvSpPr txBox="1">
            <a:spLocks noChangeArrowheads="1"/>
          </p:cNvSpPr>
          <p:nvPr/>
        </p:nvSpPr>
        <p:spPr bwMode="auto">
          <a:xfrm>
            <a:off x="6795770" y="4732020"/>
            <a:ext cx="208280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solidFill>
                  <a:srgbClr val="003300"/>
                </a:solidFill>
                <a:latin typeface="+mn-ea"/>
                <a:ea typeface="+mn-ea"/>
              </a:rPr>
              <a:t>CP</a:t>
            </a:r>
            <a:r>
              <a:rPr lang="zh-CN" altLang="en-US" sz="2400" i="0">
                <a:solidFill>
                  <a:srgbClr val="003300"/>
                </a:solidFill>
                <a:latin typeface="+mn-ea"/>
                <a:ea typeface="+mn-ea"/>
              </a:rPr>
              <a:t>触发沿</a:t>
            </a:r>
          </a:p>
        </p:txBody>
      </p:sp>
      <p:sp>
        <p:nvSpPr>
          <p:cNvPr id="25" name="Line 23"/>
          <p:cNvSpPr>
            <a:spLocks noChangeShapeType="1"/>
          </p:cNvSpPr>
          <p:nvPr/>
        </p:nvSpPr>
        <p:spPr bwMode="auto">
          <a:xfrm>
            <a:off x="1936433" y="4959033"/>
            <a:ext cx="4357687"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26" name="Line 24"/>
          <p:cNvSpPr>
            <a:spLocks noChangeShapeType="1"/>
          </p:cNvSpPr>
          <p:nvPr/>
        </p:nvSpPr>
        <p:spPr bwMode="auto">
          <a:xfrm>
            <a:off x="3931920" y="4779645"/>
            <a:ext cx="0" cy="484188"/>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27" name="Line 25"/>
          <p:cNvSpPr>
            <a:spLocks noChangeShapeType="1"/>
          </p:cNvSpPr>
          <p:nvPr/>
        </p:nvSpPr>
        <p:spPr bwMode="auto">
          <a:xfrm>
            <a:off x="1950720" y="4959033"/>
            <a:ext cx="0" cy="415925"/>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28" name="Line 26"/>
          <p:cNvSpPr>
            <a:spLocks noChangeShapeType="1"/>
          </p:cNvSpPr>
          <p:nvPr/>
        </p:nvSpPr>
        <p:spPr bwMode="auto">
          <a:xfrm>
            <a:off x="6294120" y="4959033"/>
            <a:ext cx="0" cy="346075"/>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29" name="Line 27"/>
          <p:cNvSpPr>
            <a:spLocks noChangeShapeType="1"/>
          </p:cNvSpPr>
          <p:nvPr/>
        </p:nvSpPr>
        <p:spPr bwMode="auto">
          <a:xfrm>
            <a:off x="6370320" y="5035233"/>
            <a:ext cx="484188" cy="0"/>
          </a:xfrm>
          <a:prstGeom prst="line">
            <a:avLst/>
          </a:prstGeom>
          <a:noFill/>
          <a:ln w="38100">
            <a:solidFill>
              <a:srgbClr val="000099"/>
            </a:solidFill>
            <a:round/>
            <a:headEnd type="stealth" w="med" len="lg"/>
            <a:tailEnd/>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30" name="Text Box 28"/>
          <p:cNvSpPr txBox="1">
            <a:spLocks noChangeArrowheads="1"/>
          </p:cNvSpPr>
          <p:nvPr/>
        </p:nvSpPr>
        <p:spPr bwMode="auto">
          <a:xfrm>
            <a:off x="1112520" y="5340033"/>
            <a:ext cx="18335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400" i="0">
                <a:solidFill>
                  <a:srgbClr val="003300"/>
                </a:solidFill>
                <a:latin typeface="+mn-ea"/>
                <a:ea typeface="+mn-ea"/>
              </a:rPr>
              <a:t>状态表</a:t>
            </a:r>
          </a:p>
        </p:txBody>
      </p:sp>
      <p:sp>
        <p:nvSpPr>
          <p:cNvPr id="31" name="Text Box 29"/>
          <p:cNvSpPr txBox="1">
            <a:spLocks noChangeArrowheads="1"/>
          </p:cNvSpPr>
          <p:nvPr/>
        </p:nvSpPr>
        <p:spPr bwMode="auto">
          <a:xfrm>
            <a:off x="5532120" y="5263833"/>
            <a:ext cx="167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2400" i="0">
                <a:solidFill>
                  <a:srgbClr val="003300"/>
                </a:solidFill>
                <a:latin typeface="+mn-ea"/>
                <a:ea typeface="+mn-ea"/>
              </a:rPr>
              <a:t>时序图</a:t>
            </a:r>
          </a:p>
        </p:txBody>
      </p:sp>
      <p:sp>
        <p:nvSpPr>
          <p:cNvPr id="32" name="Text Box 30"/>
          <p:cNvSpPr txBox="1">
            <a:spLocks noChangeArrowheads="1"/>
          </p:cNvSpPr>
          <p:nvPr/>
        </p:nvSpPr>
        <p:spPr bwMode="auto">
          <a:xfrm>
            <a:off x="3246120" y="5340033"/>
            <a:ext cx="17446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2400" i="0">
                <a:solidFill>
                  <a:srgbClr val="003300"/>
                </a:solidFill>
                <a:latin typeface="+mn-ea"/>
                <a:ea typeface="+mn-ea"/>
              </a:rPr>
              <a:t>状态图</a:t>
            </a:r>
          </a:p>
        </p:txBody>
      </p:sp>
      <p:sp>
        <p:nvSpPr>
          <p:cNvPr id="33" name="Line 31"/>
          <p:cNvSpPr>
            <a:spLocks noChangeShapeType="1"/>
          </p:cNvSpPr>
          <p:nvPr/>
        </p:nvSpPr>
        <p:spPr bwMode="auto">
          <a:xfrm>
            <a:off x="1982470" y="5982970"/>
            <a:ext cx="0" cy="312738"/>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34" name="Line 32"/>
          <p:cNvSpPr>
            <a:spLocks noChangeShapeType="1"/>
          </p:cNvSpPr>
          <p:nvPr/>
        </p:nvSpPr>
        <p:spPr bwMode="auto">
          <a:xfrm>
            <a:off x="1961833" y="6260783"/>
            <a:ext cx="4484687"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35" name="Line 33"/>
          <p:cNvSpPr>
            <a:spLocks noChangeShapeType="1"/>
          </p:cNvSpPr>
          <p:nvPr/>
        </p:nvSpPr>
        <p:spPr bwMode="auto">
          <a:xfrm>
            <a:off x="6421120" y="5949633"/>
            <a:ext cx="0" cy="311150"/>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36" name="Line 34"/>
          <p:cNvSpPr>
            <a:spLocks noChangeShapeType="1"/>
          </p:cNvSpPr>
          <p:nvPr/>
        </p:nvSpPr>
        <p:spPr bwMode="auto">
          <a:xfrm>
            <a:off x="4025583" y="5949633"/>
            <a:ext cx="0" cy="449262"/>
          </a:xfrm>
          <a:prstGeom prst="line">
            <a:avLst/>
          </a:prstGeom>
          <a:noFill/>
          <a:ln w="38100">
            <a:solidFill>
              <a:srgbClr val="000099"/>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solidFill>
                <a:srgbClr val="003300"/>
              </a:solidFill>
              <a:latin typeface="+mn-ea"/>
              <a:ea typeface="+mn-ea"/>
            </a:endParaRPr>
          </a:p>
        </p:txBody>
      </p:sp>
      <p:sp>
        <p:nvSpPr>
          <p:cNvPr id="37" name="Text Box 35"/>
          <p:cNvSpPr txBox="1">
            <a:spLocks noChangeArrowheads="1"/>
          </p:cNvSpPr>
          <p:nvPr/>
        </p:nvSpPr>
        <p:spPr bwMode="auto">
          <a:xfrm>
            <a:off x="2712720" y="6325870"/>
            <a:ext cx="31940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pPr>
            <a:r>
              <a:rPr lang="zh-CN" altLang="en-US" sz="2400" i="0">
                <a:solidFill>
                  <a:srgbClr val="003300"/>
                </a:solidFill>
                <a:latin typeface="+mn-ea"/>
                <a:ea typeface="+mn-ea"/>
              </a:rPr>
              <a:t>概括逻辑功能</a:t>
            </a:r>
          </a:p>
        </p:txBody>
      </p:sp>
    </p:spTree>
    <p:extLst>
      <p:ext uri="{BB962C8B-B14F-4D97-AF65-F5344CB8AC3E}">
        <p14:creationId xmlns:p14="http://schemas.microsoft.com/office/powerpoint/2010/main" val="103045208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Top)">
                                      <p:cBhvr>
                                        <p:cTn id="11" dur="500"/>
                                        <p:tgtEl>
                                          <p:spTgt spid="14"/>
                                        </p:tgtEl>
                                      </p:cBhvr>
                                    </p:animEffect>
                                  </p:childTnLst>
                                </p:cTn>
                              </p:par>
                              <p:par>
                                <p:cTn id="12" presetID="12" presetClass="entr" presetSubtype="1"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slide(fromTop)">
                                      <p:cBhvr>
                                        <p:cTn id="14" dur="500"/>
                                        <p:tgtEl>
                                          <p:spTgt spid="13"/>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Top)">
                                      <p:cBhvr>
                                        <p:cTn id="17" dur="500"/>
                                        <p:tgtEl>
                                          <p:spTgt spid="6"/>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slide(fromTop)">
                                      <p:cBhvr>
                                        <p:cTn id="20" dur="500"/>
                                        <p:tgtEl>
                                          <p:spTgt spid="9"/>
                                        </p:tgtEl>
                                      </p:cBhvr>
                                    </p:animEffect>
                                  </p:childTnLst>
                                </p:cTn>
                              </p:par>
                            </p:childTnLst>
                          </p:cTn>
                        </p:par>
                        <p:par>
                          <p:cTn id="21" fill="hold">
                            <p:stCondLst>
                              <p:cond delay="1000"/>
                            </p:stCondLst>
                            <p:childTnLst>
                              <p:par>
                                <p:cTn id="22" presetID="12" presetClass="entr" presetSubtype="1"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lide(fromTop)">
                                      <p:cBhvr>
                                        <p:cTn id="24" dur="500"/>
                                        <p:tgtEl>
                                          <p:spTgt spid="10"/>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lide(fromTop)">
                                      <p:cBhvr>
                                        <p:cTn id="27" dur="500"/>
                                        <p:tgtEl>
                                          <p:spTgt spid="11"/>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slide(fromTop)">
                                      <p:cBhvr>
                                        <p:cTn id="30" dur="500"/>
                                        <p:tgtEl>
                                          <p:spTgt spid="12"/>
                                        </p:tgtEl>
                                      </p:cBhvr>
                                    </p:animEffect>
                                  </p:childTnLst>
                                </p:cTn>
                              </p:par>
                            </p:childTnLst>
                          </p:cTn>
                        </p:par>
                        <p:par>
                          <p:cTn id="31" fill="hold">
                            <p:stCondLst>
                              <p:cond delay="1500"/>
                            </p:stCondLst>
                            <p:childTnLst>
                              <p:par>
                                <p:cTn id="32" presetID="1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slide(fromTop)">
                                      <p:cBhvr>
                                        <p:cTn id="34" dur="500"/>
                                        <p:tgtEl>
                                          <p:spTgt spid="18"/>
                                        </p:tgtEl>
                                      </p:cBhvr>
                                    </p:animEffect>
                                  </p:childTnLst>
                                </p:cTn>
                              </p:par>
                            </p:childTnLst>
                          </p:cTn>
                        </p:par>
                        <p:par>
                          <p:cTn id="35" fill="hold">
                            <p:stCondLst>
                              <p:cond delay="2000"/>
                            </p:stCondLst>
                            <p:childTnLst>
                              <p:par>
                                <p:cTn id="36" presetID="12" presetClass="entr" presetSubtype="2"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slide(fromRight)">
                                      <p:cBhvr>
                                        <p:cTn id="38" dur="500"/>
                                        <p:tgtEl>
                                          <p:spTgt spid="19"/>
                                        </p:tgtEl>
                                      </p:cBhvr>
                                    </p:animEffect>
                                  </p:childTnLst>
                                </p:cTn>
                              </p:par>
                            </p:childTnLst>
                          </p:cTn>
                        </p:par>
                        <p:par>
                          <p:cTn id="39" fill="hold">
                            <p:stCondLst>
                              <p:cond delay="2500"/>
                            </p:stCondLst>
                            <p:childTnLst>
                              <p:par>
                                <p:cTn id="40" presetID="12" presetClass="entr" presetSubtype="2"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slide(fromRight)">
                                      <p:cBhvr>
                                        <p:cTn id="42" dur="500"/>
                                        <p:tgtEl>
                                          <p:spTgt spid="16"/>
                                        </p:tgtEl>
                                      </p:cBhvr>
                                    </p:animEffect>
                                  </p:childTnLst>
                                </p:cTn>
                              </p:par>
                            </p:childTnLst>
                          </p:cTn>
                        </p:par>
                        <p:par>
                          <p:cTn id="43" fill="hold">
                            <p:stCondLst>
                              <p:cond delay="3000"/>
                            </p:stCondLst>
                            <p:childTnLst>
                              <p:par>
                                <p:cTn id="44" presetID="12"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slide(fromTop)">
                                      <p:cBhvr>
                                        <p:cTn id="46" dur="500"/>
                                        <p:tgtEl>
                                          <p:spTgt spid="20"/>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slide(fromTop)">
                                      <p:cBhvr>
                                        <p:cTn id="49" dur="500"/>
                                        <p:tgtEl>
                                          <p:spTgt spid="22"/>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slide(fromTop)">
                                      <p:cBhvr>
                                        <p:cTn id="52" dur="500"/>
                                        <p:tgtEl>
                                          <p:spTgt spid="17"/>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slide(fromTop)">
                                      <p:cBhvr>
                                        <p:cTn id="55" dur="500"/>
                                        <p:tgtEl>
                                          <p:spTgt spid="21"/>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slide(fromTop)">
                                      <p:cBhvr>
                                        <p:cTn id="58" dur="500"/>
                                        <p:tgtEl>
                                          <p:spTgt spid="15"/>
                                        </p:tgtEl>
                                      </p:cBhvr>
                                    </p:animEffect>
                                  </p:childTnLst>
                                </p:cTn>
                              </p:par>
                            </p:childTnLst>
                          </p:cTn>
                        </p:par>
                        <p:par>
                          <p:cTn id="59" fill="hold">
                            <p:stCondLst>
                              <p:cond delay="3500"/>
                            </p:stCondLst>
                            <p:childTnLst>
                              <p:par>
                                <p:cTn id="60" presetID="12" presetClass="entr" presetSubtype="1"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slide(fromTop)">
                                      <p:cBhvr>
                                        <p:cTn id="62" dur="500"/>
                                        <p:tgtEl>
                                          <p:spTgt spid="23"/>
                                        </p:tgtEl>
                                      </p:cBhvr>
                                    </p:animEffect>
                                  </p:childTnLst>
                                </p:cTn>
                              </p:par>
                            </p:childTnLst>
                          </p:cTn>
                        </p:par>
                        <p:par>
                          <p:cTn id="63" fill="hold">
                            <p:stCondLst>
                              <p:cond delay="4000"/>
                            </p:stCondLst>
                            <p:childTnLst>
                              <p:par>
                                <p:cTn id="64" presetID="12" presetClass="entr" presetSubtype="1"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slide(fromTop)">
                                      <p:cBhvr>
                                        <p:cTn id="66" dur="500"/>
                                        <p:tgtEl>
                                          <p:spTgt spid="25"/>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slide(fromTop)">
                                      <p:cBhvr>
                                        <p:cTn id="69" dur="500"/>
                                        <p:tgtEl>
                                          <p:spTgt spid="26"/>
                                        </p:tgtEl>
                                      </p:cBhvr>
                                    </p:animEffect>
                                  </p:childTnLst>
                                </p:cTn>
                              </p:par>
                              <p:par>
                                <p:cTn id="70" presetID="12" presetClass="entr" presetSubtype="1"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slide(fromTop)">
                                      <p:cBhvr>
                                        <p:cTn id="72" dur="500"/>
                                        <p:tgtEl>
                                          <p:spTgt spid="28"/>
                                        </p:tgtEl>
                                      </p:cBhvr>
                                    </p:animEffect>
                                  </p:childTnLst>
                                </p:cTn>
                              </p:par>
                              <p:par>
                                <p:cTn id="73" presetID="12" presetClass="entr" presetSubtype="2"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slide(fromRight)">
                                      <p:cBhvr>
                                        <p:cTn id="75" dur="500"/>
                                        <p:tgtEl>
                                          <p:spTgt spid="29"/>
                                        </p:tgtEl>
                                      </p:cBhvr>
                                    </p:animEffect>
                                  </p:childTnLst>
                                </p:cTn>
                              </p:par>
                              <p:par>
                                <p:cTn id="76" presetID="12" presetClass="entr" presetSubtype="1"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slide(fromTop)">
                                      <p:cBhvr>
                                        <p:cTn id="78" dur="500"/>
                                        <p:tgtEl>
                                          <p:spTgt spid="27"/>
                                        </p:tgtEl>
                                      </p:cBhvr>
                                    </p:animEffect>
                                  </p:childTnLst>
                                </p:cTn>
                              </p:par>
                            </p:childTnLst>
                          </p:cTn>
                        </p:par>
                        <p:par>
                          <p:cTn id="79" fill="hold">
                            <p:stCondLst>
                              <p:cond delay="4500"/>
                            </p:stCondLst>
                            <p:childTnLst>
                              <p:par>
                                <p:cTn id="80" presetID="12" presetClass="entr" presetSubtype="2" fill="hold" grpId="0" nodeType="after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slide(fromRight)">
                                      <p:cBhvr>
                                        <p:cTn id="82" dur="500"/>
                                        <p:tgtEl>
                                          <p:spTgt spid="24"/>
                                        </p:tgtEl>
                                      </p:cBhvr>
                                    </p:animEffect>
                                  </p:childTnLst>
                                </p:cTn>
                              </p:par>
                            </p:childTnLst>
                          </p:cTn>
                        </p:par>
                        <p:par>
                          <p:cTn id="83" fill="hold">
                            <p:stCondLst>
                              <p:cond delay="5000"/>
                            </p:stCondLst>
                            <p:childTnLst>
                              <p:par>
                                <p:cTn id="84" presetID="12" presetClass="entr" presetSubtype="1"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slide(fromTop)">
                                      <p:cBhvr>
                                        <p:cTn id="86" dur="500"/>
                                        <p:tgtEl>
                                          <p:spTgt spid="30"/>
                                        </p:tgtEl>
                                      </p:cBhvr>
                                    </p:animEffect>
                                  </p:childTnLst>
                                </p:cTn>
                              </p:par>
                              <p:par>
                                <p:cTn id="87" presetID="12" presetClass="entr" presetSubtype="1"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slide(fromTop)">
                                      <p:cBhvr>
                                        <p:cTn id="89" dur="500"/>
                                        <p:tgtEl>
                                          <p:spTgt spid="32"/>
                                        </p:tgtEl>
                                      </p:cBhvr>
                                    </p:animEffect>
                                  </p:childTnLst>
                                </p:cTn>
                              </p:par>
                              <p:par>
                                <p:cTn id="90" presetID="12" presetClass="entr" presetSubtype="1"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slide(fromTop)">
                                      <p:cBhvr>
                                        <p:cTn id="92" dur="500"/>
                                        <p:tgtEl>
                                          <p:spTgt spid="31"/>
                                        </p:tgtEl>
                                      </p:cBhvr>
                                    </p:animEffect>
                                  </p:childTnLst>
                                </p:cTn>
                              </p:par>
                            </p:childTnLst>
                          </p:cTn>
                        </p:par>
                        <p:par>
                          <p:cTn id="93" fill="hold">
                            <p:stCondLst>
                              <p:cond delay="5500"/>
                            </p:stCondLst>
                            <p:childTnLst>
                              <p:par>
                                <p:cTn id="94" presetID="12" presetClass="entr" presetSubtype="1" fill="hold" grpId="0" nodeType="after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slide(fromTop)">
                                      <p:cBhvr>
                                        <p:cTn id="96" dur="500"/>
                                        <p:tgtEl>
                                          <p:spTgt spid="33"/>
                                        </p:tgtEl>
                                      </p:cBhvr>
                                    </p:animEffect>
                                  </p:childTnLst>
                                </p:cTn>
                              </p:par>
                              <p:par>
                                <p:cTn id="97" presetID="12" presetClass="entr" presetSubtype="1"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slide(fromTop)">
                                      <p:cBhvr>
                                        <p:cTn id="99" dur="500"/>
                                        <p:tgtEl>
                                          <p:spTgt spid="34"/>
                                        </p:tgtEl>
                                      </p:cBhvr>
                                    </p:animEffect>
                                  </p:childTnLst>
                                </p:cTn>
                              </p:par>
                              <p:par>
                                <p:cTn id="100" presetID="12" presetClass="entr" presetSubtype="1"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slide(fromTop)">
                                      <p:cBhvr>
                                        <p:cTn id="102" dur="500"/>
                                        <p:tgtEl>
                                          <p:spTgt spid="35"/>
                                        </p:tgtEl>
                                      </p:cBhvr>
                                    </p:animEffect>
                                  </p:childTnLst>
                                </p:cTn>
                              </p:par>
                              <p:par>
                                <p:cTn id="103" presetID="12" presetClass="entr" presetSubtype="1"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slide(fromTop)">
                                      <p:cBhvr>
                                        <p:cTn id="105" dur="500"/>
                                        <p:tgtEl>
                                          <p:spTgt spid="36"/>
                                        </p:tgtEl>
                                      </p:cBhvr>
                                    </p:animEffect>
                                  </p:childTnLst>
                                </p:cTn>
                              </p:par>
                            </p:childTnLst>
                          </p:cTn>
                        </p:par>
                        <p:par>
                          <p:cTn id="106" fill="hold">
                            <p:stCondLst>
                              <p:cond delay="6000"/>
                            </p:stCondLst>
                            <p:childTnLst>
                              <p:par>
                                <p:cTn id="107" presetID="12" presetClass="entr" presetSubtype="1" fill="hold" grpId="0" nodeType="after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slide(fromTop)">
                                      <p:cBhvr>
                                        <p:cTn id="10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9" grpId="0" animBg="1"/>
      <p:bldP spid="10" grpId="0"/>
      <p:bldP spid="11" grpId="0"/>
      <p:bldP spid="12" grpId="0"/>
      <p:bldP spid="13" grpId="0" animBg="1"/>
      <p:bldP spid="14" grpId="0" animBg="1"/>
      <p:bldP spid="15" grpId="0"/>
      <p:bldP spid="16" grpId="0"/>
      <p:bldP spid="17" grpId="0" animBg="1"/>
      <p:bldP spid="18" grpId="0" animBg="1"/>
      <p:bldP spid="19" grpId="0" animBg="1"/>
      <p:bldP spid="20" grpId="0" animBg="1"/>
      <p:bldP spid="21" grpId="0" animBg="1"/>
      <p:bldP spid="22" grpId="0" animBg="1"/>
      <p:bldP spid="23" grpId="0"/>
      <p:bldP spid="24" grpId="0"/>
      <p:bldP spid="25" grpId="0" animBg="1"/>
      <p:bldP spid="26" grpId="0" animBg="1"/>
      <p:bldP spid="27" grpId="0" animBg="1"/>
      <p:bldP spid="28" grpId="0" animBg="1"/>
      <p:bldP spid="29" grpId="0" animBg="1"/>
      <p:bldP spid="30" grpId="0"/>
      <p:bldP spid="31" grpId="0"/>
      <p:bldP spid="32" grpId="0"/>
      <p:bldP spid="33" grpId="0" animBg="1"/>
      <p:bldP spid="34" grpId="0" animBg="1"/>
      <p:bldP spid="35" grpId="0" animBg="1"/>
      <p:bldP spid="36" grpId="0" animBg="1"/>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41250" y="66091"/>
            <a:ext cx="7906247" cy="56560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dirty="0">
                <a:solidFill>
                  <a:srgbClr val="800000"/>
                </a:solidFill>
                <a:latin typeface="+mn-ea"/>
                <a:ea typeface="+mn-ea"/>
                <a:cs typeface="+mn-ea"/>
              </a:rPr>
              <a:t>例</a:t>
            </a:r>
            <a:r>
              <a:rPr lang="en-US" altLang="zh-CN" sz="2800" dirty="0">
                <a:solidFill>
                  <a:srgbClr val="800000"/>
                </a:solidFill>
                <a:latin typeface="+mn-ea"/>
                <a:ea typeface="+mn-ea"/>
                <a:cs typeface="+mn-ea"/>
              </a:rPr>
              <a:t>5-1 </a:t>
            </a:r>
            <a:r>
              <a:rPr lang="zh-CN" altLang="en-US" sz="2800" dirty="0">
                <a:latin typeface="+mn-ea"/>
                <a:ea typeface="+mn-ea"/>
                <a:cs typeface="+mn-ea"/>
              </a:rPr>
              <a:t>试分析图</a:t>
            </a:r>
            <a:r>
              <a:rPr lang="en-US" altLang="zh-CN" sz="2800" dirty="0">
                <a:latin typeface="+mn-ea"/>
                <a:ea typeface="+mn-ea"/>
                <a:cs typeface="+mn-ea"/>
              </a:rPr>
              <a:t>5-2</a:t>
            </a:r>
            <a:r>
              <a:rPr lang="zh-CN" altLang="en-US" sz="2800" dirty="0">
                <a:latin typeface="+mn-ea"/>
                <a:ea typeface="+mn-ea"/>
                <a:cs typeface="+mn-ea"/>
              </a:rPr>
              <a:t>所示时序电路的逻辑功能</a:t>
            </a:r>
            <a:endParaRPr lang="zh-CN" altLang="en-US" sz="2800" dirty="0">
              <a:solidFill>
                <a:srgbClr val="0000FF"/>
              </a:solidFill>
              <a:latin typeface="+mn-ea"/>
              <a:ea typeface="+mn-ea"/>
              <a:cs typeface="+mn-ea"/>
              <a:sym typeface="+mn-lt"/>
            </a:endParaRPr>
          </a:p>
        </p:txBody>
      </p:sp>
      <p:sp>
        <p:nvSpPr>
          <p:cNvPr id="6" name="Rectangle 13"/>
          <p:cNvSpPr>
            <a:spLocks noChangeArrowheads="1"/>
          </p:cNvSpPr>
          <p:nvPr/>
        </p:nvSpPr>
        <p:spPr bwMode="auto">
          <a:xfrm>
            <a:off x="266760" y="3807312"/>
            <a:ext cx="51587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400" i="0" dirty="0">
                <a:solidFill>
                  <a:srgbClr val="0000FF"/>
                </a:solidFill>
                <a:latin typeface="+mn-ea"/>
                <a:ea typeface="+mn-ea"/>
              </a:rPr>
              <a:t>解</a:t>
            </a:r>
            <a:r>
              <a:rPr kumimoji="1" lang="zh-CN" altLang="en-US" sz="2400" b="0" i="0" dirty="0">
                <a:latin typeface="+mn-ea"/>
                <a:ea typeface="+mn-ea"/>
              </a:rPr>
              <a:t>：</a:t>
            </a:r>
            <a:r>
              <a:rPr kumimoji="1" lang="en-US" altLang="zh-CN" sz="2400" b="0" i="0" dirty="0">
                <a:latin typeface="+mn-ea"/>
                <a:ea typeface="+mn-ea"/>
              </a:rPr>
              <a:t>(1) </a:t>
            </a:r>
            <a:r>
              <a:rPr kumimoji="1" lang="zh-CN" altLang="en-US" sz="2400" b="0" i="0" dirty="0">
                <a:latin typeface="+mn-ea"/>
                <a:ea typeface="+mn-ea"/>
              </a:rPr>
              <a:t>根据图</a:t>
            </a:r>
            <a:r>
              <a:rPr kumimoji="1" lang="en-US" altLang="zh-CN" sz="2400" b="0" i="0" dirty="0">
                <a:latin typeface="+mn-ea"/>
                <a:ea typeface="+mn-ea"/>
              </a:rPr>
              <a:t>5-2</a:t>
            </a:r>
            <a:r>
              <a:rPr kumimoji="1" lang="zh-CN" altLang="en-US" sz="2400" b="0" i="0" dirty="0">
                <a:latin typeface="+mn-ea"/>
                <a:ea typeface="+mn-ea"/>
              </a:rPr>
              <a:t>所示逻辑图写出：</a:t>
            </a:r>
          </a:p>
        </p:txBody>
      </p:sp>
      <mc:AlternateContent xmlns:mc="http://schemas.openxmlformats.org/markup-compatibility/2006" xmlns:a14="http://schemas.microsoft.com/office/drawing/2010/main">
        <mc:Choice Requires="a14">
          <p:sp>
            <p:nvSpPr>
              <p:cNvPr id="10" name="Text Box 20"/>
              <p:cNvSpPr txBox="1">
                <a:spLocks noChangeArrowheads="1"/>
              </p:cNvSpPr>
              <p:nvPr/>
            </p:nvSpPr>
            <p:spPr bwMode="auto">
              <a:xfrm>
                <a:off x="1142248" y="4336257"/>
                <a:ext cx="7788391"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
                    <a:srgbClr val="66FF33"/>
                  </a:buClr>
                  <a:buNone/>
                </a:pPr>
                <a:r>
                  <a:rPr kumimoji="1" lang="zh-CN" altLang="en-US" sz="2400" b="0" i="0" dirty="0">
                    <a:latin typeface="+mn-ea"/>
                    <a:ea typeface="+mn-ea"/>
                  </a:rPr>
                  <a:t>时钟方程：</a:t>
                </a:r>
                <a14:m>
                  <m:oMath xmlns:m="http://schemas.openxmlformats.org/officeDocument/2006/math">
                    <m:r>
                      <a:rPr kumimoji="1" lang="en-US" altLang="zh-CN" sz="2400" b="1" i="1" dirty="0" smtClean="0">
                        <a:latin typeface="Cambria Math" panose="02040503050406030204" pitchFamily="18" charset="0"/>
                        <a:ea typeface="+mn-ea"/>
                      </a:rPr>
                      <m:t>𝑪𝑷</m:t>
                    </m:r>
                    <m:r>
                      <a:rPr kumimoji="1" lang="en-US" altLang="zh-CN" sz="2400" b="1" i="1" baseline="-25000" dirty="0" smtClean="0">
                        <a:latin typeface="Cambria Math" panose="02040503050406030204" pitchFamily="18" charset="0"/>
                        <a:ea typeface="+mn-ea"/>
                      </a:rPr>
                      <m:t>𝟏</m:t>
                    </m:r>
                    <m:r>
                      <a:rPr kumimoji="1" lang="en-US" altLang="zh-CN" sz="2400" b="1" i="1" dirty="0" smtClean="0">
                        <a:latin typeface="Cambria Math" panose="02040503050406030204" pitchFamily="18" charset="0"/>
                        <a:ea typeface="+mn-ea"/>
                      </a:rPr>
                      <m:t>=</m:t>
                    </m:r>
                    <m:r>
                      <a:rPr kumimoji="1" lang="en-US" altLang="zh-CN" sz="2400" b="1" i="1" dirty="0" smtClean="0">
                        <a:latin typeface="Cambria Math" panose="02040503050406030204" pitchFamily="18" charset="0"/>
                        <a:ea typeface="+mn-ea"/>
                      </a:rPr>
                      <m:t>𝑪𝑷</m:t>
                    </m:r>
                    <m:r>
                      <a:rPr kumimoji="1" lang="en-US" altLang="zh-CN" sz="2400" b="1" i="1" baseline="-25000" dirty="0" smtClean="0">
                        <a:latin typeface="Cambria Math" panose="02040503050406030204" pitchFamily="18" charset="0"/>
                        <a:ea typeface="+mn-ea"/>
                      </a:rPr>
                      <m:t>𝟐</m:t>
                    </m:r>
                    <m:r>
                      <a:rPr kumimoji="1" lang="en-US" altLang="zh-CN" sz="2400" b="1" i="1" dirty="0" smtClean="0">
                        <a:latin typeface="Cambria Math" panose="02040503050406030204" pitchFamily="18" charset="0"/>
                        <a:ea typeface="+mn-ea"/>
                      </a:rPr>
                      <m:t>=</m:t>
                    </m:r>
                    <m:r>
                      <a:rPr kumimoji="1" lang="en-US" altLang="zh-CN" sz="2400" b="1" i="1" dirty="0" smtClean="0">
                        <a:latin typeface="Cambria Math" panose="02040503050406030204" pitchFamily="18" charset="0"/>
                        <a:ea typeface="+mn-ea"/>
                      </a:rPr>
                      <m:t>𝑪𝑷</m:t>
                    </m:r>
                    <m:r>
                      <a:rPr kumimoji="1" lang="en-US" altLang="zh-CN" sz="2400" b="1" i="1" baseline="-25000" dirty="0" smtClean="0">
                        <a:latin typeface="Cambria Math" panose="02040503050406030204" pitchFamily="18" charset="0"/>
                        <a:ea typeface="+mn-ea"/>
                      </a:rPr>
                      <m:t>𝟑</m:t>
                    </m:r>
                    <m:r>
                      <a:rPr kumimoji="1" lang="en-US" altLang="zh-CN" sz="2400" b="1" i="1" dirty="0" smtClean="0">
                        <a:latin typeface="Cambria Math" panose="02040503050406030204" pitchFamily="18" charset="0"/>
                        <a:ea typeface="+mn-ea"/>
                      </a:rPr>
                      <m:t>=</m:t>
                    </m:r>
                    <m:r>
                      <a:rPr kumimoji="1" lang="en-US" altLang="zh-CN" sz="2400" b="1" i="1" dirty="0" smtClean="0">
                        <a:latin typeface="Cambria Math" panose="02040503050406030204" pitchFamily="18" charset="0"/>
                        <a:ea typeface="+mn-ea"/>
                      </a:rPr>
                      <m:t>𝑪𝑷</m:t>
                    </m:r>
                    <m:r>
                      <m:rPr>
                        <m:nor/>
                      </m:rPr>
                      <a:rPr lang="en-US" altLang="zh-CN" sz="2400" dirty="0"/>
                      <m:t>↓</m:t>
                    </m:r>
                  </m:oMath>
                </a14:m>
                <a:r>
                  <a:rPr kumimoji="1" lang="en-US" altLang="zh-CN" sz="2400" b="0" i="0" dirty="0">
                    <a:latin typeface="+mn-ea"/>
                    <a:ea typeface="+mn-ea"/>
                  </a:rPr>
                  <a:t>（</a:t>
                </a:r>
                <a:r>
                  <a:rPr kumimoji="1" lang="zh-CN" altLang="en-US" sz="2400" b="0" i="0" dirty="0">
                    <a:latin typeface="+mn-ea"/>
                    <a:ea typeface="+mn-ea"/>
                  </a:rPr>
                  <a:t>同步时序逻辑电路）</a:t>
                </a:r>
                <a:endParaRPr kumimoji="1" lang="en-US" altLang="zh-CN" sz="2400" b="0" i="0" baseline="-25000" dirty="0">
                  <a:latin typeface="+mn-ea"/>
                  <a:ea typeface="+mn-ea"/>
                </a:endParaRPr>
              </a:p>
            </p:txBody>
          </p:sp>
        </mc:Choice>
        <mc:Fallback xmlns="">
          <p:sp>
            <p:nvSpPr>
              <p:cNvPr id="10" name="Text Box 20"/>
              <p:cNvSpPr txBox="1">
                <a:spLocks noRot="1" noChangeAspect="1" noMove="1" noResize="1" noEditPoints="1" noAdjustHandles="1" noChangeArrowheads="1" noChangeShapeType="1" noTextEdit="1"/>
              </p:cNvSpPr>
              <p:nvPr/>
            </p:nvSpPr>
            <p:spPr bwMode="auto">
              <a:xfrm>
                <a:off x="1142248" y="4336257"/>
                <a:ext cx="7788391" cy="461665"/>
              </a:xfrm>
              <a:prstGeom prst="rect">
                <a:avLst/>
              </a:prstGeom>
              <a:blipFill rotWithShape="0">
                <a:blip r:embed="rId8"/>
                <a:stretch>
                  <a:fillRect l="-1174" t="-10526" r="-508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p:cNvGrpSpPr/>
          <p:nvPr/>
        </p:nvGrpSpPr>
        <p:grpSpPr>
          <a:xfrm>
            <a:off x="899058" y="4865202"/>
            <a:ext cx="3196934" cy="486519"/>
            <a:chOff x="1112418" y="4885522"/>
            <a:chExt cx="3196934" cy="486519"/>
          </a:xfrm>
        </p:grpSpPr>
        <p:sp>
          <p:nvSpPr>
            <p:cNvPr id="7" name="Rectangle 15"/>
            <p:cNvSpPr>
              <a:spLocks noChangeArrowheads="1"/>
            </p:cNvSpPr>
            <p:nvPr/>
          </p:nvSpPr>
          <p:spPr bwMode="auto">
            <a:xfrm>
              <a:off x="1112418" y="4885522"/>
              <a:ext cx="238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400" b="0" i="0" dirty="0">
                  <a:latin typeface="+mn-ea"/>
                  <a:ea typeface="+mn-ea"/>
                </a:rPr>
                <a:t>   输出方程</a:t>
              </a:r>
              <a:r>
                <a:rPr kumimoji="1" lang="zh-CN" altLang="en-US" sz="2400" b="0" dirty="0">
                  <a:latin typeface="+mn-ea"/>
                  <a:ea typeface="+mn-ea"/>
                </a:rPr>
                <a:t>：</a:t>
              </a:r>
              <a:r>
                <a:rPr kumimoji="1" lang="zh-CN" altLang="en-US" sz="2400" b="0" i="0" dirty="0">
                  <a:latin typeface="+mn-ea"/>
                  <a:ea typeface="+mn-ea"/>
                </a:rPr>
                <a:t> </a:t>
              </a:r>
            </a:p>
          </p:txBody>
        </p:sp>
        <p:graphicFrame>
          <p:nvGraphicFramePr>
            <p:cNvPr id="2" name="对象 1"/>
            <p:cNvGraphicFramePr>
              <a:graphicFrameLocks noChangeAspect="1"/>
            </p:cNvGraphicFramePr>
            <p:nvPr>
              <p:extLst>
                <p:ext uri="{D42A27DB-BD31-4B8C-83A1-F6EECF244321}">
                  <p14:modId xmlns:p14="http://schemas.microsoft.com/office/powerpoint/2010/main" val="3054495879"/>
                </p:ext>
              </p:extLst>
            </p:nvPr>
          </p:nvGraphicFramePr>
          <p:xfrm>
            <a:off x="2997773" y="4893315"/>
            <a:ext cx="1311579" cy="478726"/>
          </p:xfrm>
          <a:graphic>
            <a:graphicData uri="http://schemas.openxmlformats.org/presentationml/2006/ole">
              <mc:AlternateContent xmlns:mc="http://schemas.openxmlformats.org/markup-compatibility/2006">
                <mc:Choice xmlns:v="urn:schemas-microsoft-com:vml" Requires="v">
                  <p:oleObj name="Equation" r:id="rId9" imgW="660240" imgH="241200" progId="Equation.DSMT4">
                    <p:embed/>
                  </p:oleObj>
                </mc:Choice>
                <mc:Fallback>
                  <p:oleObj name="Equation" r:id="rId9" imgW="660240" imgH="241200" progId="Equation.DSMT4">
                    <p:embed/>
                    <p:pic>
                      <p:nvPicPr>
                        <p:cNvPr id="0" name=""/>
                        <p:cNvPicPr/>
                        <p:nvPr/>
                      </p:nvPicPr>
                      <p:blipFill>
                        <a:blip r:embed="rId10"/>
                        <a:stretch>
                          <a:fillRect/>
                        </a:stretch>
                      </p:blipFill>
                      <p:spPr>
                        <a:xfrm>
                          <a:off x="2997773" y="4893315"/>
                          <a:ext cx="1311579" cy="478726"/>
                        </a:xfrm>
                        <a:prstGeom prst="rect">
                          <a:avLst/>
                        </a:prstGeom>
                      </p:spPr>
                    </p:pic>
                  </p:oleObj>
                </mc:Fallback>
              </mc:AlternateContent>
            </a:graphicData>
          </a:graphic>
        </p:graphicFrame>
      </p:grpSp>
      <p:sp>
        <p:nvSpPr>
          <p:cNvPr id="4" name="矩形 3"/>
          <p:cNvSpPr/>
          <p:nvPr/>
        </p:nvSpPr>
        <p:spPr>
          <a:xfrm>
            <a:off x="1183810" y="5346212"/>
            <a:ext cx="1814920" cy="461665"/>
          </a:xfrm>
          <a:prstGeom prst="rect">
            <a:avLst/>
          </a:prstGeom>
        </p:spPr>
        <p:txBody>
          <a:bodyPr wrap="none">
            <a:spAutoFit/>
          </a:bodyPr>
          <a:lstStyle/>
          <a:p>
            <a:r>
              <a:rPr kumimoji="1" lang="zh-CN" altLang="en-US" b="0" dirty="0">
                <a:latin typeface="+mn-ea"/>
                <a:ea typeface="+mn-ea"/>
              </a:rPr>
              <a:t>驱动方程： </a:t>
            </a:r>
            <a:endParaRPr lang="zh-CN" altLang="en-US" dirty="0">
              <a:latin typeface="+mn-ea"/>
              <a:ea typeface="+mn-ea"/>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310596133"/>
              </p:ext>
            </p:extLst>
          </p:nvPr>
        </p:nvGraphicFramePr>
        <p:xfrm>
          <a:off x="4432971" y="5335256"/>
          <a:ext cx="2306637" cy="461963"/>
        </p:xfrm>
        <a:graphic>
          <a:graphicData uri="http://schemas.openxmlformats.org/presentationml/2006/ole">
            <mc:AlternateContent xmlns:mc="http://schemas.openxmlformats.org/markup-compatibility/2006">
              <mc:Choice xmlns:v="urn:schemas-microsoft-com:vml" Requires="v">
                <p:oleObj name="Equation" r:id="rId11" imgW="1333440" imgH="266400" progId="Equation.DSMT4">
                  <p:embed/>
                </p:oleObj>
              </mc:Choice>
              <mc:Fallback>
                <p:oleObj name="Equation" r:id="rId11" imgW="1333440" imgH="266400" progId="Equation.DSMT4">
                  <p:embed/>
                  <p:pic>
                    <p:nvPicPr>
                      <p:cNvPr id="0" name=""/>
                      <p:cNvPicPr/>
                      <p:nvPr/>
                    </p:nvPicPr>
                    <p:blipFill>
                      <a:blip r:embed="rId12"/>
                      <a:stretch>
                        <a:fillRect/>
                      </a:stretch>
                    </p:blipFill>
                    <p:spPr>
                      <a:xfrm>
                        <a:off x="4432971" y="5335256"/>
                        <a:ext cx="2306637" cy="461963"/>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248928398"/>
              </p:ext>
            </p:extLst>
          </p:nvPr>
        </p:nvGraphicFramePr>
        <p:xfrm>
          <a:off x="2846152" y="5882950"/>
          <a:ext cx="2376813" cy="456156"/>
        </p:xfrm>
        <a:graphic>
          <a:graphicData uri="http://schemas.openxmlformats.org/presentationml/2006/ole">
            <mc:AlternateContent xmlns:mc="http://schemas.openxmlformats.org/markup-compatibility/2006">
              <mc:Choice xmlns:v="urn:schemas-microsoft-com:vml" Requires="v">
                <p:oleObj name="Equation" r:id="rId13" imgW="1257120" imgH="241200" progId="Equation.DSMT4">
                  <p:embed/>
                </p:oleObj>
              </mc:Choice>
              <mc:Fallback>
                <p:oleObj name="Equation" r:id="rId13" imgW="1257120" imgH="241200" progId="Equation.DSMT4">
                  <p:embed/>
                  <p:pic>
                    <p:nvPicPr>
                      <p:cNvPr id="0" name=""/>
                      <p:cNvPicPr/>
                      <p:nvPr/>
                    </p:nvPicPr>
                    <p:blipFill>
                      <a:blip r:embed="rId14"/>
                      <a:stretch>
                        <a:fillRect/>
                      </a:stretch>
                    </p:blipFill>
                    <p:spPr>
                      <a:xfrm>
                        <a:off x="2846152" y="5882950"/>
                        <a:ext cx="2376813" cy="456156"/>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726509675"/>
              </p:ext>
            </p:extLst>
          </p:nvPr>
        </p:nvGraphicFramePr>
        <p:xfrm>
          <a:off x="2857758" y="5426794"/>
          <a:ext cx="1348229" cy="418416"/>
        </p:xfrm>
        <a:graphic>
          <a:graphicData uri="http://schemas.openxmlformats.org/presentationml/2006/ole">
            <mc:AlternateContent xmlns:mc="http://schemas.openxmlformats.org/markup-compatibility/2006">
              <mc:Choice xmlns:v="urn:schemas-microsoft-com:vml" Requires="v">
                <p:oleObj name="Equation" r:id="rId15" imgW="736560" imgH="228600" progId="Equation.DSMT4">
                  <p:embed/>
                </p:oleObj>
              </mc:Choice>
              <mc:Fallback>
                <p:oleObj name="Equation" r:id="rId15" imgW="736560" imgH="228600" progId="Equation.DSMT4">
                  <p:embed/>
                  <p:pic>
                    <p:nvPicPr>
                      <p:cNvPr id="0" name=""/>
                      <p:cNvPicPr/>
                      <p:nvPr/>
                    </p:nvPicPr>
                    <p:blipFill>
                      <a:blip r:embed="rId16"/>
                      <a:stretch>
                        <a:fillRect/>
                      </a:stretch>
                    </p:blipFill>
                    <p:spPr>
                      <a:xfrm>
                        <a:off x="2857758" y="5426794"/>
                        <a:ext cx="1348229" cy="418416"/>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BA8DB1DE-7A64-3BB1-2EF6-B8BB06F56040}"/>
              </a:ext>
            </a:extLst>
          </p:cNvPr>
          <p:cNvGraphicFramePr>
            <a:graphicFrameLocks noChangeAspect="1"/>
          </p:cNvGraphicFramePr>
          <p:nvPr>
            <p:extLst>
              <p:ext uri="{D42A27DB-BD31-4B8C-83A1-F6EECF244321}">
                <p14:modId xmlns:p14="http://schemas.microsoft.com/office/powerpoint/2010/main" val="1046688369"/>
              </p:ext>
            </p:extLst>
          </p:nvPr>
        </p:nvGraphicFramePr>
        <p:xfrm>
          <a:off x="230188" y="717550"/>
          <a:ext cx="8683625" cy="2914650"/>
        </p:xfrm>
        <a:graphic>
          <a:graphicData uri="http://schemas.openxmlformats.org/presentationml/2006/ole">
            <mc:AlternateContent xmlns:mc="http://schemas.openxmlformats.org/markup-compatibility/2006">
              <mc:Choice xmlns:v="urn:schemas-microsoft-com:vml" Requires="v">
                <p:oleObj name="Visio" r:id="rId17" imgW="6698000" imgH="2004048" progId="Visio.Drawing.11">
                  <p:embed/>
                </p:oleObj>
              </mc:Choice>
              <mc:Fallback>
                <p:oleObj name="Visio" r:id="rId17" imgW="6698000" imgH="2004048" progId="Visio.Drawing.11">
                  <p:embed/>
                  <p:pic>
                    <p:nvPicPr>
                      <p:cNvPr id="0" name="Object 102"/>
                      <p:cNvPicPr>
                        <a:picLocks noChangeAspect="1" noChangeArrowheads="1"/>
                      </p:cNvPicPr>
                      <p:nvPr/>
                    </p:nvPicPr>
                    <p:blipFill>
                      <a:blip r:embed="rId18"/>
                      <a:srcRect/>
                      <a:stretch>
                        <a:fillRect/>
                      </a:stretch>
                    </p:blipFill>
                    <p:spPr bwMode="auto">
                      <a:xfrm>
                        <a:off x="230188" y="717550"/>
                        <a:ext cx="8683625" cy="2914650"/>
                      </a:xfrm>
                      <a:prstGeom prst="rect">
                        <a:avLst/>
                      </a:prstGeom>
                      <a:noFill/>
                    </p:spPr>
                  </p:pic>
                </p:oleObj>
              </mc:Fallback>
            </mc:AlternateContent>
          </a:graphicData>
        </a:graphic>
      </p:graphicFrame>
    </p:spTree>
    <p:extLst>
      <p:ext uri="{BB962C8B-B14F-4D97-AF65-F5344CB8AC3E}">
        <p14:creationId xmlns:p14="http://schemas.microsoft.com/office/powerpoint/2010/main" val="28307844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0" y="10590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0" i="0" u="none" strike="noStrike" cap="none" normalizeH="0" baseline="0" dirty="0">
              <a:ln>
                <a:noFill/>
              </a:ln>
              <a:solidFill>
                <a:schemeClr val="tx1"/>
              </a:solidFill>
              <a:effectLst/>
              <a:latin typeface="+mn-ea"/>
              <a:ea typeface="+mn-ea"/>
            </a:endParaRPr>
          </a:p>
        </p:txBody>
      </p:sp>
      <p:grpSp>
        <p:nvGrpSpPr>
          <p:cNvPr id="12" name="组合 11"/>
          <p:cNvGrpSpPr/>
          <p:nvPr/>
        </p:nvGrpSpPr>
        <p:grpSpPr>
          <a:xfrm>
            <a:off x="334705" y="100293"/>
            <a:ext cx="7788099" cy="955125"/>
            <a:chOff x="1301167" y="210675"/>
            <a:chExt cx="7788099" cy="955125"/>
          </a:xfrm>
        </p:grpSpPr>
        <p:sp>
          <p:nvSpPr>
            <p:cNvPr id="14" name="Rectangle 15"/>
            <p:cNvSpPr>
              <a:spLocks noChangeArrowheads="1"/>
            </p:cNvSpPr>
            <p:nvPr/>
          </p:nvSpPr>
          <p:spPr bwMode="auto">
            <a:xfrm>
              <a:off x="1301167" y="249701"/>
              <a:ext cx="5651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None/>
              </a:pPr>
              <a:r>
                <a:rPr kumimoji="1" lang="en-US" altLang="zh-CN" sz="2400" b="0" dirty="0">
                  <a:latin typeface="+mn-ea"/>
                  <a:ea typeface="+mn-ea"/>
                </a:rPr>
                <a:t>(2) </a:t>
              </a:r>
              <a:r>
                <a:rPr kumimoji="1" lang="zh-CN" altLang="en-US" sz="2400" b="0" i="0" dirty="0">
                  <a:latin typeface="+mn-ea"/>
                  <a:ea typeface="+mn-ea"/>
                </a:rPr>
                <a:t>将驱动方程代入</a:t>
              </a:r>
              <a:r>
                <a:rPr kumimoji="1" lang="en-US" altLang="zh-CN" sz="2400" b="0" i="0" dirty="0">
                  <a:latin typeface="+mn-ea"/>
                  <a:ea typeface="+mn-ea"/>
                </a:rPr>
                <a:t>JK</a:t>
              </a:r>
              <a:r>
                <a:rPr kumimoji="1" lang="zh-CN" altLang="en-US" sz="2400" b="0" i="0" dirty="0">
                  <a:latin typeface="+mn-ea"/>
                  <a:ea typeface="+mn-ea"/>
                </a:rPr>
                <a:t>触发器的特性方程 </a:t>
              </a:r>
            </a:p>
          </p:txBody>
        </p:sp>
        <p:sp>
          <p:nvSpPr>
            <p:cNvPr id="15" name="Rectangle 23"/>
            <p:cNvSpPr>
              <a:spLocks noChangeArrowheads="1"/>
            </p:cNvSpPr>
            <p:nvPr/>
          </p:nvSpPr>
          <p:spPr bwMode="auto">
            <a:xfrm>
              <a:off x="1719527" y="704135"/>
              <a:ext cx="27366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400" b="0" i="0" dirty="0">
                  <a:latin typeface="+mn-ea"/>
                  <a:ea typeface="+mn-ea"/>
                </a:rPr>
                <a:t>中求得状态方程： </a:t>
              </a:r>
            </a:p>
          </p:txBody>
        </p:sp>
        <p:graphicFrame>
          <p:nvGraphicFramePr>
            <p:cNvPr id="11" name="对象 10"/>
            <p:cNvGraphicFramePr>
              <a:graphicFrameLocks noChangeAspect="1"/>
            </p:cNvGraphicFramePr>
            <p:nvPr>
              <p:extLst>
                <p:ext uri="{D42A27DB-BD31-4B8C-83A1-F6EECF244321}">
                  <p14:modId xmlns:p14="http://schemas.microsoft.com/office/powerpoint/2010/main" val="3227646723"/>
                </p:ext>
              </p:extLst>
            </p:nvPr>
          </p:nvGraphicFramePr>
          <p:xfrm>
            <a:off x="6867403" y="210675"/>
            <a:ext cx="2221863" cy="477820"/>
          </p:xfrm>
          <a:graphic>
            <a:graphicData uri="http://schemas.openxmlformats.org/presentationml/2006/ole">
              <mc:AlternateContent xmlns:mc="http://schemas.openxmlformats.org/markup-compatibility/2006">
                <mc:Choice xmlns:v="urn:schemas-microsoft-com:vml" Requires="v">
                  <p:oleObj name="Equation" r:id="rId6" imgW="1180800" imgH="253800" progId="Equation.DSMT4">
                    <p:embed/>
                  </p:oleObj>
                </mc:Choice>
                <mc:Fallback>
                  <p:oleObj name="Equation" r:id="rId6" imgW="1180800" imgH="253800" progId="Equation.DSMT4">
                    <p:embed/>
                    <p:pic>
                      <p:nvPicPr>
                        <p:cNvPr id="0" name=""/>
                        <p:cNvPicPr/>
                        <p:nvPr/>
                      </p:nvPicPr>
                      <p:blipFill>
                        <a:blip r:embed="rId7"/>
                        <a:stretch>
                          <a:fillRect/>
                        </a:stretch>
                      </p:blipFill>
                      <p:spPr>
                        <a:xfrm>
                          <a:off x="6867403" y="210675"/>
                          <a:ext cx="2221863" cy="477820"/>
                        </a:xfrm>
                        <a:prstGeom prst="rect">
                          <a:avLst/>
                        </a:prstGeom>
                      </p:spPr>
                    </p:pic>
                  </p:oleObj>
                </mc:Fallback>
              </mc:AlternateContent>
            </a:graphicData>
          </a:graphic>
        </p:graphicFrame>
      </p:grpSp>
      <p:graphicFrame>
        <p:nvGraphicFramePr>
          <p:cNvPr id="21" name="Object 63"/>
          <p:cNvGraphicFramePr>
            <a:graphicFrameLocks noChangeAspect="1"/>
          </p:cNvGraphicFramePr>
          <p:nvPr>
            <p:extLst>
              <p:ext uri="{D42A27DB-BD31-4B8C-83A1-F6EECF244321}">
                <p14:modId xmlns:p14="http://schemas.microsoft.com/office/powerpoint/2010/main" val="1642962327"/>
              </p:ext>
            </p:extLst>
          </p:nvPr>
        </p:nvGraphicFramePr>
        <p:xfrm>
          <a:off x="2020888" y="1023938"/>
          <a:ext cx="1379537" cy="554037"/>
        </p:xfrm>
        <a:graphic>
          <a:graphicData uri="http://schemas.openxmlformats.org/presentationml/2006/ole">
            <mc:AlternateContent xmlns:mc="http://schemas.openxmlformats.org/markup-compatibility/2006">
              <mc:Choice xmlns:v="urn:schemas-microsoft-com:vml" Requires="v">
                <p:oleObj name="Equation" r:id="rId8" imgW="660240" imgH="266400" progId="Equation.DSMT4">
                  <p:embed/>
                </p:oleObj>
              </mc:Choice>
              <mc:Fallback>
                <p:oleObj name="Equation" r:id="rId8" imgW="660240" imgH="266400" progId="Equation.DSMT4">
                  <p:embed/>
                  <p:pic>
                    <p:nvPicPr>
                      <p:cNvPr id="0" name=""/>
                      <p:cNvPicPr>
                        <a:picLocks noChangeAspect="1" noChangeArrowheads="1"/>
                      </p:cNvPicPr>
                      <p:nvPr/>
                    </p:nvPicPr>
                    <p:blipFill>
                      <a:blip r:embed="rId9"/>
                      <a:srcRect/>
                      <a:stretch>
                        <a:fillRect/>
                      </a:stretch>
                    </p:blipFill>
                    <p:spPr bwMode="auto">
                      <a:xfrm>
                        <a:off x="2020888" y="1023938"/>
                        <a:ext cx="1379537" cy="554037"/>
                      </a:xfrm>
                      <a:prstGeom prst="rect">
                        <a:avLst/>
                      </a:prstGeom>
                      <a:noFill/>
                      <a:ln>
                        <a:noFill/>
                      </a:ln>
                    </p:spPr>
                  </p:pic>
                </p:oleObj>
              </mc:Fallback>
            </mc:AlternateContent>
          </a:graphicData>
        </a:graphic>
      </p:graphicFrame>
      <p:graphicFrame>
        <p:nvGraphicFramePr>
          <p:cNvPr id="22" name="Object 62"/>
          <p:cNvGraphicFramePr>
            <a:graphicFrameLocks noChangeAspect="1"/>
          </p:cNvGraphicFramePr>
          <p:nvPr>
            <p:extLst>
              <p:ext uri="{D42A27DB-BD31-4B8C-83A1-F6EECF244321}">
                <p14:modId xmlns:p14="http://schemas.microsoft.com/office/powerpoint/2010/main" val="1705735704"/>
              </p:ext>
            </p:extLst>
          </p:nvPr>
        </p:nvGraphicFramePr>
        <p:xfrm>
          <a:off x="2020888" y="1573213"/>
          <a:ext cx="3387725" cy="561975"/>
        </p:xfrm>
        <a:graphic>
          <a:graphicData uri="http://schemas.openxmlformats.org/presentationml/2006/ole">
            <mc:AlternateContent xmlns:mc="http://schemas.openxmlformats.org/markup-compatibility/2006">
              <mc:Choice xmlns:v="urn:schemas-microsoft-com:vml" Requires="v">
                <p:oleObj name="Equation" r:id="rId10" imgW="1498320" imgH="266400" progId="Equation.DSMT4">
                  <p:embed/>
                </p:oleObj>
              </mc:Choice>
              <mc:Fallback>
                <p:oleObj name="Equation" r:id="rId10" imgW="1498320" imgH="266400" progId="Equation.DSMT4">
                  <p:embed/>
                  <p:pic>
                    <p:nvPicPr>
                      <p:cNvPr id="0" name=""/>
                      <p:cNvPicPr>
                        <a:picLocks noChangeAspect="1" noChangeArrowheads="1"/>
                      </p:cNvPicPr>
                      <p:nvPr/>
                    </p:nvPicPr>
                    <p:blipFill>
                      <a:blip r:embed="rId11"/>
                      <a:srcRect/>
                      <a:stretch>
                        <a:fillRect/>
                      </a:stretch>
                    </p:blipFill>
                    <p:spPr bwMode="auto">
                      <a:xfrm>
                        <a:off x="2020888" y="1573213"/>
                        <a:ext cx="3387725" cy="561975"/>
                      </a:xfrm>
                      <a:prstGeom prst="rect">
                        <a:avLst/>
                      </a:prstGeom>
                      <a:noFill/>
                      <a:ln>
                        <a:noFill/>
                      </a:ln>
                    </p:spPr>
                  </p:pic>
                </p:oleObj>
              </mc:Fallback>
            </mc:AlternateContent>
          </a:graphicData>
        </a:graphic>
      </p:graphicFrame>
      <p:graphicFrame>
        <p:nvGraphicFramePr>
          <p:cNvPr id="23" name="Object 25"/>
          <p:cNvGraphicFramePr>
            <a:graphicFrameLocks noChangeAspect="1"/>
          </p:cNvGraphicFramePr>
          <p:nvPr>
            <p:extLst>
              <p:ext uri="{D42A27DB-BD31-4B8C-83A1-F6EECF244321}">
                <p14:modId xmlns:p14="http://schemas.microsoft.com/office/powerpoint/2010/main" val="1161854776"/>
              </p:ext>
            </p:extLst>
          </p:nvPr>
        </p:nvGraphicFramePr>
        <p:xfrm>
          <a:off x="2011698" y="2123377"/>
          <a:ext cx="3387755" cy="590367"/>
        </p:xfrm>
        <a:graphic>
          <a:graphicData uri="http://schemas.openxmlformats.org/presentationml/2006/ole">
            <mc:AlternateContent xmlns:mc="http://schemas.openxmlformats.org/markup-compatibility/2006">
              <mc:Choice xmlns:v="urn:schemas-microsoft-com:vml" Requires="v">
                <p:oleObj name="Equation" r:id="rId12" imgW="1485720" imgH="266400" progId="Equation.DSMT4">
                  <p:embed/>
                </p:oleObj>
              </mc:Choice>
              <mc:Fallback>
                <p:oleObj name="Equation" r:id="rId12" imgW="1485720" imgH="266400" progId="Equation.DSMT4">
                  <p:embed/>
                  <p:pic>
                    <p:nvPicPr>
                      <p:cNvPr id="0" name=""/>
                      <p:cNvPicPr>
                        <a:picLocks noChangeAspect="1" noChangeArrowheads="1"/>
                      </p:cNvPicPr>
                      <p:nvPr/>
                    </p:nvPicPr>
                    <p:blipFill>
                      <a:blip r:embed="rId13"/>
                      <a:srcRect/>
                      <a:stretch>
                        <a:fillRect/>
                      </a:stretch>
                    </p:blipFill>
                    <p:spPr bwMode="auto">
                      <a:xfrm>
                        <a:off x="2011698" y="2123377"/>
                        <a:ext cx="3387755" cy="590367"/>
                      </a:xfrm>
                      <a:prstGeom prst="rect">
                        <a:avLst/>
                      </a:prstGeom>
                      <a:noFill/>
                      <a:ln>
                        <a:noFill/>
                      </a:ln>
                    </p:spPr>
                  </p:pic>
                </p:oleObj>
              </mc:Fallback>
            </mc:AlternateContent>
          </a:graphicData>
        </a:graphic>
      </p:graphicFrame>
      <p:sp>
        <p:nvSpPr>
          <p:cNvPr id="24" name="Rectangle 10"/>
          <p:cNvSpPr>
            <a:spLocks noChangeArrowheads="1"/>
          </p:cNvSpPr>
          <p:nvPr/>
        </p:nvSpPr>
        <p:spPr bwMode="auto">
          <a:xfrm>
            <a:off x="334780" y="2748660"/>
            <a:ext cx="8694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None/>
            </a:pPr>
            <a:r>
              <a:rPr kumimoji="1" lang="en-US" altLang="zh-CN" sz="2400" b="0" i="0" dirty="0">
                <a:latin typeface="+mn-ea"/>
                <a:ea typeface="+mn-ea"/>
              </a:rPr>
              <a:t>(3) </a:t>
            </a:r>
            <a:r>
              <a:rPr kumimoji="1" lang="zh-CN" altLang="en-US" sz="2400" b="0" i="0" dirty="0">
                <a:latin typeface="+mn-ea"/>
                <a:ea typeface="+mn-ea"/>
              </a:rPr>
              <a:t>求状态转换表和状态转换图，画波形图。设电路的初始状态</a:t>
            </a:r>
          </a:p>
        </p:txBody>
      </p:sp>
      <p:sp>
        <p:nvSpPr>
          <p:cNvPr id="25" name="Rectangle 34"/>
          <p:cNvSpPr>
            <a:spLocks noChangeArrowheads="1"/>
          </p:cNvSpPr>
          <p:nvPr/>
        </p:nvSpPr>
        <p:spPr bwMode="auto">
          <a:xfrm>
            <a:off x="645001" y="5576400"/>
            <a:ext cx="8064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nSpc>
                <a:spcPct val="100000"/>
              </a:lnSpc>
              <a:spcBef>
                <a:spcPct val="0"/>
              </a:spcBef>
              <a:buClr>
                <a:srgbClr val="66FF33"/>
              </a:buClr>
              <a:buNone/>
            </a:pPr>
            <a:r>
              <a:rPr kumimoji="1" lang="zh-CN" altLang="en-US" sz="2400" b="0" i="0" dirty="0">
                <a:latin typeface="+mn-ea"/>
                <a:ea typeface="+mn-ea"/>
              </a:rPr>
              <a:t>将这一结果作为新的初始状态，再代入状态方程</a:t>
            </a:r>
            <a:r>
              <a:rPr kumimoji="1" lang="zh-CN" altLang="en-US" sz="2400" b="0" i="0">
                <a:latin typeface="+mn-ea"/>
                <a:ea typeface="+mn-ea"/>
              </a:rPr>
              <a:t>和输出方程，将</a:t>
            </a:r>
            <a:r>
              <a:rPr kumimoji="1" lang="zh-CN" altLang="en-US" sz="2400" b="0" i="0" dirty="0">
                <a:latin typeface="+mn-ea"/>
                <a:ea typeface="+mn-ea"/>
              </a:rPr>
              <a:t>结果添入表中得到状态转换表。</a:t>
            </a:r>
          </a:p>
        </p:txBody>
      </p:sp>
      <p:graphicFrame>
        <p:nvGraphicFramePr>
          <p:cNvPr id="26" name="对象 25"/>
          <p:cNvGraphicFramePr>
            <a:graphicFrameLocks noChangeAspect="1"/>
          </p:cNvGraphicFramePr>
          <p:nvPr>
            <p:extLst>
              <p:ext uri="{D42A27DB-BD31-4B8C-83A1-F6EECF244321}">
                <p14:modId xmlns:p14="http://schemas.microsoft.com/office/powerpoint/2010/main" val="868709028"/>
              </p:ext>
            </p:extLst>
          </p:nvPr>
        </p:nvGraphicFramePr>
        <p:xfrm>
          <a:off x="1026648" y="3285755"/>
          <a:ext cx="2096885" cy="530247"/>
        </p:xfrm>
        <a:graphic>
          <a:graphicData uri="http://schemas.openxmlformats.org/presentationml/2006/ole">
            <mc:AlternateContent xmlns:mc="http://schemas.openxmlformats.org/markup-compatibility/2006">
              <mc:Choice xmlns:v="urn:schemas-microsoft-com:vml" Requires="v">
                <p:oleObj name="Equation" r:id="rId14" imgW="2485625" imgH="627863" progId="Equation.DSMT4">
                  <p:embed/>
                </p:oleObj>
              </mc:Choice>
              <mc:Fallback>
                <p:oleObj name="Equation" r:id="rId14" imgW="2485625" imgH="627863" progId="Equation.DSMT4">
                  <p:embed/>
                  <p:pic>
                    <p:nvPicPr>
                      <p:cNvPr id="0" name=""/>
                      <p:cNvPicPr/>
                      <p:nvPr/>
                    </p:nvPicPr>
                    <p:blipFill>
                      <a:blip r:embed="rId15"/>
                      <a:stretch>
                        <a:fillRect/>
                      </a:stretch>
                    </p:blipFill>
                    <p:spPr>
                      <a:xfrm>
                        <a:off x="1026648" y="3285755"/>
                        <a:ext cx="2096885" cy="530247"/>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099942290"/>
              </p:ext>
            </p:extLst>
          </p:nvPr>
        </p:nvGraphicFramePr>
        <p:xfrm>
          <a:off x="5428109" y="3709458"/>
          <a:ext cx="1116793" cy="493466"/>
        </p:xfrm>
        <a:graphic>
          <a:graphicData uri="http://schemas.openxmlformats.org/presentationml/2006/ole">
            <mc:AlternateContent xmlns:mc="http://schemas.openxmlformats.org/markup-compatibility/2006">
              <mc:Choice xmlns:v="urn:schemas-microsoft-com:vml" Requires="v">
                <p:oleObj name="Equation" r:id="rId16" imgW="545760" imgH="241200" progId="Equation.DSMT4">
                  <p:embed/>
                </p:oleObj>
              </mc:Choice>
              <mc:Fallback>
                <p:oleObj name="Equation" r:id="rId16" imgW="545760" imgH="241200" progId="Equation.DSMT4">
                  <p:embed/>
                  <p:pic>
                    <p:nvPicPr>
                      <p:cNvPr id="0" name=""/>
                      <p:cNvPicPr>
                        <a:picLocks noChangeAspect="1" noChangeArrowheads="1"/>
                      </p:cNvPicPr>
                      <p:nvPr/>
                    </p:nvPicPr>
                    <p:blipFill>
                      <a:blip r:embed="rId17"/>
                      <a:srcRect/>
                      <a:stretch>
                        <a:fillRect/>
                      </a:stretch>
                    </p:blipFill>
                    <p:spPr bwMode="auto">
                      <a:xfrm>
                        <a:off x="5428109" y="3709458"/>
                        <a:ext cx="1116793" cy="493466"/>
                      </a:xfrm>
                      <a:prstGeom prst="rect">
                        <a:avLst/>
                      </a:prstGeom>
                      <a:noFill/>
                      <a:ln>
                        <a:noFill/>
                      </a:ln>
                      <a:effectLst/>
                    </p:spPr>
                  </p:pic>
                </p:oleObj>
              </mc:Fallback>
            </mc:AlternateContent>
          </a:graphicData>
        </a:graphic>
      </p:graphicFrame>
      <p:graphicFrame>
        <p:nvGraphicFramePr>
          <p:cNvPr id="28" name="Object 28"/>
          <p:cNvGraphicFramePr>
            <a:graphicFrameLocks noChangeAspect="1"/>
          </p:cNvGraphicFramePr>
          <p:nvPr>
            <p:extLst>
              <p:ext uri="{D42A27DB-BD31-4B8C-83A1-F6EECF244321}">
                <p14:modId xmlns:p14="http://schemas.microsoft.com/office/powerpoint/2010/main" val="2146650972"/>
              </p:ext>
            </p:extLst>
          </p:nvPr>
        </p:nvGraphicFramePr>
        <p:xfrm>
          <a:off x="5462663" y="4369183"/>
          <a:ext cx="1047684" cy="463026"/>
        </p:xfrm>
        <a:graphic>
          <a:graphicData uri="http://schemas.openxmlformats.org/presentationml/2006/ole">
            <mc:AlternateContent xmlns:mc="http://schemas.openxmlformats.org/markup-compatibility/2006">
              <mc:Choice xmlns:v="urn:schemas-microsoft-com:vml" Requires="v">
                <p:oleObj name="Equation" r:id="rId18" imgW="545760" imgH="241200" progId="Equation.DSMT4">
                  <p:embed/>
                </p:oleObj>
              </mc:Choice>
              <mc:Fallback>
                <p:oleObj name="Equation" r:id="rId18" imgW="545760" imgH="241200" progId="Equation.DSMT4">
                  <p:embed/>
                  <p:pic>
                    <p:nvPicPr>
                      <p:cNvPr id="0" name=""/>
                      <p:cNvPicPr>
                        <a:picLocks noChangeAspect="1" noChangeArrowheads="1"/>
                      </p:cNvPicPr>
                      <p:nvPr/>
                    </p:nvPicPr>
                    <p:blipFill>
                      <a:blip r:embed="rId19"/>
                      <a:srcRect/>
                      <a:stretch>
                        <a:fillRect/>
                      </a:stretch>
                    </p:blipFill>
                    <p:spPr bwMode="auto">
                      <a:xfrm>
                        <a:off x="5462663" y="4369183"/>
                        <a:ext cx="1047684" cy="463026"/>
                      </a:xfrm>
                      <a:prstGeom prst="rect">
                        <a:avLst/>
                      </a:prstGeom>
                      <a:noFill/>
                      <a:ln>
                        <a:noFill/>
                      </a:ln>
                      <a:effectLst/>
                    </p:spPr>
                  </p:pic>
                </p:oleObj>
              </mc:Fallback>
            </mc:AlternateContent>
          </a:graphicData>
        </a:graphic>
      </p:graphicFrame>
      <p:graphicFrame>
        <p:nvGraphicFramePr>
          <p:cNvPr id="29" name="Object 13"/>
          <p:cNvGraphicFramePr>
            <a:graphicFrameLocks noChangeAspect="1"/>
          </p:cNvGraphicFramePr>
          <p:nvPr>
            <p:extLst>
              <p:ext uri="{D42A27DB-BD31-4B8C-83A1-F6EECF244321}">
                <p14:modId xmlns:p14="http://schemas.microsoft.com/office/powerpoint/2010/main" val="3575816602"/>
              </p:ext>
            </p:extLst>
          </p:nvPr>
        </p:nvGraphicFramePr>
        <p:xfrm>
          <a:off x="1026648" y="3771121"/>
          <a:ext cx="1424043" cy="570086"/>
        </p:xfrm>
        <a:graphic>
          <a:graphicData uri="http://schemas.openxmlformats.org/presentationml/2006/ole">
            <mc:AlternateContent xmlns:mc="http://schemas.openxmlformats.org/markup-compatibility/2006">
              <mc:Choice xmlns:v="urn:schemas-microsoft-com:vml" Requires="v">
                <p:oleObj name="Equation" r:id="rId20" imgW="660240" imgH="266400" progId="Equation.DSMT4">
                  <p:embed/>
                </p:oleObj>
              </mc:Choice>
              <mc:Fallback>
                <p:oleObj name="Equation" r:id="rId20" imgW="660240" imgH="266400" progId="Equation.DSMT4">
                  <p:embed/>
                  <p:pic>
                    <p:nvPicPr>
                      <p:cNvPr id="0" name=""/>
                      <p:cNvPicPr>
                        <a:picLocks noChangeAspect="1" noChangeArrowheads="1"/>
                      </p:cNvPicPr>
                      <p:nvPr/>
                    </p:nvPicPr>
                    <p:blipFill>
                      <a:blip r:embed="rId21"/>
                      <a:srcRect/>
                      <a:stretch>
                        <a:fillRect/>
                      </a:stretch>
                    </p:blipFill>
                    <p:spPr bwMode="auto">
                      <a:xfrm>
                        <a:off x="1026648" y="3771121"/>
                        <a:ext cx="1424043" cy="570086"/>
                      </a:xfrm>
                      <a:prstGeom prst="rect">
                        <a:avLst/>
                      </a:prstGeom>
                      <a:noFill/>
                      <a:ln>
                        <a:noFill/>
                      </a:ln>
                    </p:spPr>
                  </p:pic>
                </p:oleObj>
              </mc:Fallback>
            </mc:AlternateContent>
          </a:graphicData>
        </a:graphic>
      </p:graphicFrame>
      <p:graphicFrame>
        <p:nvGraphicFramePr>
          <p:cNvPr id="30" name="Object 14"/>
          <p:cNvGraphicFramePr>
            <a:graphicFrameLocks noChangeAspect="1"/>
          </p:cNvGraphicFramePr>
          <p:nvPr>
            <p:extLst>
              <p:ext uri="{D42A27DB-BD31-4B8C-83A1-F6EECF244321}">
                <p14:modId xmlns:p14="http://schemas.microsoft.com/office/powerpoint/2010/main" val="2716338969"/>
              </p:ext>
            </p:extLst>
          </p:nvPr>
        </p:nvGraphicFramePr>
        <p:xfrm>
          <a:off x="1045733" y="4940743"/>
          <a:ext cx="3261917" cy="546399"/>
        </p:xfrm>
        <a:graphic>
          <a:graphicData uri="http://schemas.openxmlformats.org/presentationml/2006/ole">
            <mc:AlternateContent xmlns:mc="http://schemas.openxmlformats.org/markup-compatibility/2006">
              <mc:Choice xmlns:v="urn:schemas-microsoft-com:vml" Requires="v">
                <p:oleObj name="Equation" r:id="rId22" imgW="1498320" imgH="266400" progId="Equation.DSMT4">
                  <p:embed/>
                </p:oleObj>
              </mc:Choice>
              <mc:Fallback>
                <p:oleObj name="Equation" r:id="rId22" imgW="1498320" imgH="266400" progId="Equation.DSMT4">
                  <p:embed/>
                  <p:pic>
                    <p:nvPicPr>
                      <p:cNvPr id="0" name=""/>
                      <p:cNvPicPr>
                        <a:picLocks noChangeAspect="1" noChangeArrowheads="1"/>
                      </p:cNvPicPr>
                      <p:nvPr/>
                    </p:nvPicPr>
                    <p:blipFill>
                      <a:blip r:embed="rId23"/>
                      <a:srcRect/>
                      <a:stretch>
                        <a:fillRect/>
                      </a:stretch>
                    </p:blipFill>
                    <p:spPr bwMode="auto">
                      <a:xfrm>
                        <a:off x="1045733" y="4940743"/>
                        <a:ext cx="3261917" cy="546399"/>
                      </a:xfrm>
                      <a:prstGeom prst="rect">
                        <a:avLst/>
                      </a:prstGeom>
                      <a:noFill/>
                      <a:ln>
                        <a:noFill/>
                      </a:ln>
                    </p:spPr>
                  </p:pic>
                </p:oleObj>
              </mc:Fallback>
            </mc:AlternateContent>
          </a:graphicData>
        </a:graphic>
      </p:graphicFrame>
      <p:graphicFrame>
        <p:nvGraphicFramePr>
          <p:cNvPr id="31" name="Object 15"/>
          <p:cNvGraphicFramePr>
            <a:graphicFrameLocks noChangeAspect="1"/>
          </p:cNvGraphicFramePr>
          <p:nvPr>
            <p:extLst>
              <p:ext uri="{D42A27DB-BD31-4B8C-83A1-F6EECF244321}">
                <p14:modId xmlns:p14="http://schemas.microsoft.com/office/powerpoint/2010/main" val="756570001"/>
              </p:ext>
            </p:extLst>
          </p:nvPr>
        </p:nvGraphicFramePr>
        <p:xfrm>
          <a:off x="1026648" y="4342289"/>
          <a:ext cx="3261917" cy="558136"/>
        </p:xfrm>
        <a:graphic>
          <a:graphicData uri="http://schemas.openxmlformats.org/presentationml/2006/ole">
            <mc:AlternateContent xmlns:mc="http://schemas.openxmlformats.org/markup-compatibility/2006">
              <mc:Choice xmlns:v="urn:schemas-microsoft-com:vml" Requires="v">
                <p:oleObj name="Equation" r:id="rId24" imgW="1485720" imgH="266400" progId="Equation.DSMT4">
                  <p:embed/>
                </p:oleObj>
              </mc:Choice>
              <mc:Fallback>
                <p:oleObj name="Equation" r:id="rId24" imgW="1485720" imgH="266400" progId="Equation.DSMT4">
                  <p:embed/>
                  <p:pic>
                    <p:nvPicPr>
                      <p:cNvPr id="0" name=""/>
                      <p:cNvPicPr>
                        <a:picLocks noChangeAspect="1" noChangeArrowheads="1"/>
                      </p:cNvPicPr>
                      <p:nvPr/>
                    </p:nvPicPr>
                    <p:blipFill>
                      <a:blip r:embed="rId25"/>
                      <a:srcRect/>
                      <a:stretch>
                        <a:fillRect/>
                      </a:stretch>
                    </p:blipFill>
                    <p:spPr bwMode="auto">
                      <a:xfrm>
                        <a:off x="1026648" y="4342289"/>
                        <a:ext cx="3261917" cy="558136"/>
                      </a:xfrm>
                      <a:prstGeom prst="rect">
                        <a:avLst/>
                      </a:prstGeom>
                      <a:noFill/>
                      <a:ln>
                        <a:noFill/>
                      </a:ln>
                    </p:spPr>
                  </p:pic>
                </p:oleObj>
              </mc:Fallback>
            </mc:AlternateContent>
          </a:graphicData>
        </a:graphic>
      </p:graphicFrame>
      <p:graphicFrame>
        <p:nvGraphicFramePr>
          <p:cNvPr id="32" name="Object 32"/>
          <p:cNvGraphicFramePr>
            <a:graphicFrameLocks noChangeAspect="1"/>
          </p:cNvGraphicFramePr>
          <p:nvPr>
            <p:extLst>
              <p:ext uri="{D42A27DB-BD31-4B8C-83A1-F6EECF244321}">
                <p14:modId xmlns:p14="http://schemas.microsoft.com/office/powerpoint/2010/main" val="3452872381"/>
              </p:ext>
            </p:extLst>
          </p:nvPr>
        </p:nvGraphicFramePr>
        <p:xfrm>
          <a:off x="5462663" y="4941132"/>
          <a:ext cx="1124544" cy="496829"/>
        </p:xfrm>
        <a:graphic>
          <a:graphicData uri="http://schemas.openxmlformats.org/presentationml/2006/ole">
            <mc:AlternateContent xmlns:mc="http://schemas.openxmlformats.org/markup-compatibility/2006">
              <mc:Choice xmlns:v="urn:schemas-microsoft-com:vml" Requires="v">
                <p:oleObj name="Equation" r:id="rId26" imgW="545760" imgH="241200" progId="Equation.DSMT4">
                  <p:embed/>
                </p:oleObj>
              </mc:Choice>
              <mc:Fallback>
                <p:oleObj name="Equation" r:id="rId26" imgW="545760" imgH="241200" progId="Equation.DSMT4">
                  <p:embed/>
                  <p:pic>
                    <p:nvPicPr>
                      <p:cNvPr id="0" name=""/>
                      <p:cNvPicPr>
                        <a:picLocks noChangeAspect="1" noChangeArrowheads="1"/>
                      </p:cNvPicPr>
                      <p:nvPr/>
                    </p:nvPicPr>
                    <p:blipFill>
                      <a:blip r:embed="rId27"/>
                      <a:srcRect/>
                      <a:stretch>
                        <a:fillRect/>
                      </a:stretch>
                    </p:blipFill>
                    <p:spPr bwMode="auto">
                      <a:xfrm>
                        <a:off x="5462663" y="4941132"/>
                        <a:ext cx="1124544" cy="496829"/>
                      </a:xfrm>
                      <a:prstGeom prst="rect">
                        <a:avLst/>
                      </a:prstGeom>
                      <a:noFill/>
                      <a:ln>
                        <a:noFill/>
                      </a:ln>
                      <a:effectLst/>
                    </p:spPr>
                  </p:pic>
                </p:oleObj>
              </mc:Fallback>
            </mc:AlternateContent>
          </a:graphicData>
        </a:graphic>
      </p:graphicFrame>
      <p:sp>
        <p:nvSpPr>
          <p:cNvPr id="33" name="AutoShape 35"/>
          <p:cNvSpPr>
            <a:spLocks noChangeArrowheads="1"/>
          </p:cNvSpPr>
          <p:nvPr/>
        </p:nvSpPr>
        <p:spPr bwMode="auto">
          <a:xfrm>
            <a:off x="4658167" y="3816621"/>
            <a:ext cx="563925" cy="256505"/>
          </a:xfrm>
          <a:prstGeom prst="rightArrow">
            <a:avLst>
              <a:gd name="adj1" fmla="val 50000"/>
              <a:gd name="adj2" fmla="val 44934"/>
            </a:avLst>
          </a:prstGeom>
          <a:noFill/>
          <a:ln w="2857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b="0">
              <a:solidFill>
                <a:schemeClr val="tx1"/>
              </a:solidFill>
            </a:endParaRPr>
          </a:p>
        </p:txBody>
      </p:sp>
      <p:sp>
        <p:nvSpPr>
          <p:cNvPr id="34" name="AutoShape 36"/>
          <p:cNvSpPr>
            <a:spLocks noChangeArrowheads="1"/>
          </p:cNvSpPr>
          <p:nvPr/>
        </p:nvSpPr>
        <p:spPr bwMode="auto">
          <a:xfrm>
            <a:off x="4658167" y="4500699"/>
            <a:ext cx="563925" cy="256505"/>
          </a:xfrm>
          <a:prstGeom prst="rightArrow">
            <a:avLst>
              <a:gd name="adj1" fmla="val 50000"/>
              <a:gd name="adj2" fmla="val 39978"/>
            </a:avLst>
          </a:prstGeom>
          <a:noFill/>
          <a:ln w="2857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b="0">
              <a:solidFill>
                <a:schemeClr val="tx1"/>
              </a:solidFill>
            </a:endParaRPr>
          </a:p>
        </p:txBody>
      </p:sp>
      <p:sp>
        <p:nvSpPr>
          <p:cNvPr id="35" name="AutoShape 37"/>
          <p:cNvSpPr>
            <a:spLocks noChangeArrowheads="1"/>
          </p:cNvSpPr>
          <p:nvPr/>
        </p:nvSpPr>
        <p:spPr bwMode="auto">
          <a:xfrm>
            <a:off x="4677251" y="5142919"/>
            <a:ext cx="563925" cy="256505"/>
          </a:xfrm>
          <a:prstGeom prst="rightArrow">
            <a:avLst>
              <a:gd name="adj1" fmla="val 50000"/>
              <a:gd name="adj2" fmla="val 44934"/>
            </a:avLst>
          </a:prstGeom>
          <a:noFill/>
          <a:ln w="2857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b="0">
              <a:solidFill>
                <a:schemeClr val="tx1"/>
              </a:solidFill>
            </a:endParaRPr>
          </a:p>
        </p:txBody>
      </p:sp>
      <p:sp>
        <p:nvSpPr>
          <p:cNvPr id="36" name="Text Box 38"/>
          <p:cNvSpPr txBox="1">
            <a:spLocks noChangeArrowheads="1"/>
          </p:cNvSpPr>
          <p:nvPr/>
        </p:nvSpPr>
        <p:spPr bwMode="auto">
          <a:xfrm>
            <a:off x="1965399" y="3825663"/>
            <a:ext cx="501728" cy="523220"/>
          </a:xfrm>
          <a:prstGeom prst="rect">
            <a:avLst/>
          </a:prstGeom>
          <a:solidFill>
            <a:schemeClr val="bg1"/>
          </a:solidFill>
          <a:ln>
            <a:noFill/>
          </a:ln>
        </p:spPr>
        <p:txBody>
          <a:bodyPr wrap="square">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dirty="0">
                <a:solidFill>
                  <a:schemeClr val="tx1"/>
                </a:solidFill>
              </a:rPr>
              <a:t>0</a:t>
            </a:r>
          </a:p>
        </p:txBody>
      </p:sp>
      <p:grpSp>
        <p:nvGrpSpPr>
          <p:cNvPr id="37" name="Group 41"/>
          <p:cNvGrpSpPr>
            <a:grpSpLocks/>
          </p:cNvGrpSpPr>
          <p:nvPr/>
        </p:nvGrpSpPr>
        <p:grpSpPr bwMode="auto">
          <a:xfrm>
            <a:off x="1966802" y="4389590"/>
            <a:ext cx="2370790" cy="448602"/>
            <a:chOff x="1111" y="2160"/>
            <a:chExt cx="1905" cy="397"/>
          </a:xfrm>
          <a:solidFill>
            <a:schemeClr val="bg1"/>
          </a:solidFill>
        </p:grpSpPr>
        <p:sp>
          <p:nvSpPr>
            <p:cNvPr id="38" name="Text Box 39"/>
            <p:cNvSpPr txBox="1">
              <a:spLocks noChangeArrowheads="1"/>
            </p:cNvSpPr>
            <p:nvPr/>
          </p:nvSpPr>
          <p:spPr bwMode="auto">
            <a:xfrm>
              <a:off x="1111" y="2160"/>
              <a:ext cx="1043" cy="3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dirty="0">
                  <a:solidFill>
                    <a:schemeClr val="tx1"/>
                  </a:solidFill>
                </a:rPr>
                <a:t>0   0   0</a:t>
              </a:r>
            </a:p>
          </p:txBody>
        </p:sp>
        <p:sp>
          <p:nvSpPr>
            <p:cNvPr id="39" name="Text Box 40"/>
            <p:cNvSpPr txBox="1">
              <a:spLocks noChangeArrowheads="1"/>
            </p:cNvSpPr>
            <p:nvPr/>
          </p:nvSpPr>
          <p:spPr bwMode="auto">
            <a:xfrm>
              <a:off x="2336" y="2160"/>
              <a:ext cx="680" cy="3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dirty="0">
                  <a:solidFill>
                    <a:schemeClr val="tx1"/>
                  </a:solidFill>
                </a:rPr>
                <a:t>0   0</a:t>
              </a:r>
            </a:p>
          </p:txBody>
        </p:sp>
      </p:grpSp>
      <p:grpSp>
        <p:nvGrpSpPr>
          <p:cNvPr id="40" name="Group 42"/>
          <p:cNvGrpSpPr>
            <a:grpSpLocks/>
          </p:cNvGrpSpPr>
          <p:nvPr/>
        </p:nvGrpSpPr>
        <p:grpSpPr bwMode="auto">
          <a:xfrm>
            <a:off x="1928558" y="4989641"/>
            <a:ext cx="2428118" cy="448601"/>
            <a:chOff x="1111" y="2160"/>
            <a:chExt cx="1905" cy="397"/>
          </a:xfrm>
          <a:solidFill>
            <a:schemeClr val="bg1"/>
          </a:solidFill>
        </p:grpSpPr>
        <p:sp>
          <p:nvSpPr>
            <p:cNvPr id="41" name="Text Box 43"/>
            <p:cNvSpPr txBox="1">
              <a:spLocks noChangeArrowheads="1"/>
            </p:cNvSpPr>
            <p:nvPr/>
          </p:nvSpPr>
          <p:spPr bwMode="auto">
            <a:xfrm>
              <a:off x="1111" y="2160"/>
              <a:ext cx="1043" cy="3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dirty="0">
                  <a:solidFill>
                    <a:schemeClr val="tx1"/>
                  </a:solidFill>
                </a:rPr>
                <a:t>0   0   0</a:t>
              </a:r>
            </a:p>
          </p:txBody>
        </p:sp>
        <p:sp>
          <p:nvSpPr>
            <p:cNvPr id="42" name="Text Box 44"/>
            <p:cNvSpPr txBox="1">
              <a:spLocks noChangeArrowheads="1"/>
            </p:cNvSpPr>
            <p:nvPr/>
          </p:nvSpPr>
          <p:spPr bwMode="auto">
            <a:xfrm>
              <a:off x="2336" y="2160"/>
              <a:ext cx="680" cy="3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dirty="0">
                  <a:solidFill>
                    <a:schemeClr val="tx1"/>
                  </a:solidFill>
                </a:rPr>
                <a:t>0   0</a:t>
              </a:r>
            </a:p>
          </p:txBody>
        </p:sp>
      </p:grpSp>
    </p:spTree>
    <p:extLst>
      <p:ext uri="{BB962C8B-B14F-4D97-AF65-F5344CB8AC3E}">
        <p14:creationId xmlns:p14="http://schemas.microsoft.com/office/powerpoint/2010/main" val="20188289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000"/>
                                        <p:tgtEl>
                                          <p:spTgt spid="2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000"/>
                                        <p:tgtEl>
                                          <p:spTgt spid="22"/>
                                        </p:tgtEl>
                                      </p:cBhvr>
                                    </p:animEffect>
                                  </p:childTnLst>
                                </p:cTn>
                              </p:par>
                            </p:childTnLst>
                          </p:cTn>
                        </p:par>
                        <p:par>
                          <p:cTn id="16" fill="hold">
                            <p:stCondLst>
                              <p:cond delay="40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20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20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20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1000"/>
                                        <p:tgtEl>
                                          <p:spTgt spid="35"/>
                                        </p:tgtEl>
                                      </p:cBhvr>
                                    </p:animEffect>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10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3" grpId="0" animBg="1"/>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68474" y="18785"/>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nvGrpSpPr>
          <p:cNvPr id="5" name="组合 4"/>
          <p:cNvGrpSpPr/>
          <p:nvPr/>
        </p:nvGrpSpPr>
        <p:grpSpPr>
          <a:xfrm>
            <a:off x="75654" y="96814"/>
            <a:ext cx="4578608" cy="3812479"/>
            <a:chOff x="2062118" y="1730158"/>
            <a:chExt cx="4578608" cy="3812479"/>
          </a:xfrm>
        </p:grpSpPr>
        <p:grpSp>
          <p:nvGrpSpPr>
            <p:cNvPr id="112" name="组合 111"/>
            <p:cNvGrpSpPr>
              <a:grpSpLocks/>
            </p:cNvGrpSpPr>
            <p:nvPr/>
          </p:nvGrpSpPr>
          <p:grpSpPr bwMode="auto">
            <a:xfrm>
              <a:off x="2062118" y="1730158"/>
              <a:ext cx="4578608" cy="3812479"/>
              <a:chOff x="1352847" y="2047496"/>
              <a:chExt cx="6713331" cy="4481694"/>
            </a:xfrm>
          </p:grpSpPr>
          <p:sp>
            <p:nvSpPr>
              <p:cNvPr id="113" name="Rectangle 18"/>
              <p:cNvSpPr>
                <a:spLocks noChangeArrowheads="1"/>
              </p:cNvSpPr>
              <p:nvPr/>
            </p:nvSpPr>
            <p:spPr bwMode="auto">
              <a:xfrm>
                <a:off x="3261505" y="240406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14" name="Rectangle 19"/>
              <p:cNvSpPr>
                <a:spLocks noChangeArrowheads="1"/>
              </p:cNvSpPr>
              <p:nvPr/>
            </p:nvSpPr>
            <p:spPr bwMode="auto">
              <a:xfrm>
                <a:off x="3261505" y="240406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15" name="Rectangle 43"/>
              <p:cNvSpPr>
                <a:spLocks noChangeArrowheads="1"/>
              </p:cNvSpPr>
              <p:nvPr/>
            </p:nvSpPr>
            <p:spPr bwMode="auto">
              <a:xfrm>
                <a:off x="7305365" y="5634628"/>
                <a:ext cx="760813"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a:t>
                </a:r>
              </a:p>
            </p:txBody>
          </p:sp>
          <p:sp>
            <p:nvSpPr>
              <p:cNvPr id="116" name="Rectangle 42"/>
              <p:cNvSpPr>
                <a:spLocks noChangeArrowheads="1"/>
              </p:cNvSpPr>
              <p:nvPr/>
            </p:nvSpPr>
            <p:spPr bwMode="auto">
              <a:xfrm>
                <a:off x="4555437" y="5634628"/>
                <a:ext cx="2749928"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1         1        1</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0         0        0</a:t>
                </a:r>
              </a:p>
            </p:txBody>
          </p:sp>
          <p:sp>
            <p:nvSpPr>
              <p:cNvPr id="117" name="Rectangle 41"/>
              <p:cNvSpPr>
                <a:spLocks noChangeArrowheads="1"/>
              </p:cNvSpPr>
              <p:nvPr/>
            </p:nvSpPr>
            <p:spPr bwMode="auto">
              <a:xfrm>
                <a:off x="2564794" y="5634628"/>
                <a:ext cx="1990642"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a:t>1      1      0</a:t>
                </a:r>
                <a:endParaRPr kumimoji="1" lang="en-US" altLang="zh-CN" sz="2000" i="0">
                  <a:cs typeface="Times New Roman" panose="02020603050405020304" pitchFamily="18" charset="0"/>
                </a:endParaRPr>
              </a:p>
              <a:p>
                <a:pPr algn="ctr">
                  <a:lnSpc>
                    <a:spcPct val="100000"/>
                  </a:lnSpc>
                  <a:spcBef>
                    <a:spcPct val="0"/>
                  </a:spcBef>
                  <a:buFontTx/>
                  <a:buNone/>
                </a:pPr>
                <a:r>
                  <a:rPr kumimoji="1" lang="en-US" altLang="zh-CN" sz="2000" i="0"/>
                  <a:t>1      1      1</a:t>
                </a:r>
              </a:p>
            </p:txBody>
          </p:sp>
          <p:sp>
            <p:nvSpPr>
              <p:cNvPr id="118" name="Rectangle 39"/>
              <p:cNvSpPr>
                <a:spLocks noChangeArrowheads="1"/>
              </p:cNvSpPr>
              <p:nvPr/>
            </p:nvSpPr>
            <p:spPr bwMode="auto">
              <a:xfrm>
                <a:off x="7305365" y="3353390"/>
                <a:ext cx="760813"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dirty="0"/>
                  <a:t>0</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0</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0</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0</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0</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1</a:t>
                </a:r>
              </a:p>
            </p:txBody>
          </p:sp>
          <p:sp>
            <p:nvSpPr>
              <p:cNvPr id="119" name="Rectangle 38"/>
              <p:cNvSpPr>
                <a:spLocks noChangeArrowheads="1"/>
              </p:cNvSpPr>
              <p:nvPr/>
            </p:nvSpPr>
            <p:spPr bwMode="auto">
              <a:xfrm>
                <a:off x="4555437" y="3353390"/>
                <a:ext cx="2749928"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dirty="0"/>
                  <a:t>0        0        1</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0        1        0</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0        1        1</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1        0        0</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1        0        1</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0        0        0</a:t>
                </a:r>
              </a:p>
            </p:txBody>
          </p:sp>
          <p:sp>
            <p:nvSpPr>
              <p:cNvPr id="120" name="Rectangle 37"/>
              <p:cNvSpPr>
                <a:spLocks noChangeArrowheads="1"/>
              </p:cNvSpPr>
              <p:nvPr/>
            </p:nvSpPr>
            <p:spPr bwMode="auto">
              <a:xfrm>
                <a:off x="2564794" y="3353390"/>
                <a:ext cx="1990642"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dirty="0"/>
                  <a:t>0      0      0</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0      0      1</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0      1      0</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0      1      1</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1      0      0</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1      0      1</a:t>
                </a:r>
              </a:p>
            </p:txBody>
          </p:sp>
          <p:sp>
            <p:nvSpPr>
              <p:cNvPr id="122" name="Rectangle 36"/>
              <p:cNvSpPr>
                <a:spLocks noChangeArrowheads="1"/>
              </p:cNvSpPr>
              <p:nvPr/>
            </p:nvSpPr>
            <p:spPr bwMode="auto">
              <a:xfrm>
                <a:off x="1396685" y="3353390"/>
                <a:ext cx="1168108"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dirty="0"/>
                  <a:t>1</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2</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3</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4</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5</a:t>
                </a:r>
                <a:endParaRPr kumimoji="1" lang="en-US" altLang="zh-CN" sz="2000" i="0" dirty="0">
                  <a:cs typeface="Times New Roman" panose="02020603050405020304" pitchFamily="18" charset="0"/>
                </a:endParaRPr>
              </a:p>
              <a:p>
                <a:pPr algn="ctr">
                  <a:lnSpc>
                    <a:spcPct val="100000"/>
                  </a:lnSpc>
                  <a:spcBef>
                    <a:spcPct val="0"/>
                  </a:spcBef>
                  <a:buFontTx/>
                  <a:buNone/>
                </a:pPr>
                <a:r>
                  <a:rPr kumimoji="1" lang="en-US" altLang="zh-CN" sz="2000" i="0" dirty="0"/>
                  <a:t>6</a:t>
                </a:r>
              </a:p>
            </p:txBody>
          </p:sp>
          <mc:AlternateContent xmlns:mc="http://schemas.openxmlformats.org/markup-compatibility/2006" xmlns:a14="http://schemas.microsoft.com/office/drawing/2010/main">
            <mc:Choice Requires="a14">
              <p:sp>
                <p:nvSpPr>
                  <p:cNvPr id="123" name="Rectangle 35"/>
                  <p:cNvSpPr>
                    <a:spLocks noChangeArrowheads="1"/>
                  </p:cNvSpPr>
                  <p:nvPr/>
                </p:nvSpPr>
                <p:spPr bwMode="auto">
                  <a:xfrm>
                    <a:off x="7394289" y="2726972"/>
                    <a:ext cx="623317" cy="6540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14:m>
                      <m:oMathPara xmlns:m="http://schemas.openxmlformats.org/officeDocument/2006/math">
                        <m:oMathParaPr>
                          <m:jc m:val="centerGroup"/>
                        </m:oMathParaPr>
                        <m:oMath xmlns:m="http://schemas.openxmlformats.org/officeDocument/2006/math">
                          <m:r>
                            <a:rPr kumimoji="1" lang="en-US" altLang="zh-CN" sz="2400" b="1" i="1" dirty="0" smtClean="0">
                              <a:latin typeface="Cambria Math" panose="02040503050406030204" pitchFamily="18" charset="0"/>
                              <a:cs typeface="Times New Roman" panose="02020603050405020304" pitchFamily="18" charset="0"/>
                            </a:rPr>
                            <m:t>𝑭</m:t>
                          </m:r>
                        </m:oMath>
                      </m:oMathPara>
                    </a14:m>
                    <a:endParaRPr kumimoji="1" lang="en-US" altLang="zh-CN" sz="2400" i="0" dirty="0">
                      <a:cs typeface="Times New Roman" panose="02020603050405020304" pitchFamily="18" charset="0"/>
                    </a:endParaRPr>
                  </a:p>
                </p:txBody>
              </p:sp>
            </mc:Choice>
            <mc:Fallback xmlns="">
              <p:sp>
                <p:nvSpPr>
                  <p:cNvPr id="123" name="Rectangle 35"/>
                  <p:cNvSpPr>
                    <a:spLocks noRot="1" noChangeAspect="1" noMove="1" noResize="1" noEditPoints="1" noAdjustHandles="1" noChangeArrowheads="1" noChangeShapeType="1" noTextEdit="1"/>
                  </p:cNvSpPr>
                  <p:nvPr/>
                </p:nvSpPr>
                <p:spPr bwMode="auto">
                  <a:xfrm>
                    <a:off x="7394289" y="2726972"/>
                    <a:ext cx="623317" cy="654050"/>
                  </a:xfrm>
                  <a:prstGeom prst="rect">
                    <a:avLst/>
                  </a:prstGeom>
                  <a:blipFill rotWithShape="0">
                    <a:blip r:embed="rId6"/>
                    <a:stretch>
                      <a:fillRect l="-57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4" name="Rectangle 32"/>
              <p:cNvSpPr>
                <a:spLocks noChangeArrowheads="1"/>
              </p:cNvSpPr>
              <p:nvPr/>
            </p:nvSpPr>
            <p:spPr bwMode="auto">
              <a:xfrm>
                <a:off x="1423986" y="2584612"/>
                <a:ext cx="109534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000" i="0" dirty="0">
                    <a:latin typeface="+mn-ea"/>
                    <a:ea typeface="+mn-ea"/>
                  </a:rPr>
                  <a:t>CP</a:t>
                </a:r>
              </a:p>
              <a:p>
                <a:pPr algn="ctr" eaLnBrk="1" hangingPunct="1">
                  <a:lnSpc>
                    <a:spcPct val="100000"/>
                  </a:lnSpc>
                  <a:spcBef>
                    <a:spcPct val="0"/>
                  </a:spcBef>
                  <a:buFontTx/>
                  <a:buNone/>
                </a:pPr>
                <a:r>
                  <a:rPr kumimoji="1" lang="zh-CN" altLang="en-US" sz="2000" i="0" dirty="0">
                    <a:latin typeface="+mn-ea"/>
                    <a:ea typeface="+mn-ea"/>
                  </a:rPr>
                  <a:t>顺序</a:t>
                </a:r>
              </a:p>
            </p:txBody>
          </p:sp>
          <p:sp>
            <p:nvSpPr>
              <p:cNvPr id="125" name="Line 44"/>
              <p:cNvSpPr>
                <a:spLocks noChangeShapeType="1"/>
              </p:cNvSpPr>
              <p:nvPr/>
            </p:nvSpPr>
            <p:spPr bwMode="auto">
              <a:xfrm>
                <a:off x="1352847" y="2626313"/>
                <a:ext cx="6713331" cy="8584"/>
              </a:xfrm>
              <a:prstGeom prst="line">
                <a:avLst/>
              </a:prstGeom>
              <a:noFill/>
              <a:ln w="38100" cap="rnd">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dirty="0"/>
              </a:p>
            </p:txBody>
          </p:sp>
          <p:sp>
            <p:nvSpPr>
              <p:cNvPr id="126" name="Line 45"/>
              <p:cNvSpPr>
                <a:spLocks noChangeShapeType="1"/>
              </p:cNvSpPr>
              <p:nvPr/>
            </p:nvSpPr>
            <p:spPr bwMode="auto">
              <a:xfrm>
                <a:off x="1352847" y="6515690"/>
                <a:ext cx="6713331" cy="0"/>
              </a:xfrm>
              <a:prstGeom prst="line">
                <a:avLst/>
              </a:prstGeom>
              <a:noFill/>
              <a:ln w="38100" cap="rnd">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27" name="Line 46"/>
              <p:cNvSpPr>
                <a:spLocks noChangeShapeType="1"/>
              </p:cNvSpPr>
              <p:nvPr/>
            </p:nvSpPr>
            <p:spPr bwMode="auto">
              <a:xfrm>
                <a:off x="1352847" y="2626314"/>
                <a:ext cx="0" cy="3889376"/>
              </a:xfrm>
              <a:prstGeom prst="line">
                <a:avLst/>
              </a:prstGeom>
              <a:noFill/>
              <a:ln w="38100" cap="rnd">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28" name="Line 47"/>
              <p:cNvSpPr>
                <a:spLocks noChangeShapeType="1"/>
              </p:cNvSpPr>
              <p:nvPr/>
            </p:nvSpPr>
            <p:spPr bwMode="auto">
              <a:xfrm>
                <a:off x="8066178" y="2626315"/>
                <a:ext cx="0" cy="3889375"/>
              </a:xfrm>
              <a:prstGeom prst="line">
                <a:avLst/>
              </a:prstGeom>
              <a:noFill/>
              <a:ln w="38100" cap="rnd">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29" name="Line 50"/>
              <p:cNvSpPr>
                <a:spLocks noChangeShapeType="1"/>
              </p:cNvSpPr>
              <p:nvPr/>
            </p:nvSpPr>
            <p:spPr bwMode="auto">
              <a:xfrm>
                <a:off x="1352847" y="3353390"/>
                <a:ext cx="6713331" cy="0"/>
              </a:xfrm>
              <a:prstGeom prst="line">
                <a:avLst/>
              </a:prstGeom>
              <a:noFill/>
              <a:ln w="38100" cap="rnd">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0" name="Line 52"/>
              <p:cNvSpPr>
                <a:spLocks noChangeShapeType="1"/>
              </p:cNvSpPr>
              <p:nvPr/>
            </p:nvSpPr>
            <p:spPr bwMode="auto">
              <a:xfrm>
                <a:off x="2481637" y="2639816"/>
                <a:ext cx="0" cy="3889374"/>
              </a:xfrm>
              <a:prstGeom prst="line">
                <a:avLst/>
              </a:prstGeom>
              <a:noFill/>
              <a:ln w="38100" cap="rnd">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1" name="Line 55"/>
              <p:cNvSpPr>
                <a:spLocks noChangeShapeType="1"/>
              </p:cNvSpPr>
              <p:nvPr/>
            </p:nvSpPr>
            <p:spPr bwMode="auto">
              <a:xfrm>
                <a:off x="4555437" y="2626315"/>
                <a:ext cx="0" cy="3889375"/>
              </a:xfrm>
              <a:prstGeom prst="line">
                <a:avLst/>
              </a:prstGeom>
              <a:noFill/>
              <a:ln w="38100" cap="rnd">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2" name="Line 58"/>
              <p:cNvSpPr>
                <a:spLocks noChangeShapeType="1"/>
              </p:cNvSpPr>
              <p:nvPr/>
            </p:nvSpPr>
            <p:spPr bwMode="auto">
              <a:xfrm>
                <a:off x="7388115" y="2626314"/>
                <a:ext cx="0" cy="3889376"/>
              </a:xfrm>
              <a:prstGeom prst="line">
                <a:avLst/>
              </a:prstGeom>
              <a:noFill/>
              <a:ln w="38100" cap="rnd">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3" name="Line 62"/>
              <p:cNvSpPr>
                <a:spLocks noChangeShapeType="1"/>
              </p:cNvSpPr>
              <p:nvPr/>
            </p:nvSpPr>
            <p:spPr bwMode="auto">
              <a:xfrm>
                <a:off x="1352847" y="5634627"/>
                <a:ext cx="6713331" cy="1"/>
              </a:xfrm>
              <a:prstGeom prst="line">
                <a:avLst/>
              </a:prstGeom>
              <a:noFill/>
              <a:ln w="38100" cap="rnd">
                <a:solidFill>
                  <a:schemeClr val="accent5">
                    <a:lumMod val="10000"/>
                  </a:schemeClr>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34" name="Text Box 99"/>
              <p:cNvSpPr txBox="1">
                <a:spLocks noChangeArrowheads="1"/>
              </p:cNvSpPr>
              <p:nvPr/>
            </p:nvSpPr>
            <p:spPr bwMode="auto">
              <a:xfrm>
                <a:off x="2712444" y="2047496"/>
                <a:ext cx="3994136" cy="47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FontTx/>
                  <a:buNone/>
                </a:pPr>
                <a:r>
                  <a:rPr kumimoji="1" lang="zh-CN" altLang="en-US" sz="2000" i="0" dirty="0">
                    <a:latin typeface="+mn-ea"/>
                    <a:ea typeface="+mn-ea"/>
                  </a:rPr>
                  <a:t>例</a:t>
                </a:r>
                <a:r>
                  <a:rPr kumimoji="1" lang="en-US" altLang="zh-CN" sz="2000" i="0" dirty="0">
                    <a:latin typeface="+mn-ea"/>
                    <a:ea typeface="+mn-ea"/>
                  </a:rPr>
                  <a:t>5-1</a:t>
                </a:r>
                <a:r>
                  <a:rPr kumimoji="1" lang="zh-CN" altLang="en-US" sz="2000" i="0" dirty="0">
                    <a:latin typeface="+mn-ea"/>
                    <a:ea typeface="+mn-ea"/>
                  </a:rPr>
                  <a:t>的状态转换表</a:t>
                </a:r>
              </a:p>
            </p:txBody>
          </p:sp>
        </p:grpSp>
        <mc:AlternateContent xmlns:mc="http://schemas.openxmlformats.org/markup-compatibility/2006" xmlns:a14="http://schemas.microsoft.com/office/drawing/2010/main">
          <mc:Choice Requires="a14">
            <p:sp>
              <p:nvSpPr>
                <p:cNvPr id="2" name="矩形 1"/>
                <p:cNvSpPr/>
                <p:nvPr/>
              </p:nvSpPr>
              <p:spPr>
                <a:xfrm>
                  <a:off x="2812945" y="2292400"/>
                  <a:ext cx="1434944" cy="430887"/>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sSubSup>
                          <m:sSubSupPr>
                            <m:ctrlPr>
                              <a:rPr kumimoji="1" lang="en-US" altLang="zh-CN" sz="2200" i="1" dirty="0" smtClean="0">
                                <a:latin typeface="Cambria Math" panose="02040503050406030204" pitchFamily="18" charset="0"/>
                                <a:cs typeface="Times New Roman" panose="02020603050405020304" pitchFamily="18" charset="0"/>
                              </a:rPr>
                            </m:ctrlPr>
                          </m:sSubSupPr>
                          <m:e>
                            <m:r>
                              <a:rPr kumimoji="1" lang="en-US" altLang="zh-CN" sz="2200" b="1" i="1" dirty="0" smtClean="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𝟑</m:t>
                            </m:r>
                          </m:sub>
                          <m:sup>
                            <m:r>
                              <a:rPr kumimoji="1" lang="en-US" altLang="zh-CN" sz="2200" b="1" i="1" dirty="0" smtClean="0">
                                <a:latin typeface="Cambria Math" panose="02040503050406030204" pitchFamily="18" charset="0"/>
                                <a:cs typeface="Times New Roman" panose="02020603050405020304" pitchFamily="18" charset="0"/>
                              </a:rPr>
                              <m:t>𝒏</m:t>
                            </m:r>
                          </m:sup>
                        </m:sSubSup>
                        <m:r>
                          <a:rPr kumimoji="1" lang="en-US" altLang="zh-CN" sz="2200" b="1" i="1" dirty="0" smtClean="0">
                            <a:latin typeface="Cambria Math" panose="02040503050406030204" pitchFamily="18" charset="0"/>
                            <a:cs typeface="Times New Roman" panose="02020603050405020304" pitchFamily="18" charset="0"/>
                          </a:rPr>
                          <m:t> </m:t>
                        </m:r>
                        <m:sSubSup>
                          <m:sSubSupPr>
                            <m:ctrlPr>
                              <a:rPr kumimoji="1" lang="en-US" altLang="zh-CN" sz="2200" i="1" dirty="0">
                                <a:latin typeface="Cambria Math" panose="02040503050406030204" pitchFamily="18" charset="0"/>
                                <a:cs typeface="Times New Roman" panose="02020603050405020304" pitchFamily="18" charset="0"/>
                              </a:rPr>
                            </m:ctrlPr>
                          </m:sSubSupPr>
                          <m:e>
                            <m:r>
                              <a:rPr kumimoji="1" lang="en-US" altLang="zh-CN" sz="2200" i="1" dirty="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𝟐</m:t>
                            </m:r>
                          </m:sub>
                          <m:sup>
                            <m:r>
                              <a:rPr kumimoji="1" lang="en-US" altLang="zh-CN" sz="2200" i="1" dirty="0">
                                <a:latin typeface="Cambria Math" panose="02040503050406030204" pitchFamily="18" charset="0"/>
                                <a:cs typeface="Times New Roman" panose="02020603050405020304" pitchFamily="18" charset="0"/>
                              </a:rPr>
                              <m:t>𝒏</m:t>
                            </m:r>
                          </m:sup>
                        </m:sSubSup>
                        <m:r>
                          <a:rPr kumimoji="1" lang="en-US" altLang="zh-CN" sz="2200" b="1" i="1" dirty="0" smtClean="0">
                            <a:latin typeface="Cambria Math" panose="02040503050406030204" pitchFamily="18" charset="0"/>
                            <a:cs typeface="Times New Roman" panose="02020603050405020304" pitchFamily="18" charset="0"/>
                          </a:rPr>
                          <m:t> </m:t>
                        </m:r>
                        <m:sSubSup>
                          <m:sSubSupPr>
                            <m:ctrlPr>
                              <a:rPr kumimoji="1" lang="en-US" altLang="zh-CN" sz="2200" i="1" dirty="0">
                                <a:latin typeface="Cambria Math" panose="02040503050406030204" pitchFamily="18" charset="0"/>
                                <a:cs typeface="Times New Roman" panose="02020603050405020304" pitchFamily="18" charset="0"/>
                              </a:rPr>
                            </m:ctrlPr>
                          </m:sSubSupPr>
                          <m:e>
                            <m:r>
                              <a:rPr kumimoji="1" lang="en-US" altLang="zh-CN" sz="2200" i="1" dirty="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𝟏</m:t>
                            </m:r>
                          </m:sub>
                          <m:sup>
                            <m:r>
                              <a:rPr kumimoji="1" lang="en-US" altLang="zh-CN" sz="2200" i="1" dirty="0">
                                <a:latin typeface="Cambria Math" panose="02040503050406030204" pitchFamily="18" charset="0"/>
                                <a:cs typeface="Times New Roman" panose="02020603050405020304" pitchFamily="18" charset="0"/>
                              </a:rPr>
                              <m:t>𝒏</m:t>
                            </m:r>
                          </m:sup>
                        </m:sSubSup>
                      </m:oMath>
                    </m:oMathPara>
                  </a14:m>
                  <a:endParaRPr kumimoji="1" lang="en-US" altLang="zh-CN" sz="2200" dirty="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812945" y="2292400"/>
                  <a:ext cx="1434944" cy="430887"/>
                </a:xfrm>
                <a:prstGeom prst="rect">
                  <a:avLst/>
                </a:prstGeom>
                <a:blipFill rotWithShape="0">
                  <a:blip r:embed="rId7"/>
                  <a:stretch>
                    <a:fillRect l="-2128" b="-14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p:cNvSpPr/>
                <p:nvPr/>
              </p:nvSpPr>
              <p:spPr>
                <a:xfrm>
                  <a:off x="4124294" y="2277949"/>
                  <a:ext cx="2252475" cy="456151"/>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sSubSup>
                          <m:sSubSupPr>
                            <m:ctrlPr>
                              <a:rPr kumimoji="1" lang="en-US" altLang="zh-CN" sz="2200" i="1" dirty="0" smtClean="0">
                                <a:latin typeface="Cambria Math" panose="02040503050406030204" pitchFamily="18" charset="0"/>
                                <a:cs typeface="Times New Roman" panose="02020603050405020304" pitchFamily="18" charset="0"/>
                              </a:rPr>
                            </m:ctrlPr>
                          </m:sSubSupPr>
                          <m:e>
                            <m:r>
                              <a:rPr kumimoji="1" lang="en-US" altLang="zh-CN" sz="2200" b="1" i="1" dirty="0" smtClean="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𝟑</m:t>
                            </m:r>
                          </m:sub>
                          <m:sup>
                            <m:r>
                              <a:rPr kumimoji="1" lang="en-US" altLang="zh-CN" sz="2200" b="1" i="1" dirty="0" smtClean="0">
                                <a:latin typeface="Cambria Math" panose="02040503050406030204" pitchFamily="18" charset="0"/>
                                <a:cs typeface="Times New Roman" panose="02020603050405020304" pitchFamily="18" charset="0"/>
                              </a:rPr>
                              <m:t>𝒏</m:t>
                            </m:r>
                            <m:r>
                              <a:rPr kumimoji="1" lang="en-US" altLang="zh-CN" sz="2200" b="1" i="1" dirty="0" smtClean="0">
                                <a:latin typeface="Cambria Math" panose="02040503050406030204" pitchFamily="18" charset="0"/>
                                <a:cs typeface="Times New Roman" panose="02020603050405020304" pitchFamily="18" charset="0"/>
                              </a:rPr>
                              <m:t>+</m:t>
                            </m:r>
                            <m:r>
                              <a:rPr kumimoji="1" lang="en-US" altLang="zh-CN" sz="2200" b="1" i="1" dirty="0" smtClean="0">
                                <a:latin typeface="Cambria Math" panose="02040503050406030204" pitchFamily="18" charset="0"/>
                                <a:cs typeface="Times New Roman" panose="02020603050405020304" pitchFamily="18" charset="0"/>
                              </a:rPr>
                              <m:t>𝟏</m:t>
                            </m:r>
                          </m:sup>
                        </m:sSubSup>
                        <m:r>
                          <a:rPr kumimoji="1" lang="en-US" altLang="zh-CN" sz="2200" b="1" i="1" dirty="0" smtClean="0">
                            <a:latin typeface="Cambria Math" panose="02040503050406030204" pitchFamily="18" charset="0"/>
                            <a:cs typeface="Times New Roman" panose="02020603050405020304" pitchFamily="18" charset="0"/>
                          </a:rPr>
                          <m:t> </m:t>
                        </m:r>
                        <m:sSubSup>
                          <m:sSubSupPr>
                            <m:ctrlPr>
                              <a:rPr kumimoji="1" lang="en-US" altLang="zh-CN" sz="2200" i="1" dirty="0">
                                <a:latin typeface="Cambria Math" panose="02040503050406030204" pitchFamily="18" charset="0"/>
                                <a:cs typeface="Times New Roman" panose="02020603050405020304" pitchFamily="18" charset="0"/>
                              </a:rPr>
                            </m:ctrlPr>
                          </m:sSubSupPr>
                          <m:e>
                            <m:r>
                              <a:rPr kumimoji="1" lang="en-US" altLang="zh-CN" sz="2200" i="1" dirty="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𝟐</m:t>
                            </m:r>
                          </m:sub>
                          <m:sup>
                            <m:r>
                              <a:rPr kumimoji="1" lang="en-US" altLang="zh-CN" sz="2200" i="1" dirty="0">
                                <a:latin typeface="Cambria Math" panose="02040503050406030204" pitchFamily="18" charset="0"/>
                                <a:cs typeface="Times New Roman" panose="02020603050405020304" pitchFamily="18" charset="0"/>
                              </a:rPr>
                              <m:t>𝒏</m:t>
                            </m:r>
                            <m:r>
                              <a:rPr kumimoji="1" lang="en-US" altLang="zh-CN" sz="2200" b="1" i="1" dirty="0" smtClean="0">
                                <a:latin typeface="Cambria Math" panose="02040503050406030204" pitchFamily="18" charset="0"/>
                                <a:cs typeface="Times New Roman" panose="02020603050405020304" pitchFamily="18" charset="0"/>
                              </a:rPr>
                              <m:t>+</m:t>
                            </m:r>
                            <m:r>
                              <a:rPr kumimoji="1" lang="en-US" altLang="zh-CN" sz="2200" b="1" i="1" dirty="0" smtClean="0">
                                <a:latin typeface="Cambria Math" panose="02040503050406030204" pitchFamily="18" charset="0"/>
                                <a:cs typeface="Times New Roman" panose="02020603050405020304" pitchFamily="18" charset="0"/>
                              </a:rPr>
                              <m:t>𝟏</m:t>
                            </m:r>
                          </m:sup>
                        </m:sSubSup>
                        <m:r>
                          <a:rPr kumimoji="1" lang="en-US" altLang="zh-CN" sz="2200" b="1" i="1" dirty="0" smtClean="0">
                            <a:latin typeface="Cambria Math" panose="02040503050406030204" pitchFamily="18" charset="0"/>
                            <a:cs typeface="Times New Roman" panose="02020603050405020304" pitchFamily="18" charset="0"/>
                          </a:rPr>
                          <m:t> </m:t>
                        </m:r>
                        <m:sSubSup>
                          <m:sSubSupPr>
                            <m:ctrlPr>
                              <a:rPr kumimoji="1" lang="en-US" altLang="zh-CN" sz="2200" i="1" dirty="0">
                                <a:latin typeface="Cambria Math" panose="02040503050406030204" pitchFamily="18" charset="0"/>
                                <a:cs typeface="Times New Roman" panose="02020603050405020304" pitchFamily="18" charset="0"/>
                              </a:rPr>
                            </m:ctrlPr>
                          </m:sSubSupPr>
                          <m:e>
                            <m:r>
                              <a:rPr kumimoji="1" lang="en-US" altLang="zh-CN" sz="2200" i="1" dirty="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𝟏</m:t>
                            </m:r>
                          </m:sub>
                          <m:sup>
                            <m:r>
                              <a:rPr kumimoji="1" lang="en-US" altLang="zh-CN" sz="2200" i="1" dirty="0">
                                <a:latin typeface="Cambria Math" panose="02040503050406030204" pitchFamily="18" charset="0"/>
                                <a:cs typeface="Times New Roman" panose="02020603050405020304" pitchFamily="18" charset="0"/>
                              </a:rPr>
                              <m:t>𝒏</m:t>
                            </m:r>
                            <m:r>
                              <a:rPr kumimoji="1" lang="en-US" altLang="zh-CN" sz="2200" b="1" i="1" dirty="0" smtClean="0">
                                <a:latin typeface="Cambria Math" panose="02040503050406030204" pitchFamily="18" charset="0"/>
                                <a:cs typeface="Times New Roman" panose="02020603050405020304" pitchFamily="18" charset="0"/>
                              </a:rPr>
                              <m:t>+</m:t>
                            </m:r>
                            <m:r>
                              <a:rPr kumimoji="1" lang="en-US" altLang="zh-CN" sz="2200" b="1" i="1" dirty="0" smtClean="0">
                                <a:latin typeface="Cambria Math" panose="02040503050406030204" pitchFamily="18" charset="0"/>
                                <a:cs typeface="Times New Roman" panose="02020603050405020304" pitchFamily="18" charset="0"/>
                              </a:rPr>
                              <m:t>𝟏</m:t>
                            </m:r>
                          </m:sup>
                        </m:sSubSup>
                      </m:oMath>
                    </m:oMathPara>
                  </a14:m>
                  <a:endParaRPr kumimoji="1" lang="en-US" altLang="zh-CN" sz="2200" dirty="0">
                    <a:cs typeface="Times New Roman" panose="02020603050405020304" pitchFamily="18" charset="0"/>
                  </a:endParaRPr>
                </a:p>
              </p:txBody>
            </p:sp>
          </mc:Choice>
          <mc:Fallback xmlns="">
            <p:sp>
              <p:nvSpPr>
                <p:cNvPr id="141" name="矩形 140"/>
                <p:cNvSpPr>
                  <a:spLocks noRot="1" noChangeAspect="1" noMove="1" noResize="1" noEditPoints="1" noAdjustHandles="1" noChangeArrowheads="1" noChangeShapeType="1" noTextEdit="1"/>
                </p:cNvSpPr>
                <p:nvPr/>
              </p:nvSpPr>
              <p:spPr>
                <a:xfrm>
                  <a:off x="4124294" y="2277949"/>
                  <a:ext cx="2252475" cy="456151"/>
                </a:xfrm>
                <a:prstGeom prst="rect">
                  <a:avLst/>
                </a:prstGeom>
                <a:blipFill rotWithShape="0">
                  <a:blip r:embed="rId8"/>
                  <a:stretch>
                    <a:fillRect l="-1084" b="-13333"/>
                  </a:stretch>
                </a:blipFill>
              </p:spPr>
              <p:txBody>
                <a:bodyPr/>
                <a:lstStyle/>
                <a:p>
                  <a:r>
                    <a:rPr lang="zh-CN" altLang="en-US">
                      <a:noFill/>
                    </a:rPr>
                    <a:t> </a:t>
                  </a:r>
                </a:p>
              </p:txBody>
            </p:sp>
          </mc:Fallback>
        </mc:AlternateContent>
      </p:grpSp>
      <p:sp>
        <p:nvSpPr>
          <p:cNvPr id="6" name="矩形 5"/>
          <p:cNvSpPr/>
          <p:nvPr/>
        </p:nvSpPr>
        <p:spPr>
          <a:xfrm>
            <a:off x="6074918" y="183460"/>
            <a:ext cx="1544012" cy="400110"/>
          </a:xfrm>
          <a:prstGeom prst="rect">
            <a:avLst/>
          </a:prstGeom>
        </p:spPr>
        <p:txBody>
          <a:bodyPr wrap="none">
            <a:spAutoFit/>
          </a:bodyPr>
          <a:lstStyle/>
          <a:p>
            <a:r>
              <a:rPr kumimoji="1" lang="zh-CN" altLang="en-US" sz="2000" dirty="0">
                <a:latin typeface="+mn-ea"/>
                <a:ea typeface="+mn-ea"/>
              </a:rPr>
              <a:t>状态转换图 </a:t>
            </a:r>
            <a:endParaRPr lang="zh-CN" altLang="en-US" sz="2000" dirty="0">
              <a:latin typeface="+mn-ea"/>
              <a:ea typeface="+mn-ea"/>
            </a:endParaRPr>
          </a:p>
        </p:txBody>
      </p:sp>
      <p:grpSp>
        <p:nvGrpSpPr>
          <p:cNvPr id="142" name="组合 141"/>
          <p:cNvGrpSpPr/>
          <p:nvPr/>
        </p:nvGrpSpPr>
        <p:grpSpPr>
          <a:xfrm>
            <a:off x="5094800" y="840428"/>
            <a:ext cx="3860083" cy="3723832"/>
            <a:chOff x="432657" y="1976156"/>
            <a:chExt cx="4005340" cy="3829161"/>
          </a:xfrm>
        </p:grpSpPr>
        <p:sp>
          <p:nvSpPr>
            <p:cNvPr id="143" name="AutoShape 1113"/>
            <p:cNvSpPr>
              <a:spLocks noChangeArrowheads="1"/>
            </p:cNvSpPr>
            <p:nvPr/>
          </p:nvSpPr>
          <p:spPr bwMode="auto">
            <a:xfrm>
              <a:off x="2689225" y="3046413"/>
              <a:ext cx="1224980" cy="818385"/>
            </a:xfrm>
            <a:prstGeom prst="wedgeEllipseCallout">
              <a:avLst>
                <a:gd name="adj1" fmla="val -42644"/>
                <a:gd name="adj2" fmla="val 77861"/>
              </a:avLst>
            </a:prstGeom>
            <a:noFill/>
            <a:ln w="28575">
              <a:solidFill>
                <a:srgbClr val="33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Font typeface="Wingdings" panose="05000000000000000000" pitchFamily="2" charset="2"/>
                <a:buNone/>
              </a:pPr>
              <a:r>
                <a:rPr lang="zh-CN" altLang="en-US" sz="2200" b="0" i="0">
                  <a:latin typeface="+mn-lt"/>
                  <a:ea typeface="+mn-ea"/>
                </a:rPr>
                <a:t>有效状态</a:t>
              </a:r>
              <a:endParaRPr kumimoji="1" lang="zh-CN" altLang="en-US" sz="2200" b="0" i="0">
                <a:latin typeface="+mn-lt"/>
                <a:ea typeface="+mn-ea"/>
              </a:endParaRPr>
            </a:p>
          </p:txBody>
        </p:sp>
        <p:sp>
          <p:nvSpPr>
            <p:cNvPr id="144" name="AutoShape 1116"/>
            <p:cNvSpPr>
              <a:spLocks noChangeArrowheads="1"/>
            </p:cNvSpPr>
            <p:nvPr/>
          </p:nvSpPr>
          <p:spPr bwMode="auto">
            <a:xfrm flipH="1">
              <a:off x="1743870" y="1976156"/>
              <a:ext cx="894742" cy="717602"/>
            </a:xfrm>
            <a:prstGeom prst="wedgeRoundRectCallout">
              <a:avLst>
                <a:gd name="adj1" fmla="val 93686"/>
                <a:gd name="adj2" fmla="val 42494"/>
                <a:gd name="adj3" fmla="val 16667"/>
              </a:avLst>
            </a:prstGeom>
            <a:noFill/>
            <a:ln w="28575">
              <a:solidFill>
                <a:srgbClr val="33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lang="zh-CN" altLang="en-US" sz="2200" b="0" i="0" dirty="0">
                  <a:latin typeface="+mn-lt"/>
                  <a:ea typeface="+mn-ea"/>
                </a:rPr>
                <a:t>无效状态</a:t>
              </a:r>
            </a:p>
          </p:txBody>
        </p:sp>
        <p:sp>
          <p:nvSpPr>
            <p:cNvPr id="145" name="AutoShape 1123"/>
            <p:cNvSpPr>
              <a:spLocks noChangeArrowheads="1"/>
            </p:cNvSpPr>
            <p:nvPr/>
          </p:nvSpPr>
          <p:spPr bwMode="auto">
            <a:xfrm flipV="1">
              <a:off x="3199743" y="4945908"/>
              <a:ext cx="1238254" cy="859409"/>
            </a:xfrm>
            <a:prstGeom prst="wedgeEllipseCallout">
              <a:avLst>
                <a:gd name="adj1" fmla="val -111528"/>
                <a:gd name="adj2" fmla="val 58634"/>
              </a:avLst>
            </a:prstGeom>
            <a:noFill/>
            <a:ln w="28575">
              <a:solidFill>
                <a:srgbClr val="3366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lang="zh-CN" altLang="en-US" sz="2200" b="0" i="0" dirty="0">
                  <a:latin typeface="+mn-lt"/>
                  <a:ea typeface="+mn-ea"/>
                </a:rPr>
                <a:t>有效循环</a:t>
              </a:r>
            </a:p>
          </p:txBody>
        </p:sp>
        <p:grpSp>
          <p:nvGrpSpPr>
            <p:cNvPr id="146" name="Group 1125"/>
            <p:cNvGrpSpPr>
              <a:grpSpLocks/>
            </p:cNvGrpSpPr>
            <p:nvPr/>
          </p:nvGrpSpPr>
          <p:grpSpPr bwMode="auto">
            <a:xfrm>
              <a:off x="461963" y="4146551"/>
              <a:ext cx="714436" cy="518096"/>
              <a:chOff x="340" y="2449"/>
              <a:chExt cx="669" cy="402"/>
            </a:xfrm>
          </p:grpSpPr>
          <p:sp>
            <p:nvSpPr>
              <p:cNvPr id="186" name="Oval 1126"/>
              <p:cNvSpPr>
                <a:spLocks noChangeArrowheads="1"/>
              </p:cNvSpPr>
              <p:nvPr/>
            </p:nvSpPr>
            <p:spPr bwMode="auto">
              <a:xfrm>
                <a:off x="340" y="2449"/>
                <a:ext cx="549" cy="402"/>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sp>
            <p:nvSpPr>
              <p:cNvPr id="187" name="Text Box 1127"/>
              <p:cNvSpPr txBox="1">
                <a:spLocks noChangeArrowheads="1"/>
              </p:cNvSpPr>
              <p:nvPr/>
            </p:nvSpPr>
            <p:spPr bwMode="auto">
              <a:xfrm>
                <a:off x="340" y="2478"/>
                <a:ext cx="669" cy="3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dirty="0">
                    <a:latin typeface="+mn-lt"/>
                    <a:ea typeface="+mn-ea"/>
                  </a:rPr>
                  <a:t>000</a:t>
                </a:r>
              </a:p>
            </p:txBody>
          </p:sp>
          <p:sp>
            <p:nvSpPr>
              <p:cNvPr id="188" name="Oval 1128"/>
              <p:cNvSpPr>
                <a:spLocks noChangeArrowheads="1"/>
              </p:cNvSpPr>
              <p:nvPr/>
            </p:nvSpPr>
            <p:spPr bwMode="auto">
              <a:xfrm>
                <a:off x="340" y="2449"/>
                <a:ext cx="549" cy="402"/>
              </a:xfrm>
              <a:prstGeom prst="ellipse">
                <a:avLst/>
              </a:prstGeom>
              <a:noFill/>
              <a:ln w="28575">
                <a:no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grpSp>
        <p:grpSp>
          <p:nvGrpSpPr>
            <p:cNvPr id="147" name="Group 1129"/>
            <p:cNvGrpSpPr>
              <a:grpSpLocks/>
            </p:cNvGrpSpPr>
            <p:nvPr/>
          </p:nvGrpSpPr>
          <p:grpSpPr bwMode="auto">
            <a:xfrm>
              <a:off x="1448123" y="4165375"/>
              <a:ext cx="756086" cy="518096"/>
              <a:chOff x="1399" y="2449"/>
              <a:chExt cx="708" cy="402"/>
            </a:xfrm>
          </p:grpSpPr>
          <p:sp>
            <p:nvSpPr>
              <p:cNvPr id="183" name="Oval 1130"/>
              <p:cNvSpPr>
                <a:spLocks noChangeArrowheads="1"/>
              </p:cNvSpPr>
              <p:nvPr/>
            </p:nvSpPr>
            <p:spPr bwMode="auto">
              <a:xfrm>
                <a:off x="1399" y="2449"/>
                <a:ext cx="549" cy="402"/>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sp>
            <p:nvSpPr>
              <p:cNvPr id="184" name="Oval 1131"/>
              <p:cNvSpPr>
                <a:spLocks noChangeArrowheads="1"/>
              </p:cNvSpPr>
              <p:nvPr/>
            </p:nvSpPr>
            <p:spPr bwMode="auto">
              <a:xfrm>
                <a:off x="1399" y="2449"/>
                <a:ext cx="549" cy="402"/>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sp>
            <p:nvSpPr>
              <p:cNvPr id="185" name="Text Box 1132"/>
              <p:cNvSpPr txBox="1">
                <a:spLocks noChangeArrowheads="1"/>
              </p:cNvSpPr>
              <p:nvPr/>
            </p:nvSpPr>
            <p:spPr bwMode="auto">
              <a:xfrm>
                <a:off x="1429" y="2478"/>
                <a:ext cx="678" cy="27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latin typeface="+mn-lt"/>
                    <a:ea typeface="+mn-ea"/>
                  </a:rPr>
                  <a:t>001</a:t>
                </a:r>
              </a:p>
            </p:txBody>
          </p:sp>
        </p:grpSp>
        <p:grpSp>
          <p:nvGrpSpPr>
            <p:cNvPr id="148" name="Group 1133"/>
            <p:cNvGrpSpPr>
              <a:grpSpLocks/>
            </p:cNvGrpSpPr>
            <p:nvPr/>
          </p:nvGrpSpPr>
          <p:grpSpPr bwMode="auto">
            <a:xfrm>
              <a:off x="2472704" y="4183926"/>
              <a:ext cx="682399" cy="525828"/>
              <a:chOff x="2422" y="2432"/>
              <a:chExt cx="639" cy="408"/>
            </a:xfrm>
          </p:grpSpPr>
          <p:sp>
            <p:nvSpPr>
              <p:cNvPr id="181" name="Oval 1134"/>
              <p:cNvSpPr>
                <a:spLocks noChangeArrowheads="1"/>
              </p:cNvSpPr>
              <p:nvPr/>
            </p:nvSpPr>
            <p:spPr bwMode="auto">
              <a:xfrm>
                <a:off x="2422" y="2432"/>
                <a:ext cx="549" cy="401"/>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sp>
            <p:nvSpPr>
              <p:cNvPr id="182" name="Text Box 1135"/>
              <p:cNvSpPr txBox="1">
                <a:spLocks noChangeArrowheads="1"/>
              </p:cNvSpPr>
              <p:nvPr/>
            </p:nvSpPr>
            <p:spPr bwMode="auto">
              <a:xfrm>
                <a:off x="2422" y="2477"/>
                <a:ext cx="639" cy="3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latin typeface="+mn-lt"/>
                    <a:ea typeface="+mn-ea"/>
                  </a:rPr>
                  <a:t>010</a:t>
                </a:r>
              </a:p>
            </p:txBody>
          </p:sp>
        </p:grpSp>
        <p:grpSp>
          <p:nvGrpSpPr>
            <p:cNvPr id="149" name="Group 1136"/>
            <p:cNvGrpSpPr>
              <a:grpSpLocks/>
            </p:cNvGrpSpPr>
            <p:nvPr/>
          </p:nvGrpSpPr>
          <p:grpSpPr bwMode="auto">
            <a:xfrm>
              <a:off x="2457753" y="5215713"/>
              <a:ext cx="643954" cy="518096"/>
              <a:chOff x="3320" y="2449"/>
              <a:chExt cx="603" cy="402"/>
            </a:xfrm>
          </p:grpSpPr>
          <p:sp>
            <p:nvSpPr>
              <p:cNvPr id="178" name="Oval 1137"/>
              <p:cNvSpPr>
                <a:spLocks noChangeArrowheads="1"/>
              </p:cNvSpPr>
              <p:nvPr/>
            </p:nvSpPr>
            <p:spPr bwMode="auto">
              <a:xfrm>
                <a:off x="3320" y="2449"/>
                <a:ext cx="549" cy="402"/>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sp>
            <p:nvSpPr>
              <p:cNvPr id="179" name="Oval 1138"/>
              <p:cNvSpPr>
                <a:spLocks noChangeArrowheads="1"/>
              </p:cNvSpPr>
              <p:nvPr/>
            </p:nvSpPr>
            <p:spPr bwMode="auto">
              <a:xfrm>
                <a:off x="3320" y="2449"/>
                <a:ext cx="549" cy="402"/>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sp>
            <p:nvSpPr>
              <p:cNvPr id="180" name="Text Box 1139"/>
              <p:cNvSpPr txBox="1">
                <a:spLocks noChangeArrowheads="1"/>
              </p:cNvSpPr>
              <p:nvPr/>
            </p:nvSpPr>
            <p:spPr bwMode="auto">
              <a:xfrm>
                <a:off x="3334" y="2478"/>
                <a:ext cx="589" cy="31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dirty="0">
                    <a:latin typeface="+mn-lt"/>
                    <a:ea typeface="+mn-ea"/>
                  </a:rPr>
                  <a:t>011</a:t>
                </a:r>
              </a:p>
            </p:txBody>
          </p:sp>
        </p:grpSp>
        <p:grpSp>
          <p:nvGrpSpPr>
            <p:cNvPr id="150" name="Group 1140"/>
            <p:cNvGrpSpPr>
              <a:grpSpLocks/>
            </p:cNvGrpSpPr>
            <p:nvPr/>
          </p:nvGrpSpPr>
          <p:grpSpPr bwMode="auto">
            <a:xfrm>
              <a:off x="1448122" y="5225380"/>
              <a:ext cx="649293" cy="518096"/>
              <a:chOff x="3361" y="3182"/>
              <a:chExt cx="608" cy="402"/>
            </a:xfrm>
          </p:grpSpPr>
          <p:sp>
            <p:nvSpPr>
              <p:cNvPr id="176" name="Oval 1141"/>
              <p:cNvSpPr>
                <a:spLocks noChangeArrowheads="1"/>
              </p:cNvSpPr>
              <p:nvPr/>
            </p:nvSpPr>
            <p:spPr bwMode="auto">
              <a:xfrm>
                <a:off x="3361" y="3182"/>
                <a:ext cx="549" cy="402"/>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sp>
            <p:nvSpPr>
              <p:cNvPr id="177" name="Text Box 1142"/>
              <p:cNvSpPr txBox="1">
                <a:spLocks noChangeArrowheads="1"/>
              </p:cNvSpPr>
              <p:nvPr/>
            </p:nvSpPr>
            <p:spPr bwMode="auto">
              <a:xfrm>
                <a:off x="3379" y="3203"/>
                <a:ext cx="590" cy="3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dirty="0">
                    <a:latin typeface="+mn-lt"/>
                    <a:ea typeface="+mn-ea"/>
                  </a:rPr>
                  <a:t>100</a:t>
                </a:r>
              </a:p>
            </p:txBody>
          </p:sp>
        </p:grpSp>
        <p:grpSp>
          <p:nvGrpSpPr>
            <p:cNvPr id="151" name="Group 1143"/>
            <p:cNvGrpSpPr>
              <a:grpSpLocks/>
            </p:cNvGrpSpPr>
            <p:nvPr/>
          </p:nvGrpSpPr>
          <p:grpSpPr bwMode="auto">
            <a:xfrm>
              <a:off x="432657" y="5163518"/>
              <a:ext cx="631138" cy="516806"/>
              <a:chOff x="2470" y="3152"/>
              <a:chExt cx="591" cy="401"/>
            </a:xfrm>
          </p:grpSpPr>
          <p:sp>
            <p:nvSpPr>
              <p:cNvPr id="174" name="Oval 1144"/>
              <p:cNvSpPr>
                <a:spLocks noChangeArrowheads="1"/>
              </p:cNvSpPr>
              <p:nvPr/>
            </p:nvSpPr>
            <p:spPr bwMode="auto">
              <a:xfrm>
                <a:off x="2470" y="3152"/>
                <a:ext cx="549" cy="401"/>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sp>
            <p:nvSpPr>
              <p:cNvPr id="175" name="Text Box 1145"/>
              <p:cNvSpPr txBox="1">
                <a:spLocks noChangeArrowheads="1"/>
              </p:cNvSpPr>
              <p:nvPr/>
            </p:nvSpPr>
            <p:spPr bwMode="auto">
              <a:xfrm>
                <a:off x="2470" y="3200"/>
                <a:ext cx="591" cy="32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dirty="0">
                    <a:latin typeface="+mn-lt"/>
                    <a:ea typeface="+mn-ea"/>
                  </a:rPr>
                  <a:t>101</a:t>
                </a:r>
              </a:p>
            </p:txBody>
          </p:sp>
        </p:grpSp>
        <p:sp>
          <p:nvSpPr>
            <p:cNvPr id="152" name="Line 1146"/>
            <p:cNvSpPr>
              <a:spLocks noChangeShapeType="1"/>
            </p:cNvSpPr>
            <p:nvPr/>
          </p:nvSpPr>
          <p:spPr bwMode="auto">
            <a:xfrm>
              <a:off x="1131012" y="4404953"/>
              <a:ext cx="338529"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latin typeface="+mn-lt"/>
                <a:ea typeface="+mn-ea"/>
              </a:endParaRPr>
            </a:p>
          </p:txBody>
        </p:sp>
        <p:sp>
          <p:nvSpPr>
            <p:cNvPr id="153" name="Line 1147"/>
            <p:cNvSpPr>
              <a:spLocks noChangeShapeType="1"/>
            </p:cNvSpPr>
            <p:nvPr/>
          </p:nvSpPr>
          <p:spPr bwMode="auto">
            <a:xfrm>
              <a:off x="2085051" y="4418669"/>
              <a:ext cx="387653"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latin typeface="+mn-lt"/>
                <a:ea typeface="+mn-ea"/>
              </a:endParaRPr>
            </a:p>
          </p:txBody>
        </p:sp>
        <p:sp>
          <p:nvSpPr>
            <p:cNvPr id="159" name="Line 1148"/>
            <p:cNvSpPr>
              <a:spLocks noChangeShapeType="1"/>
            </p:cNvSpPr>
            <p:nvPr/>
          </p:nvSpPr>
          <p:spPr bwMode="auto">
            <a:xfrm rot="5400000">
              <a:off x="2543621" y="5024972"/>
              <a:ext cx="454946"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latin typeface="+mn-lt"/>
                <a:ea typeface="+mn-ea"/>
              </a:endParaRPr>
            </a:p>
          </p:txBody>
        </p:sp>
        <p:sp>
          <p:nvSpPr>
            <p:cNvPr id="160" name="Line 1149"/>
            <p:cNvSpPr>
              <a:spLocks noChangeShapeType="1"/>
            </p:cNvSpPr>
            <p:nvPr/>
          </p:nvSpPr>
          <p:spPr bwMode="auto">
            <a:xfrm flipH="1">
              <a:off x="2054528" y="5457363"/>
              <a:ext cx="348141"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latin typeface="+mn-lt"/>
                <a:ea typeface="+mn-ea"/>
              </a:endParaRPr>
            </a:p>
          </p:txBody>
        </p:sp>
        <p:sp>
          <p:nvSpPr>
            <p:cNvPr id="161" name="Line 1150"/>
            <p:cNvSpPr>
              <a:spLocks noChangeShapeType="1"/>
            </p:cNvSpPr>
            <p:nvPr/>
          </p:nvSpPr>
          <p:spPr bwMode="auto">
            <a:xfrm flipH="1">
              <a:off x="1048249" y="5442660"/>
              <a:ext cx="339598"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latin typeface="+mn-lt"/>
                <a:ea typeface="+mn-ea"/>
              </a:endParaRPr>
            </a:p>
          </p:txBody>
        </p:sp>
        <p:sp>
          <p:nvSpPr>
            <p:cNvPr id="162" name="Line 1151"/>
            <p:cNvSpPr>
              <a:spLocks noChangeShapeType="1"/>
            </p:cNvSpPr>
            <p:nvPr/>
          </p:nvSpPr>
          <p:spPr bwMode="auto">
            <a:xfrm flipV="1">
              <a:off x="726531" y="4672378"/>
              <a:ext cx="0" cy="466544"/>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latin typeface="+mn-lt"/>
                <a:ea typeface="+mn-ea"/>
              </a:endParaRPr>
            </a:p>
          </p:txBody>
        </p:sp>
        <p:grpSp>
          <p:nvGrpSpPr>
            <p:cNvPr id="163" name="Group 1154"/>
            <p:cNvGrpSpPr>
              <a:grpSpLocks/>
            </p:cNvGrpSpPr>
            <p:nvPr/>
          </p:nvGrpSpPr>
          <p:grpSpPr bwMode="auto">
            <a:xfrm>
              <a:off x="1441451" y="2995613"/>
              <a:ext cx="1247774" cy="643108"/>
              <a:chOff x="1111" y="1525"/>
              <a:chExt cx="1043" cy="499"/>
            </a:xfrm>
          </p:grpSpPr>
          <p:sp>
            <p:nvSpPr>
              <p:cNvPr id="172" name="Oval 1152"/>
              <p:cNvSpPr>
                <a:spLocks noChangeArrowheads="1"/>
              </p:cNvSpPr>
              <p:nvPr/>
            </p:nvSpPr>
            <p:spPr bwMode="auto">
              <a:xfrm>
                <a:off x="1156" y="1525"/>
                <a:ext cx="953" cy="499"/>
              </a:xfrm>
              <a:prstGeom prst="ellipse">
                <a:avLst/>
              </a:prstGeom>
              <a:noFill/>
              <a:ln w="38100">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sp>
            <p:nvSpPr>
              <p:cNvPr id="173" name="Text Box 1153"/>
              <p:cNvSpPr txBox="1">
                <a:spLocks noChangeArrowheads="1"/>
              </p:cNvSpPr>
              <p:nvPr/>
            </p:nvSpPr>
            <p:spPr bwMode="auto">
              <a:xfrm>
                <a:off x="1111" y="1570"/>
                <a:ext cx="1043" cy="3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2000" i="0" dirty="0">
                    <a:latin typeface="+mn-lt"/>
                    <a:ea typeface="+mn-ea"/>
                  </a:rPr>
                  <a:t>Q</a:t>
                </a:r>
                <a:r>
                  <a:rPr kumimoji="1" lang="en-US" altLang="zh-CN" sz="2000" i="0" baseline="-25000" dirty="0">
                    <a:latin typeface="+mn-lt"/>
                    <a:ea typeface="+mn-ea"/>
                  </a:rPr>
                  <a:t>3</a:t>
                </a:r>
                <a:r>
                  <a:rPr kumimoji="1" lang="en-US" altLang="zh-CN" sz="2000" i="0" dirty="0">
                    <a:latin typeface="+mn-lt"/>
                    <a:ea typeface="+mn-ea"/>
                  </a:rPr>
                  <a:t>Q</a:t>
                </a:r>
                <a:r>
                  <a:rPr kumimoji="1" lang="en-US" altLang="zh-CN" sz="2000" i="0" baseline="-25000" dirty="0">
                    <a:latin typeface="+mn-lt"/>
                    <a:ea typeface="+mn-ea"/>
                  </a:rPr>
                  <a:t>2</a:t>
                </a:r>
                <a:r>
                  <a:rPr kumimoji="1" lang="en-US" altLang="zh-CN" sz="2000" i="0" dirty="0">
                    <a:latin typeface="+mn-lt"/>
                    <a:ea typeface="+mn-ea"/>
                  </a:rPr>
                  <a:t>Q</a:t>
                </a:r>
                <a:r>
                  <a:rPr kumimoji="1" lang="en-US" altLang="zh-CN" sz="2000" i="0" baseline="-25000" dirty="0">
                    <a:latin typeface="+mn-lt"/>
                    <a:ea typeface="+mn-ea"/>
                  </a:rPr>
                  <a:t>1</a:t>
                </a:r>
              </a:p>
            </p:txBody>
          </p:sp>
        </p:grpSp>
        <p:grpSp>
          <p:nvGrpSpPr>
            <p:cNvPr id="164" name="Group 1155"/>
            <p:cNvGrpSpPr>
              <a:grpSpLocks/>
            </p:cNvGrpSpPr>
            <p:nvPr/>
          </p:nvGrpSpPr>
          <p:grpSpPr bwMode="auto">
            <a:xfrm>
              <a:off x="728601" y="2470356"/>
              <a:ext cx="649293" cy="518096"/>
              <a:chOff x="3361" y="3182"/>
              <a:chExt cx="608" cy="402"/>
            </a:xfrm>
          </p:grpSpPr>
          <p:sp>
            <p:nvSpPr>
              <p:cNvPr id="170" name="Oval 1156"/>
              <p:cNvSpPr>
                <a:spLocks noChangeArrowheads="1"/>
              </p:cNvSpPr>
              <p:nvPr/>
            </p:nvSpPr>
            <p:spPr bwMode="auto">
              <a:xfrm>
                <a:off x="3361" y="3182"/>
                <a:ext cx="549" cy="402"/>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sp>
            <p:nvSpPr>
              <p:cNvPr id="171" name="Text Box 1157"/>
              <p:cNvSpPr txBox="1">
                <a:spLocks noChangeArrowheads="1"/>
              </p:cNvSpPr>
              <p:nvPr/>
            </p:nvSpPr>
            <p:spPr bwMode="auto">
              <a:xfrm>
                <a:off x="3379" y="3203"/>
                <a:ext cx="590" cy="3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dirty="0">
                    <a:latin typeface="+mn-lt"/>
                    <a:ea typeface="+mn-ea"/>
                  </a:rPr>
                  <a:t>110</a:t>
                </a:r>
              </a:p>
            </p:txBody>
          </p:sp>
        </p:grpSp>
        <p:grpSp>
          <p:nvGrpSpPr>
            <p:cNvPr id="165" name="Group 1158"/>
            <p:cNvGrpSpPr>
              <a:grpSpLocks/>
            </p:cNvGrpSpPr>
            <p:nvPr/>
          </p:nvGrpSpPr>
          <p:grpSpPr bwMode="auto">
            <a:xfrm>
              <a:off x="556108" y="3319625"/>
              <a:ext cx="631138" cy="516807"/>
              <a:chOff x="2470" y="3152"/>
              <a:chExt cx="591" cy="401"/>
            </a:xfrm>
          </p:grpSpPr>
          <p:sp>
            <p:nvSpPr>
              <p:cNvPr id="168" name="Oval 1159"/>
              <p:cNvSpPr>
                <a:spLocks noChangeArrowheads="1"/>
              </p:cNvSpPr>
              <p:nvPr/>
            </p:nvSpPr>
            <p:spPr bwMode="auto">
              <a:xfrm>
                <a:off x="2470" y="3152"/>
                <a:ext cx="549" cy="401"/>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000" i="0">
                  <a:latin typeface="+mn-lt"/>
                  <a:ea typeface="+mn-ea"/>
                </a:endParaRPr>
              </a:p>
            </p:txBody>
          </p:sp>
          <p:sp>
            <p:nvSpPr>
              <p:cNvPr id="169" name="Text Box 1160"/>
              <p:cNvSpPr txBox="1">
                <a:spLocks noChangeArrowheads="1"/>
              </p:cNvSpPr>
              <p:nvPr/>
            </p:nvSpPr>
            <p:spPr bwMode="auto">
              <a:xfrm>
                <a:off x="2470" y="3200"/>
                <a:ext cx="591" cy="32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dirty="0">
                    <a:latin typeface="+mn-lt"/>
                    <a:ea typeface="+mn-ea"/>
                  </a:rPr>
                  <a:t>111</a:t>
                </a:r>
              </a:p>
            </p:txBody>
          </p:sp>
        </p:grpSp>
        <p:sp>
          <p:nvSpPr>
            <p:cNvPr id="166" name="Line 1162"/>
            <p:cNvSpPr>
              <a:spLocks noChangeShapeType="1"/>
            </p:cNvSpPr>
            <p:nvPr/>
          </p:nvSpPr>
          <p:spPr bwMode="auto">
            <a:xfrm flipH="1">
              <a:off x="741673" y="3875268"/>
              <a:ext cx="48056" cy="292557"/>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latin typeface="+mn-lt"/>
                <a:ea typeface="+mn-ea"/>
              </a:endParaRPr>
            </a:p>
          </p:txBody>
        </p:sp>
        <p:sp>
          <p:nvSpPr>
            <p:cNvPr id="167" name="Line 1163"/>
            <p:cNvSpPr>
              <a:spLocks noChangeShapeType="1"/>
            </p:cNvSpPr>
            <p:nvPr/>
          </p:nvSpPr>
          <p:spPr bwMode="auto">
            <a:xfrm flipH="1">
              <a:off x="897245" y="2990918"/>
              <a:ext cx="97180" cy="350552"/>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latin typeface="+mn-lt"/>
                <a:ea typeface="+mn-ea"/>
              </a:endParaRPr>
            </a:p>
          </p:txBody>
        </p:sp>
      </p:grpSp>
      <p:sp>
        <p:nvSpPr>
          <p:cNvPr id="189" name="Line 1059"/>
          <p:cNvSpPr>
            <a:spLocks noChangeShapeType="1"/>
          </p:cNvSpPr>
          <p:nvPr/>
        </p:nvSpPr>
        <p:spPr bwMode="auto">
          <a:xfrm>
            <a:off x="601952" y="5070740"/>
            <a:ext cx="574675"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0" name="Line 1060"/>
          <p:cNvSpPr>
            <a:spLocks noChangeShapeType="1"/>
          </p:cNvSpPr>
          <p:nvPr/>
        </p:nvSpPr>
        <p:spPr bwMode="auto">
          <a:xfrm flipV="1">
            <a:off x="1202027" y="4762765"/>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1" name="Line 1061"/>
          <p:cNvSpPr>
            <a:spLocks noChangeShapeType="1"/>
          </p:cNvSpPr>
          <p:nvPr/>
        </p:nvSpPr>
        <p:spPr bwMode="auto">
          <a:xfrm>
            <a:off x="1202027" y="4762765"/>
            <a:ext cx="574675"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2" name="Line 1062"/>
          <p:cNvSpPr>
            <a:spLocks noChangeShapeType="1"/>
          </p:cNvSpPr>
          <p:nvPr/>
        </p:nvSpPr>
        <p:spPr bwMode="auto">
          <a:xfrm>
            <a:off x="1776702" y="4762765"/>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3" name="Line 1063"/>
          <p:cNvSpPr>
            <a:spLocks noChangeShapeType="1"/>
          </p:cNvSpPr>
          <p:nvPr/>
        </p:nvSpPr>
        <p:spPr bwMode="auto">
          <a:xfrm>
            <a:off x="1776702" y="5070740"/>
            <a:ext cx="573088"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4" name="Line 1064"/>
          <p:cNvSpPr>
            <a:spLocks noChangeShapeType="1"/>
          </p:cNvSpPr>
          <p:nvPr/>
        </p:nvSpPr>
        <p:spPr bwMode="auto">
          <a:xfrm flipV="1">
            <a:off x="2349790" y="4762765"/>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5" name="Line 1065"/>
          <p:cNvSpPr>
            <a:spLocks noChangeShapeType="1"/>
          </p:cNvSpPr>
          <p:nvPr/>
        </p:nvSpPr>
        <p:spPr bwMode="auto">
          <a:xfrm>
            <a:off x="2349790" y="4762765"/>
            <a:ext cx="574675"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6" name="Line 1066"/>
          <p:cNvSpPr>
            <a:spLocks noChangeShapeType="1"/>
          </p:cNvSpPr>
          <p:nvPr/>
        </p:nvSpPr>
        <p:spPr bwMode="auto">
          <a:xfrm>
            <a:off x="2924465" y="4762765"/>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7" name="Line 1067"/>
          <p:cNvSpPr>
            <a:spLocks noChangeShapeType="1"/>
          </p:cNvSpPr>
          <p:nvPr/>
        </p:nvSpPr>
        <p:spPr bwMode="auto">
          <a:xfrm>
            <a:off x="2924465" y="5070740"/>
            <a:ext cx="574675"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8" name="Line 1068"/>
          <p:cNvSpPr>
            <a:spLocks noChangeShapeType="1"/>
          </p:cNvSpPr>
          <p:nvPr/>
        </p:nvSpPr>
        <p:spPr bwMode="auto">
          <a:xfrm flipV="1">
            <a:off x="3499140" y="4762765"/>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9" name="Line 1069"/>
          <p:cNvSpPr>
            <a:spLocks noChangeShapeType="1"/>
          </p:cNvSpPr>
          <p:nvPr/>
        </p:nvSpPr>
        <p:spPr bwMode="auto">
          <a:xfrm>
            <a:off x="3499140" y="4762765"/>
            <a:ext cx="574675"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0" name="Line 1070"/>
          <p:cNvSpPr>
            <a:spLocks noChangeShapeType="1"/>
          </p:cNvSpPr>
          <p:nvPr/>
        </p:nvSpPr>
        <p:spPr bwMode="auto">
          <a:xfrm>
            <a:off x="4073815" y="4762765"/>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1" name="Line 1071"/>
          <p:cNvSpPr>
            <a:spLocks noChangeShapeType="1"/>
          </p:cNvSpPr>
          <p:nvPr/>
        </p:nvSpPr>
        <p:spPr bwMode="auto">
          <a:xfrm>
            <a:off x="4073815" y="5070740"/>
            <a:ext cx="574675"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2" name="Line 1072"/>
          <p:cNvSpPr>
            <a:spLocks noChangeShapeType="1"/>
          </p:cNvSpPr>
          <p:nvPr/>
        </p:nvSpPr>
        <p:spPr bwMode="auto">
          <a:xfrm flipV="1">
            <a:off x="4648490" y="4762765"/>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3" name="Line 1073"/>
          <p:cNvSpPr>
            <a:spLocks noChangeShapeType="1"/>
          </p:cNvSpPr>
          <p:nvPr/>
        </p:nvSpPr>
        <p:spPr bwMode="auto">
          <a:xfrm>
            <a:off x="4648490" y="4762765"/>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4" name="Line 1075"/>
          <p:cNvSpPr>
            <a:spLocks noChangeShapeType="1"/>
          </p:cNvSpPr>
          <p:nvPr/>
        </p:nvSpPr>
        <p:spPr bwMode="auto">
          <a:xfrm>
            <a:off x="627352" y="5585090"/>
            <a:ext cx="1149350"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5" name="Line 1076"/>
          <p:cNvSpPr>
            <a:spLocks noChangeShapeType="1"/>
          </p:cNvSpPr>
          <p:nvPr/>
        </p:nvSpPr>
        <p:spPr bwMode="auto">
          <a:xfrm flipV="1">
            <a:off x="1776702" y="5277115"/>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6" name="Line 1077"/>
          <p:cNvSpPr>
            <a:spLocks noChangeShapeType="1"/>
          </p:cNvSpPr>
          <p:nvPr/>
        </p:nvSpPr>
        <p:spPr bwMode="auto">
          <a:xfrm>
            <a:off x="1776702" y="5277115"/>
            <a:ext cx="1147763"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7" name="Line 1078"/>
          <p:cNvSpPr>
            <a:spLocks noChangeShapeType="1"/>
          </p:cNvSpPr>
          <p:nvPr/>
        </p:nvSpPr>
        <p:spPr bwMode="auto">
          <a:xfrm>
            <a:off x="2924465" y="5277115"/>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8" name="Line 1079"/>
          <p:cNvSpPr>
            <a:spLocks noChangeShapeType="1"/>
          </p:cNvSpPr>
          <p:nvPr/>
        </p:nvSpPr>
        <p:spPr bwMode="auto">
          <a:xfrm>
            <a:off x="2924465" y="5585090"/>
            <a:ext cx="2011362"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9" name="Line 1080"/>
          <p:cNvSpPr>
            <a:spLocks noChangeShapeType="1"/>
          </p:cNvSpPr>
          <p:nvPr/>
        </p:nvSpPr>
        <p:spPr bwMode="auto">
          <a:xfrm>
            <a:off x="627352" y="6099440"/>
            <a:ext cx="2297113"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0" name="Line 1081"/>
          <p:cNvSpPr>
            <a:spLocks noChangeShapeType="1"/>
          </p:cNvSpPr>
          <p:nvPr/>
        </p:nvSpPr>
        <p:spPr bwMode="auto">
          <a:xfrm flipV="1">
            <a:off x="2924465" y="5789878"/>
            <a:ext cx="0" cy="309562"/>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1" name="Line 1082"/>
          <p:cNvSpPr>
            <a:spLocks noChangeShapeType="1"/>
          </p:cNvSpPr>
          <p:nvPr/>
        </p:nvSpPr>
        <p:spPr bwMode="auto">
          <a:xfrm>
            <a:off x="2924465" y="5789878"/>
            <a:ext cx="1149350"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2" name="Line 1083"/>
          <p:cNvSpPr>
            <a:spLocks noChangeShapeType="1"/>
          </p:cNvSpPr>
          <p:nvPr/>
        </p:nvSpPr>
        <p:spPr bwMode="auto">
          <a:xfrm>
            <a:off x="4073815" y="5789878"/>
            <a:ext cx="0" cy="309562"/>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3" name="Line 1084"/>
          <p:cNvSpPr>
            <a:spLocks noChangeShapeType="1"/>
          </p:cNvSpPr>
          <p:nvPr/>
        </p:nvSpPr>
        <p:spPr bwMode="auto">
          <a:xfrm>
            <a:off x="4073815" y="6099440"/>
            <a:ext cx="862012"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4" name="Line 1085"/>
          <p:cNvSpPr>
            <a:spLocks noChangeShapeType="1"/>
          </p:cNvSpPr>
          <p:nvPr/>
        </p:nvSpPr>
        <p:spPr bwMode="auto">
          <a:xfrm>
            <a:off x="627352" y="6629665"/>
            <a:ext cx="2887663"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 name="Line 1086"/>
          <p:cNvSpPr>
            <a:spLocks noChangeShapeType="1"/>
          </p:cNvSpPr>
          <p:nvPr/>
        </p:nvSpPr>
        <p:spPr bwMode="auto">
          <a:xfrm flipV="1">
            <a:off x="3499140" y="6321690"/>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6" name="Line 1087"/>
          <p:cNvSpPr>
            <a:spLocks noChangeShapeType="1"/>
          </p:cNvSpPr>
          <p:nvPr/>
        </p:nvSpPr>
        <p:spPr bwMode="auto">
          <a:xfrm>
            <a:off x="3499140" y="6321690"/>
            <a:ext cx="574675"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7" name="Line 1088"/>
          <p:cNvSpPr>
            <a:spLocks noChangeShapeType="1"/>
          </p:cNvSpPr>
          <p:nvPr/>
        </p:nvSpPr>
        <p:spPr bwMode="auto">
          <a:xfrm>
            <a:off x="4073815" y="6321690"/>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8" name="Line 1089"/>
          <p:cNvSpPr>
            <a:spLocks noChangeShapeType="1"/>
          </p:cNvSpPr>
          <p:nvPr/>
        </p:nvSpPr>
        <p:spPr bwMode="auto">
          <a:xfrm>
            <a:off x="4073815" y="6612203"/>
            <a:ext cx="9096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9" name="Text Box 1091"/>
          <p:cNvSpPr txBox="1">
            <a:spLocks noChangeArrowheads="1"/>
          </p:cNvSpPr>
          <p:nvPr/>
        </p:nvSpPr>
        <p:spPr bwMode="auto">
          <a:xfrm>
            <a:off x="324139" y="4587936"/>
            <a:ext cx="5746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dirty="0"/>
              <a:t>Q</a:t>
            </a:r>
            <a:r>
              <a:rPr kumimoji="1" lang="en-US" altLang="zh-CN" sz="2400" i="0" baseline="-25000" dirty="0"/>
              <a:t>1</a:t>
            </a:r>
            <a:endParaRPr kumimoji="1" lang="en-US" altLang="zh-CN" sz="2400" i="0" dirty="0"/>
          </a:p>
        </p:txBody>
      </p:sp>
      <p:sp>
        <p:nvSpPr>
          <p:cNvPr id="220" name="Text Box 1092"/>
          <p:cNvSpPr txBox="1">
            <a:spLocks noChangeArrowheads="1"/>
          </p:cNvSpPr>
          <p:nvPr/>
        </p:nvSpPr>
        <p:spPr bwMode="auto">
          <a:xfrm>
            <a:off x="372370" y="5151499"/>
            <a:ext cx="6477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Q</a:t>
            </a:r>
            <a:r>
              <a:rPr kumimoji="1" lang="en-US" altLang="zh-CN" sz="2400" i="0" baseline="-25000"/>
              <a:t>2</a:t>
            </a:r>
            <a:endParaRPr kumimoji="1" lang="en-US" altLang="zh-CN" sz="2400" i="0"/>
          </a:p>
        </p:txBody>
      </p:sp>
      <p:sp>
        <p:nvSpPr>
          <p:cNvPr id="221" name="Text Box 1093"/>
          <p:cNvSpPr txBox="1">
            <a:spLocks noChangeArrowheads="1"/>
          </p:cNvSpPr>
          <p:nvPr/>
        </p:nvSpPr>
        <p:spPr bwMode="auto">
          <a:xfrm>
            <a:off x="345382" y="5667436"/>
            <a:ext cx="719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Q</a:t>
            </a:r>
            <a:r>
              <a:rPr kumimoji="1" lang="en-US" altLang="zh-CN" sz="2400" i="0" baseline="-25000"/>
              <a:t>3</a:t>
            </a:r>
            <a:endParaRPr kumimoji="1" lang="en-US" altLang="zh-CN" sz="2400" i="0"/>
          </a:p>
        </p:txBody>
      </p:sp>
      <p:sp>
        <p:nvSpPr>
          <p:cNvPr id="222" name="Text Box 1094"/>
          <p:cNvSpPr txBox="1">
            <a:spLocks noChangeArrowheads="1"/>
          </p:cNvSpPr>
          <p:nvPr/>
        </p:nvSpPr>
        <p:spPr bwMode="auto">
          <a:xfrm>
            <a:off x="345382" y="6316724"/>
            <a:ext cx="50323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F</a:t>
            </a:r>
          </a:p>
        </p:txBody>
      </p:sp>
      <p:grpSp>
        <p:nvGrpSpPr>
          <p:cNvPr id="7" name="组合 6"/>
          <p:cNvGrpSpPr/>
          <p:nvPr/>
        </p:nvGrpSpPr>
        <p:grpSpPr>
          <a:xfrm>
            <a:off x="323150" y="4092074"/>
            <a:ext cx="4612676" cy="503238"/>
            <a:chOff x="323150" y="4092074"/>
            <a:chExt cx="4612676" cy="503238"/>
          </a:xfrm>
        </p:grpSpPr>
        <p:sp>
          <p:nvSpPr>
            <p:cNvPr id="225" name="Line 1031"/>
            <p:cNvSpPr>
              <a:spLocks noChangeShapeType="1"/>
            </p:cNvSpPr>
            <p:nvPr/>
          </p:nvSpPr>
          <p:spPr bwMode="auto">
            <a:xfrm>
              <a:off x="627352" y="4557978"/>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6" name="Line 1032"/>
            <p:cNvSpPr>
              <a:spLocks noChangeShapeType="1"/>
            </p:cNvSpPr>
            <p:nvPr/>
          </p:nvSpPr>
          <p:spPr bwMode="auto">
            <a:xfrm flipV="1">
              <a:off x="914689" y="4250003"/>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7" name="Line 1033"/>
            <p:cNvSpPr>
              <a:spLocks noChangeShapeType="1"/>
            </p:cNvSpPr>
            <p:nvPr/>
          </p:nvSpPr>
          <p:spPr bwMode="auto">
            <a:xfrm>
              <a:off x="914689" y="4250003"/>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8" name="Line 1034"/>
            <p:cNvSpPr>
              <a:spLocks noChangeShapeType="1"/>
            </p:cNvSpPr>
            <p:nvPr/>
          </p:nvSpPr>
          <p:spPr bwMode="auto">
            <a:xfrm>
              <a:off x="1202027" y="4250003"/>
              <a:ext cx="0" cy="307975"/>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29" name="Line 1035"/>
            <p:cNvSpPr>
              <a:spLocks noChangeShapeType="1"/>
            </p:cNvSpPr>
            <p:nvPr/>
          </p:nvSpPr>
          <p:spPr bwMode="auto">
            <a:xfrm>
              <a:off x="1202027" y="4557978"/>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0" name="Line 1036"/>
            <p:cNvSpPr>
              <a:spLocks noChangeShapeType="1"/>
            </p:cNvSpPr>
            <p:nvPr/>
          </p:nvSpPr>
          <p:spPr bwMode="auto">
            <a:xfrm flipV="1">
              <a:off x="1489364" y="4250003"/>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1" name="Line 1037"/>
            <p:cNvSpPr>
              <a:spLocks noChangeShapeType="1"/>
            </p:cNvSpPr>
            <p:nvPr/>
          </p:nvSpPr>
          <p:spPr bwMode="auto">
            <a:xfrm>
              <a:off x="1489364" y="4250003"/>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2" name="Line 1038"/>
            <p:cNvSpPr>
              <a:spLocks noChangeShapeType="1"/>
            </p:cNvSpPr>
            <p:nvPr/>
          </p:nvSpPr>
          <p:spPr bwMode="auto">
            <a:xfrm>
              <a:off x="1776702" y="4250003"/>
              <a:ext cx="0" cy="307975"/>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33" name="Line 1039"/>
            <p:cNvSpPr>
              <a:spLocks noChangeShapeType="1"/>
            </p:cNvSpPr>
            <p:nvPr/>
          </p:nvSpPr>
          <p:spPr bwMode="auto">
            <a:xfrm>
              <a:off x="1776702" y="4557978"/>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4" name="Line 1040"/>
            <p:cNvSpPr>
              <a:spLocks noChangeShapeType="1"/>
            </p:cNvSpPr>
            <p:nvPr/>
          </p:nvSpPr>
          <p:spPr bwMode="auto">
            <a:xfrm flipV="1">
              <a:off x="2064039" y="4250003"/>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5" name="Line 1041"/>
            <p:cNvSpPr>
              <a:spLocks noChangeShapeType="1"/>
            </p:cNvSpPr>
            <p:nvPr/>
          </p:nvSpPr>
          <p:spPr bwMode="auto">
            <a:xfrm>
              <a:off x="2064039" y="4250003"/>
              <a:ext cx="285750"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6" name="Line 1042"/>
            <p:cNvSpPr>
              <a:spLocks noChangeShapeType="1"/>
            </p:cNvSpPr>
            <p:nvPr/>
          </p:nvSpPr>
          <p:spPr bwMode="auto">
            <a:xfrm>
              <a:off x="2349789" y="4250003"/>
              <a:ext cx="0" cy="307975"/>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37" name="Line 1043"/>
            <p:cNvSpPr>
              <a:spLocks noChangeShapeType="1"/>
            </p:cNvSpPr>
            <p:nvPr/>
          </p:nvSpPr>
          <p:spPr bwMode="auto">
            <a:xfrm>
              <a:off x="2349789" y="4557978"/>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8" name="Line 1044"/>
            <p:cNvSpPr>
              <a:spLocks noChangeShapeType="1"/>
            </p:cNvSpPr>
            <p:nvPr/>
          </p:nvSpPr>
          <p:spPr bwMode="auto">
            <a:xfrm flipV="1">
              <a:off x="2637127" y="4250003"/>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9" name="Line 1045"/>
            <p:cNvSpPr>
              <a:spLocks noChangeShapeType="1"/>
            </p:cNvSpPr>
            <p:nvPr/>
          </p:nvSpPr>
          <p:spPr bwMode="auto">
            <a:xfrm>
              <a:off x="2637127" y="4250003"/>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40" name="Line 1046"/>
            <p:cNvSpPr>
              <a:spLocks noChangeShapeType="1"/>
            </p:cNvSpPr>
            <p:nvPr/>
          </p:nvSpPr>
          <p:spPr bwMode="auto">
            <a:xfrm>
              <a:off x="2924464" y="4250003"/>
              <a:ext cx="0" cy="307975"/>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41" name="Line 1047"/>
            <p:cNvSpPr>
              <a:spLocks noChangeShapeType="1"/>
            </p:cNvSpPr>
            <p:nvPr/>
          </p:nvSpPr>
          <p:spPr bwMode="auto">
            <a:xfrm>
              <a:off x="2924464" y="4557978"/>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42" name="Line 1048"/>
            <p:cNvSpPr>
              <a:spLocks noChangeShapeType="1"/>
            </p:cNvSpPr>
            <p:nvPr/>
          </p:nvSpPr>
          <p:spPr bwMode="auto">
            <a:xfrm flipV="1">
              <a:off x="3211802" y="4250003"/>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43" name="Line 1049"/>
            <p:cNvSpPr>
              <a:spLocks noChangeShapeType="1"/>
            </p:cNvSpPr>
            <p:nvPr/>
          </p:nvSpPr>
          <p:spPr bwMode="auto">
            <a:xfrm>
              <a:off x="3211802" y="4250003"/>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44" name="Line 1050"/>
            <p:cNvSpPr>
              <a:spLocks noChangeShapeType="1"/>
            </p:cNvSpPr>
            <p:nvPr/>
          </p:nvSpPr>
          <p:spPr bwMode="auto">
            <a:xfrm>
              <a:off x="3499139" y="4250003"/>
              <a:ext cx="0" cy="307975"/>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45" name="Line 1051"/>
            <p:cNvSpPr>
              <a:spLocks noChangeShapeType="1"/>
            </p:cNvSpPr>
            <p:nvPr/>
          </p:nvSpPr>
          <p:spPr bwMode="auto">
            <a:xfrm>
              <a:off x="3499139" y="4557978"/>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46" name="Line 1052"/>
            <p:cNvSpPr>
              <a:spLocks noChangeShapeType="1"/>
            </p:cNvSpPr>
            <p:nvPr/>
          </p:nvSpPr>
          <p:spPr bwMode="auto">
            <a:xfrm flipV="1">
              <a:off x="3786476" y="4250003"/>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47" name="Line 1053"/>
            <p:cNvSpPr>
              <a:spLocks noChangeShapeType="1"/>
            </p:cNvSpPr>
            <p:nvPr/>
          </p:nvSpPr>
          <p:spPr bwMode="auto">
            <a:xfrm>
              <a:off x="3786476" y="4250003"/>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48" name="Line 1054"/>
            <p:cNvSpPr>
              <a:spLocks noChangeShapeType="1"/>
            </p:cNvSpPr>
            <p:nvPr/>
          </p:nvSpPr>
          <p:spPr bwMode="auto">
            <a:xfrm>
              <a:off x="4073814" y="4250003"/>
              <a:ext cx="0" cy="307975"/>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49" name="Line 1055"/>
            <p:cNvSpPr>
              <a:spLocks noChangeShapeType="1"/>
            </p:cNvSpPr>
            <p:nvPr/>
          </p:nvSpPr>
          <p:spPr bwMode="auto">
            <a:xfrm>
              <a:off x="4073814" y="4557978"/>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0" name="Line 1056"/>
            <p:cNvSpPr>
              <a:spLocks noChangeShapeType="1"/>
            </p:cNvSpPr>
            <p:nvPr/>
          </p:nvSpPr>
          <p:spPr bwMode="auto">
            <a:xfrm flipV="1">
              <a:off x="4361151" y="4250003"/>
              <a:ext cx="0" cy="307975"/>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1" name="Line 1057"/>
            <p:cNvSpPr>
              <a:spLocks noChangeShapeType="1"/>
            </p:cNvSpPr>
            <p:nvPr/>
          </p:nvSpPr>
          <p:spPr bwMode="auto">
            <a:xfrm>
              <a:off x="4361151" y="4250003"/>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2" name="Line 1058"/>
            <p:cNvSpPr>
              <a:spLocks noChangeShapeType="1"/>
            </p:cNvSpPr>
            <p:nvPr/>
          </p:nvSpPr>
          <p:spPr bwMode="auto">
            <a:xfrm>
              <a:off x="4648489" y="4250003"/>
              <a:ext cx="0" cy="307975"/>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53" name="Line 1074"/>
            <p:cNvSpPr>
              <a:spLocks noChangeShapeType="1"/>
            </p:cNvSpPr>
            <p:nvPr/>
          </p:nvSpPr>
          <p:spPr bwMode="auto">
            <a:xfrm>
              <a:off x="4648489" y="4557978"/>
              <a:ext cx="2873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4" name="Text Box 1090"/>
            <p:cNvSpPr txBox="1">
              <a:spLocks noChangeArrowheads="1"/>
            </p:cNvSpPr>
            <p:nvPr/>
          </p:nvSpPr>
          <p:spPr bwMode="auto">
            <a:xfrm>
              <a:off x="323150" y="4092074"/>
              <a:ext cx="647700"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CP</a:t>
              </a:r>
            </a:p>
          </p:txBody>
        </p:sp>
        <p:sp>
          <p:nvSpPr>
            <p:cNvPr id="255" name="Text Box 1096"/>
            <p:cNvSpPr txBox="1">
              <a:spLocks noChangeArrowheads="1"/>
            </p:cNvSpPr>
            <p:nvPr/>
          </p:nvSpPr>
          <p:spPr bwMode="auto">
            <a:xfrm>
              <a:off x="929575" y="4163511"/>
              <a:ext cx="334962"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dirty="0"/>
                <a:t>1</a:t>
              </a:r>
            </a:p>
          </p:txBody>
        </p:sp>
        <p:sp>
          <p:nvSpPr>
            <p:cNvPr id="256" name="Text Box 1097"/>
            <p:cNvSpPr txBox="1">
              <a:spLocks noChangeArrowheads="1"/>
            </p:cNvSpPr>
            <p:nvPr/>
          </p:nvSpPr>
          <p:spPr bwMode="auto">
            <a:xfrm>
              <a:off x="1456625" y="4180974"/>
              <a:ext cx="334962"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2</a:t>
              </a:r>
            </a:p>
          </p:txBody>
        </p:sp>
        <p:sp>
          <p:nvSpPr>
            <p:cNvPr id="257" name="Text Box 1098"/>
            <p:cNvSpPr txBox="1">
              <a:spLocks noChangeArrowheads="1"/>
            </p:cNvSpPr>
            <p:nvPr/>
          </p:nvSpPr>
          <p:spPr bwMode="auto">
            <a:xfrm>
              <a:off x="2031300" y="4163511"/>
              <a:ext cx="334962"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3</a:t>
              </a:r>
            </a:p>
          </p:txBody>
        </p:sp>
        <p:sp>
          <p:nvSpPr>
            <p:cNvPr id="258" name="Text Box 1099"/>
            <p:cNvSpPr txBox="1">
              <a:spLocks noChangeArrowheads="1"/>
            </p:cNvSpPr>
            <p:nvPr/>
          </p:nvSpPr>
          <p:spPr bwMode="auto">
            <a:xfrm>
              <a:off x="2604387" y="4180974"/>
              <a:ext cx="334962"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4</a:t>
              </a:r>
            </a:p>
          </p:txBody>
        </p:sp>
        <p:sp>
          <p:nvSpPr>
            <p:cNvPr id="259" name="Text Box 1100"/>
            <p:cNvSpPr txBox="1">
              <a:spLocks noChangeArrowheads="1"/>
            </p:cNvSpPr>
            <p:nvPr/>
          </p:nvSpPr>
          <p:spPr bwMode="auto">
            <a:xfrm>
              <a:off x="3163187" y="4180974"/>
              <a:ext cx="334962"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5</a:t>
              </a:r>
            </a:p>
          </p:txBody>
        </p:sp>
        <p:sp>
          <p:nvSpPr>
            <p:cNvPr id="260" name="Text Box 1101"/>
            <p:cNvSpPr txBox="1">
              <a:spLocks noChangeArrowheads="1"/>
            </p:cNvSpPr>
            <p:nvPr/>
          </p:nvSpPr>
          <p:spPr bwMode="auto">
            <a:xfrm>
              <a:off x="3753737" y="4180974"/>
              <a:ext cx="334962"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6</a:t>
              </a:r>
            </a:p>
          </p:txBody>
        </p:sp>
        <p:sp>
          <p:nvSpPr>
            <p:cNvPr id="261" name="Text Box 1102"/>
            <p:cNvSpPr txBox="1">
              <a:spLocks noChangeArrowheads="1"/>
            </p:cNvSpPr>
            <p:nvPr/>
          </p:nvSpPr>
          <p:spPr bwMode="auto">
            <a:xfrm>
              <a:off x="4328412" y="4163511"/>
              <a:ext cx="334962"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7</a:t>
              </a:r>
            </a:p>
          </p:txBody>
        </p:sp>
      </p:grpSp>
      <p:sp>
        <p:nvSpPr>
          <p:cNvPr id="262" name="Text Box 1103"/>
          <p:cNvSpPr txBox="1">
            <a:spLocks noChangeArrowheads="1"/>
          </p:cNvSpPr>
          <p:nvPr/>
        </p:nvSpPr>
        <p:spPr bwMode="auto">
          <a:xfrm>
            <a:off x="1154401" y="4724461"/>
            <a:ext cx="334963"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a:t>
            </a:r>
          </a:p>
        </p:txBody>
      </p:sp>
      <p:sp>
        <p:nvSpPr>
          <p:cNvPr id="263" name="Text Box 1104"/>
          <p:cNvSpPr txBox="1">
            <a:spLocks noChangeArrowheads="1"/>
          </p:cNvSpPr>
          <p:nvPr/>
        </p:nvSpPr>
        <p:spPr bwMode="auto">
          <a:xfrm>
            <a:off x="827376" y="4659374"/>
            <a:ext cx="3349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a:t>
            </a:r>
          </a:p>
        </p:txBody>
      </p:sp>
      <p:sp>
        <p:nvSpPr>
          <p:cNvPr id="264" name="Text Box 1105"/>
          <p:cNvSpPr txBox="1">
            <a:spLocks noChangeArrowheads="1"/>
          </p:cNvSpPr>
          <p:nvPr/>
        </p:nvSpPr>
        <p:spPr bwMode="auto">
          <a:xfrm>
            <a:off x="852589" y="5135624"/>
            <a:ext cx="3349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a:t>
            </a:r>
          </a:p>
        </p:txBody>
      </p:sp>
      <p:sp>
        <p:nvSpPr>
          <p:cNvPr id="265" name="Text Box 1106"/>
          <p:cNvSpPr txBox="1">
            <a:spLocks noChangeArrowheads="1"/>
          </p:cNvSpPr>
          <p:nvPr/>
        </p:nvSpPr>
        <p:spPr bwMode="auto">
          <a:xfrm>
            <a:off x="888307" y="5665849"/>
            <a:ext cx="3349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a:t>
            </a:r>
          </a:p>
        </p:txBody>
      </p:sp>
      <p:sp>
        <p:nvSpPr>
          <p:cNvPr id="266" name="Text Box 1107"/>
          <p:cNvSpPr txBox="1">
            <a:spLocks noChangeArrowheads="1"/>
          </p:cNvSpPr>
          <p:nvPr/>
        </p:nvSpPr>
        <p:spPr bwMode="auto">
          <a:xfrm>
            <a:off x="3664844" y="5786499"/>
            <a:ext cx="3349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a:t>
            </a:r>
          </a:p>
        </p:txBody>
      </p:sp>
      <p:sp>
        <p:nvSpPr>
          <p:cNvPr id="267" name="Text Box 1108"/>
          <p:cNvSpPr txBox="1">
            <a:spLocks noChangeArrowheads="1"/>
          </p:cNvSpPr>
          <p:nvPr/>
        </p:nvSpPr>
        <p:spPr bwMode="auto">
          <a:xfrm>
            <a:off x="3643601" y="4792724"/>
            <a:ext cx="3349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a:t>
            </a:r>
          </a:p>
        </p:txBody>
      </p:sp>
      <p:sp>
        <p:nvSpPr>
          <p:cNvPr id="268" name="Text Box 1109"/>
          <p:cNvSpPr txBox="1">
            <a:spLocks noChangeArrowheads="1"/>
          </p:cNvSpPr>
          <p:nvPr/>
        </p:nvSpPr>
        <p:spPr bwMode="auto">
          <a:xfrm>
            <a:off x="3680719" y="5203886"/>
            <a:ext cx="334963"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0</a:t>
            </a:r>
          </a:p>
        </p:txBody>
      </p:sp>
      <p:sp>
        <p:nvSpPr>
          <p:cNvPr id="270" name="Rectangle 1112"/>
          <p:cNvSpPr>
            <a:spLocks noChangeArrowheads="1"/>
          </p:cNvSpPr>
          <p:nvPr/>
        </p:nvSpPr>
        <p:spPr bwMode="auto">
          <a:xfrm>
            <a:off x="5211487" y="5006239"/>
            <a:ext cx="398918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lang="zh-CN" altLang="en-US" sz="2400" i="0" dirty="0">
                <a:latin typeface="+mn-ea"/>
                <a:ea typeface="+mn-ea"/>
              </a:rPr>
              <a:t>该电路是一个六进制计数器。</a:t>
            </a:r>
            <a:r>
              <a:rPr lang="zh-CN" altLang="en-US" sz="2400" b="0" dirty="0">
                <a:latin typeface="+mn-ea"/>
                <a:ea typeface="+mn-ea"/>
              </a:rPr>
              <a:t>无论从哪个状态开始，若干时钟周期后，都可进入到有效循环中，该电路可</a:t>
            </a:r>
            <a:r>
              <a:rPr lang="zh-CN" altLang="en-US" sz="2400" dirty="0">
                <a:solidFill>
                  <a:srgbClr val="800000"/>
                </a:solidFill>
                <a:latin typeface="+mn-ea"/>
                <a:ea typeface="+mn-ea"/>
              </a:rPr>
              <a:t>自启动</a:t>
            </a:r>
            <a:endParaRPr lang="zh-CN" altLang="en-US" sz="2400" i="0" dirty="0">
              <a:solidFill>
                <a:srgbClr val="800000"/>
              </a:solidFill>
              <a:latin typeface="+mn-ea"/>
              <a:ea typeface="+mn-ea"/>
            </a:endParaRPr>
          </a:p>
        </p:txBody>
      </p:sp>
    </p:spTree>
    <p:extLst>
      <p:ext uri="{BB962C8B-B14F-4D97-AF65-F5344CB8AC3E}">
        <p14:creationId xmlns:p14="http://schemas.microsoft.com/office/powerpoint/2010/main" val="253271337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9"/>
                                        </p:tgtEl>
                                        <p:attrNameLst>
                                          <p:attrName>style.visibility</p:attrName>
                                        </p:attrNameLst>
                                      </p:cBhvr>
                                      <p:to>
                                        <p:strVal val="visible"/>
                                      </p:to>
                                    </p:set>
                                    <p:animEffect transition="in" filter="fade">
                                      <p:cBhvr>
                                        <p:cTn id="21" dur="2000"/>
                                        <p:tgtEl>
                                          <p:spTgt spid="219"/>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189"/>
                                        </p:tgtEl>
                                        <p:attrNameLst>
                                          <p:attrName>style.visibility</p:attrName>
                                        </p:attrNameLst>
                                      </p:cBhvr>
                                      <p:to>
                                        <p:strVal val="visible"/>
                                      </p:to>
                                    </p:set>
                                    <p:animEffect transition="in" filter="slide(fromLeft)">
                                      <p:cBhvr>
                                        <p:cTn id="25" dur="500"/>
                                        <p:tgtEl>
                                          <p:spTgt spid="189"/>
                                        </p:tgtEl>
                                      </p:cBhvr>
                                    </p:animEffect>
                                  </p:childTnLst>
                                </p:cTn>
                              </p:par>
                            </p:childTnLst>
                          </p:cTn>
                        </p:par>
                        <p:par>
                          <p:cTn id="26" fill="hold">
                            <p:stCondLst>
                              <p:cond delay="2500"/>
                            </p:stCondLst>
                            <p:childTnLst>
                              <p:par>
                                <p:cTn id="27" presetID="12" presetClass="entr" presetSubtype="4" fill="hold" grpId="0" nodeType="afterEffect">
                                  <p:stCondLst>
                                    <p:cond delay="0"/>
                                  </p:stCondLst>
                                  <p:childTnLst>
                                    <p:set>
                                      <p:cBhvr>
                                        <p:cTn id="28" dur="1" fill="hold">
                                          <p:stCondLst>
                                            <p:cond delay="0"/>
                                          </p:stCondLst>
                                        </p:cTn>
                                        <p:tgtEl>
                                          <p:spTgt spid="190"/>
                                        </p:tgtEl>
                                        <p:attrNameLst>
                                          <p:attrName>style.visibility</p:attrName>
                                        </p:attrNameLst>
                                      </p:cBhvr>
                                      <p:to>
                                        <p:strVal val="visible"/>
                                      </p:to>
                                    </p:set>
                                    <p:animEffect transition="in" filter="slide(fromBottom)">
                                      <p:cBhvr>
                                        <p:cTn id="29" dur="500"/>
                                        <p:tgtEl>
                                          <p:spTgt spid="190"/>
                                        </p:tgtEl>
                                      </p:cBhvr>
                                    </p:animEffect>
                                  </p:childTnLst>
                                </p:cTn>
                              </p:par>
                            </p:childTnLst>
                          </p:cTn>
                        </p:par>
                        <p:par>
                          <p:cTn id="30" fill="hold">
                            <p:stCondLst>
                              <p:cond delay="3000"/>
                            </p:stCondLst>
                            <p:childTnLst>
                              <p:par>
                                <p:cTn id="31" presetID="12" presetClass="entr" presetSubtype="8" fill="hold" grpId="0" nodeType="afterEffect">
                                  <p:stCondLst>
                                    <p:cond delay="0"/>
                                  </p:stCondLst>
                                  <p:childTnLst>
                                    <p:set>
                                      <p:cBhvr>
                                        <p:cTn id="32" dur="1" fill="hold">
                                          <p:stCondLst>
                                            <p:cond delay="0"/>
                                          </p:stCondLst>
                                        </p:cTn>
                                        <p:tgtEl>
                                          <p:spTgt spid="191"/>
                                        </p:tgtEl>
                                        <p:attrNameLst>
                                          <p:attrName>style.visibility</p:attrName>
                                        </p:attrNameLst>
                                      </p:cBhvr>
                                      <p:to>
                                        <p:strVal val="visible"/>
                                      </p:to>
                                    </p:set>
                                    <p:animEffect transition="in" filter="slide(fromLeft)">
                                      <p:cBhvr>
                                        <p:cTn id="33" dur="500"/>
                                        <p:tgtEl>
                                          <p:spTgt spid="191"/>
                                        </p:tgtEl>
                                      </p:cBhvr>
                                    </p:animEffect>
                                  </p:childTnLst>
                                </p:cTn>
                              </p:par>
                            </p:childTnLst>
                          </p:cTn>
                        </p:par>
                        <p:par>
                          <p:cTn id="34" fill="hold">
                            <p:stCondLst>
                              <p:cond delay="3500"/>
                            </p:stCondLst>
                            <p:childTnLst>
                              <p:par>
                                <p:cTn id="35" presetID="12" presetClass="entr" presetSubtype="1" fill="hold" grpId="0" nodeType="afterEffect">
                                  <p:stCondLst>
                                    <p:cond delay="0"/>
                                  </p:stCondLst>
                                  <p:childTnLst>
                                    <p:set>
                                      <p:cBhvr>
                                        <p:cTn id="36" dur="1" fill="hold">
                                          <p:stCondLst>
                                            <p:cond delay="0"/>
                                          </p:stCondLst>
                                        </p:cTn>
                                        <p:tgtEl>
                                          <p:spTgt spid="192"/>
                                        </p:tgtEl>
                                        <p:attrNameLst>
                                          <p:attrName>style.visibility</p:attrName>
                                        </p:attrNameLst>
                                      </p:cBhvr>
                                      <p:to>
                                        <p:strVal val="visible"/>
                                      </p:to>
                                    </p:set>
                                    <p:animEffect transition="in" filter="slide(fromTop)">
                                      <p:cBhvr>
                                        <p:cTn id="37" dur="500"/>
                                        <p:tgtEl>
                                          <p:spTgt spid="192"/>
                                        </p:tgtEl>
                                      </p:cBhvr>
                                    </p:animEffect>
                                  </p:childTnLst>
                                </p:cTn>
                              </p:par>
                            </p:childTnLst>
                          </p:cTn>
                        </p:par>
                        <p:par>
                          <p:cTn id="38" fill="hold">
                            <p:stCondLst>
                              <p:cond delay="4000"/>
                            </p:stCondLst>
                            <p:childTnLst>
                              <p:par>
                                <p:cTn id="39" presetID="12" presetClass="entr" presetSubtype="8" fill="hold" grpId="0" nodeType="afterEffect">
                                  <p:stCondLst>
                                    <p:cond delay="0"/>
                                  </p:stCondLst>
                                  <p:childTnLst>
                                    <p:set>
                                      <p:cBhvr>
                                        <p:cTn id="40" dur="1" fill="hold">
                                          <p:stCondLst>
                                            <p:cond delay="0"/>
                                          </p:stCondLst>
                                        </p:cTn>
                                        <p:tgtEl>
                                          <p:spTgt spid="193"/>
                                        </p:tgtEl>
                                        <p:attrNameLst>
                                          <p:attrName>style.visibility</p:attrName>
                                        </p:attrNameLst>
                                      </p:cBhvr>
                                      <p:to>
                                        <p:strVal val="visible"/>
                                      </p:to>
                                    </p:set>
                                    <p:animEffect transition="in" filter="slide(fromLeft)">
                                      <p:cBhvr>
                                        <p:cTn id="41" dur="500"/>
                                        <p:tgtEl>
                                          <p:spTgt spid="193"/>
                                        </p:tgtEl>
                                      </p:cBhvr>
                                    </p:animEffect>
                                  </p:childTnLst>
                                </p:cTn>
                              </p:par>
                            </p:childTnLst>
                          </p:cTn>
                        </p:par>
                        <p:par>
                          <p:cTn id="42" fill="hold">
                            <p:stCondLst>
                              <p:cond delay="4500"/>
                            </p:stCondLst>
                            <p:childTnLst>
                              <p:par>
                                <p:cTn id="43" presetID="12" presetClass="entr" presetSubtype="4" fill="hold" grpId="0" nodeType="afterEffect">
                                  <p:stCondLst>
                                    <p:cond delay="0"/>
                                  </p:stCondLst>
                                  <p:childTnLst>
                                    <p:set>
                                      <p:cBhvr>
                                        <p:cTn id="44" dur="1" fill="hold">
                                          <p:stCondLst>
                                            <p:cond delay="0"/>
                                          </p:stCondLst>
                                        </p:cTn>
                                        <p:tgtEl>
                                          <p:spTgt spid="194"/>
                                        </p:tgtEl>
                                        <p:attrNameLst>
                                          <p:attrName>style.visibility</p:attrName>
                                        </p:attrNameLst>
                                      </p:cBhvr>
                                      <p:to>
                                        <p:strVal val="visible"/>
                                      </p:to>
                                    </p:set>
                                    <p:animEffect transition="in" filter="slide(fromBottom)">
                                      <p:cBhvr>
                                        <p:cTn id="45" dur="500"/>
                                        <p:tgtEl>
                                          <p:spTgt spid="194"/>
                                        </p:tgtEl>
                                      </p:cBhvr>
                                    </p:animEffect>
                                  </p:childTnLst>
                                </p:cTn>
                              </p:par>
                            </p:childTnLst>
                          </p:cTn>
                        </p:par>
                        <p:par>
                          <p:cTn id="46" fill="hold">
                            <p:stCondLst>
                              <p:cond delay="5000"/>
                            </p:stCondLst>
                            <p:childTnLst>
                              <p:par>
                                <p:cTn id="47" presetID="12" presetClass="entr" presetSubtype="8" fill="hold" grpId="0" nodeType="afterEffect">
                                  <p:stCondLst>
                                    <p:cond delay="0"/>
                                  </p:stCondLst>
                                  <p:childTnLst>
                                    <p:set>
                                      <p:cBhvr>
                                        <p:cTn id="48" dur="1" fill="hold">
                                          <p:stCondLst>
                                            <p:cond delay="0"/>
                                          </p:stCondLst>
                                        </p:cTn>
                                        <p:tgtEl>
                                          <p:spTgt spid="195"/>
                                        </p:tgtEl>
                                        <p:attrNameLst>
                                          <p:attrName>style.visibility</p:attrName>
                                        </p:attrNameLst>
                                      </p:cBhvr>
                                      <p:to>
                                        <p:strVal val="visible"/>
                                      </p:to>
                                    </p:set>
                                    <p:animEffect transition="in" filter="slide(fromLeft)">
                                      <p:cBhvr>
                                        <p:cTn id="49" dur="500"/>
                                        <p:tgtEl>
                                          <p:spTgt spid="195"/>
                                        </p:tgtEl>
                                      </p:cBhvr>
                                    </p:animEffect>
                                  </p:childTnLst>
                                </p:cTn>
                              </p:par>
                            </p:childTnLst>
                          </p:cTn>
                        </p:par>
                        <p:par>
                          <p:cTn id="50" fill="hold">
                            <p:stCondLst>
                              <p:cond delay="5500"/>
                            </p:stCondLst>
                            <p:childTnLst>
                              <p:par>
                                <p:cTn id="51" presetID="12" presetClass="entr" presetSubtype="1" fill="hold" grpId="0" nodeType="afterEffect">
                                  <p:stCondLst>
                                    <p:cond delay="0"/>
                                  </p:stCondLst>
                                  <p:childTnLst>
                                    <p:set>
                                      <p:cBhvr>
                                        <p:cTn id="52" dur="1" fill="hold">
                                          <p:stCondLst>
                                            <p:cond delay="0"/>
                                          </p:stCondLst>
                                        </p:cTn>
                                        <p:tgtEl>
                                          <p:spTgt spid="196"/>
                                        </p:tgtEl>
                                        <p:attrNameLst>
                                          <p:attrName>style.visibility</p:attrName>
                                        </p:attrNameLst>
                                      </p:cBhvr>
                                      <p:to>
                                        <p:strVal val="visible"/>
                                      </p:to>
                                    </p:set>
                                    <p:animEffect transition="in" filter="slide(fromTop)">
                                      <p:cBhvr>
                                        <p:cTn id="53" dur="500"/>
                                        <p:tgtEl>
                                          <p:spTgt spid="196"/>
                                        </p:tgtEl>
                                      </p:cBhvr>
                                    </p:animEffect>
                                  </p:childTnLst>
                                </p:cTn>
                              </p:par>
                            </p:childTnLst>
                          </p:cTn>
                        </p:par>
                        <p:par>
                          <p:cTn id="54" fill="hold">
                            <p:stCondLst>
                              <p:cond delay="6000"/>
                            </p:stCondLst>
                            <p:childTnLst>
                              <p:par>
                                <p:cTn id="55" presetID="12" presetClass="entr" presetSubtype="8" fill="hold" grpId="0" nodeType="afterEffect">
                                  <p:stCondLst>
                                    <p:cond delay="0"/>
                                  </p:stCondLst>
                                  <p:childTnLst>
                                    <p:set>
                                      <p:cBhvr>
                                        <p:cTn id="56" dur="1" fill="hold">
                                          <p:stCondLst>
                                            <p:cond delay="0"/>
                                          </p:stCondLst>
                                        </p:cTn>
                                        <p:tgtEl>
                                          <p:spTgt spid="197"/>
                                        </p:tgtEl>
                                        <p:attrNameLst>
                                          <p:attrName>style.visibility</p:attrName>
                                        </p:attrNameLst>
                                      </p:cBhvr>
                                      <p:to>
                                        <p:strVal val="visible"/>
                                      </p:to>
                                    </p:set>
                                    <p:animEffect transition="in" filter="slide(fromLeft)">
                                      <p:cBhvr>
                                        <p:cTn id="57" dur="500"/>
                                        <p:tgtEl>
                                          <p:spTgt spid="197"/>
                                        </p:tgtEl>
                                      </p:cBhvr>
                                    </p:animEffect>
                                  </p:childTnLst>
                                </p:cTn>
                              </p:par>
                            </p:childTnLst>
                          </p:cTn>
                        </p:par>
                        <p:par>
                          <p:cTn id="58" fill="hold">
                            <p:stCondLst>
                              <p:cond delay="6500"/>
                            </p:stCondLst>
                            <p:childTnLst>
                              <p:par>
                                <p:cTn id="59" presetID="12" presetClass="entr" presetSubtype="4" fill="hold" grpId="0" nodeType="afterEffect">
                                  <p:stCondLst>
                                    <p:cond delay="0"/>
                                  </p:stCondLst>
                                  <p:childTnLst>
                                    <p:set>
                                      <p:cBhvr>
                                        <p:cTn id="60" dur="1" fill="hold">
                                          <p:stCondLst>
                                            <p:cond delay="0"/>
                                          </p:stCondLst>
                                        </p:cTn>
                                        <p:tgtEl>
                                          <p:spTgt spid="198"/>
                                        </p:tgtEl>
                                        <p:attrNameLst>
                                          <p:attrName>style.visibility</p:attrName>
                                        </p:attrNameLst>
                                      </p:cBhvr>
                                      <p:to>
                                        <p:strVal val="visible"/>
                                      </p:to>
                                    </p:set>
                                    <p:animEffect transition="in" filter="slide(fromBottom)">
                                      <p:cBhvr>
                                        <p:cTn id="61" dur="500"/>
                                        <p:tgtEl>
                                          <p:spTgt spid="198"/>
                                        </p:tgtEl>
                                      </p:cBhvr>
                                    </p:animEffect>
                                  </p:childTnLst>
                                </p:cTn>
                              </p:par>
                            </p:childTnLst>
                          </p:cTn>
                        </p:par>
                        <p:par>
                          <p:cTn id="62" fill="hold">
                            <p:stCondLst>
                              <p:cond delay="7000"/>
                            </p:stCondLst>
                            <p:childTnLst>
                              <p:par>
                                <p:cTn id="63" presetID="12" presetClass="entr" presetSubtype="8" fill="hold" grpId="0" nodeType="afterEffect">
                                  <p:stCondLst>
                                    <p:cond delay="0"/>
                                  </p:stCondLst>
                                  <p:childTnLst>
                                    <p:set>
                                      <p:cBhvr>
                                        <p:cTn id="64" dur="1" fill="hold">
                                          <p:stCondLst>
                                            <p:cond delay="0"/>
                                          </p:stCondLst>
                                        </p:cTn>
                                        <p:tgtEl>
                                          <p:spTgt spid="199"/>
                                        </p:tgtEl>
                                        <p:attrNameLst>
                                          <p:attrName>style.visibility</p:attrName>
                                        </p:attrNameLst>
                                      </p:cBhvr>
                                      <p:to>
                                        <p:strVal val="visible"/>
                                      </p:to>
                                    </p:set>
                                    <p:animEffect transition="in" filter="slide(fromLeft)">
                                      <p:cBhvr>
                                        <p:cTn id="65" dur="500"/>
                                        <p:tgtEl>
                                          <p:spTgt spid="199"/>
                                        </p:tgtEl>
                                      </p:cBhvr>
                                    </p:animEffect>
                                  </p:childTnLst>
                                </p:cTn>
                              </p:par>
                            </p:childTnLst>
                          </p:cTn>
                        </p:par>
                        <p:par>
                          <p:cTn id="66" fill="hold">
                            <p:stCondLst>
                              <p:cond delay="7500"/>
                            </p:stCondLst>
                            <p:childTnLst>
                              <p:par>
                                <p:cTn id="67" presetID="12" presetClass="entr" presetSubtype="1" fill="hold" grpId="0" nodeType="afterEffect">
                                  <p:stCondLst>
                                    <p:cond delay="0"/>
                                  </p:stCondLst>
                                  <p:childTnLst>
                                    <p:set>
                                      <p:cBhvr>
                                        <p:cTn id="68" dur="1" fill="hold">
                                          <p:stCondLst>
                                            <p:cond delay="0"/>
                                          </p:stCondLst>
                                        </p:cTn>
                                        <p:tgtEl>
                                          <p:spTgt spid="200"/>
                                        </p:tgtEl>
                                        <p:attrNameLst>
                                          <p:attrName>style.visibility</p:attrName>
                                        </p:attrNameLst>
                                      </p:cBhvr>
                                      <p:to>
                                        <p:strVal val="visible"/>
                                      </p:to>
                                    </p:set>
                                    <p:animEffect transition="in" filter="slide(fromTop)">
                                      <p:cBhvr>
                                        <p:cTn id="69" dur="500"/>
                                        <p:tgtEl>
                                          <p:spTgt spid="200"/>
                                        </p:tgtEl>
                                      </p:cBhvr>
                                    </p:animEffect>
                                  </p:childTnLst>
                                </p:cTn>
                              </p:par>
                            </p:childTnLst>
                          </p:cTn>
                        </p:par>
                        <p:par>
                          <p:cTn id="70" fill="hold">
                            <p:stCondLst>
                              <p:cond delay="8000"/>
                            </p:stCondLst>
                            <p:childTnLst>
                              <p:par>
                                <p:cTn id="71" presetID="12" presetClass="entr" presetSubtype="8" fill="hold" grpId="0" nodeType="afterEffect">
                                  <p:stCondLst>
                                    <p:cond delay="0"/>
                                  </p:stCondLst>
                                  <p:childTnLst>
                                    <p:set>
                                      <p:cBhvr>
                                        <p:cTn id="72" dur="1" fill="hold">
                                          <p:stCondLst>
                                            <p:cond delay="0"/>
                                          </p:stCondLst>
                                        </p:cTn>
                                        <p:tgtEl>
                                          <p:spTgt spid="201"/>
                                        </p:tgtEl>
                                        <p:attrNameLst>
                                          <p:attrName>style.visibility</p:attrName>
                                        </p:attrNameLst>
                                      </p:cBhvr>
                                      <p:to>
                                        <p:strVal val="visible"/>
                                      </p:to>
                                    </p:set>
                                    <p:animEffect transition="in" filter="slide(fromLeft)">
                                      <p:cBhvr>
                                        <p:cTn id="73" dur="500"/>
                                        <p:tgtEl>
                                          <p:spTgt spid="201"/>
                                        </p:tgtEl>
                                      </p:cBhvr>
                                    </p:animEffect>
                                  </p:childTnLst>
                                </p:cTn>
                              </p:par>
                            </p:childTnLst>
                          </p:cTn>
                        </p:par>
                        <p:par>
                          <p:cTn id="74" fill="hold">
                            <p:stCondLst>
                              <p:cond delay="8500"/>
                            </p:stCondLst>
                            <p:childTnLst>
                              <p:par>
                                <p:cTn id="75" presetID="12" presetClass="entr" presetSubtype="4" fill="hold" grpId="0" nodeType="afterEffect">
                                  <p:stCondLst>
                                    <p:cond delay="0"/>
                                  </p:stCondLst>
                                  <p:childTnLst>
                                    <p:set>
                                      <p:cBhvr>
                                        <p:cTn id="76" dur="1" fill="hold">
                                          <p:stCondLst>
                                            <p:cond delay="0"/>
                                          </p:stCondLst>
                                        </p:cTn>
                                        <p:tgtEl>
                                          <p:spTgt spid="202"/>
                                        </p:tgtEl>
                                        <p:attrNameLst>
                                          <p:attrName>style.visibility</p:attrName>
                                        </p:attrNameLst>
                                      </p:cBhvr>
                                      <p:to>
                                        <p:strVal val="visible"/>
                                      </p:to>
                                    </p:set>
                                    <p:animEffect transition="in" filter="slide(fromBottom)">
                                      <p:cBhvr>
                                        <p:cTn id="77" dur="500"/>
                                        <p:tgtEl>
                                          <p:spTgt spid="202"/>
                                        </p:tgtEl>
                                      </p:cBhvr>
                                    </p:animEffect>
                                  </p:childTnLst>
                                </p:cTn>
                              </p:par>
                            </p:childTnLst>
                          </p:cTn>
                        </p:par>
                        <p:par>
                          <p:cTn id="78" fill="hold">
                            <p:stCondLst>
                              <p:cond delay="9000"/>
                            </p:stCondLst>
                            <p:childTnLst>
                              <p:par>
                                <p:cTn id="79" presetID="12" presetClass="entr" presetSubtype="8" fill="hold" grpId="0" nodeType="afterEffect">
                                  <p:stCondLst>
                                    <p:cond delay="0"/>
                                  </p:stCondLst>
                                  <p:childTnLst>
                                    <p:set>
                                      <p:cBhvr>
                                        <p:cTn id="80" dur="1" fill="hold">
                                          <p:stCondLst>
                                            <p:cond delay="0"/>
                                          </p:stCondLst>
                                        </p:cTn>
                                        <p:tgtEl>
                                          <p:spTgt spid="203"/>
                                        </p:tgtEl>
                                        <p:attrNameLst>
                                          <p:attrName>style.visibility</p:attrName>
                                        </p:attrNameLst>
                                      </p:cBhvr>
                                      <p:to>
                                        <p:strVal val="visible"/>
                                      </p:to>
                                    </p:set>
                                    <p:animEffect transition="in" filter="slide(fromLeft)">
                                      <p:cBhvr>
                                        <p:cTn id="81" dur="500"/>
                                        <p:tgtEl>
                                          <p:spTgt spid="20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20"/>
                                        </p:tgtEl>
                                        <p:attrNameLst>
                                          <p:attrName>style.visibility</p:attrName>
                                        </p:attrNameLst>
                                      </p:cBhvr>
                                      <p:to>
                                        <p:strVal val="visible"/>
                                      </p:to>
                                    </p:set>
                                    <p:animEffect transition="in" filter="fade">
                                      <p:cBhvr>
                                        <p:cTn id="86" dur="2000"/>
                                        <p:tgtEl>
                                          <p:spTgt spid="220"/>
                                        </p:tgtEl>
                                      </p:cBhvr>
                                    </p:animEffect>
                                  </p:childTnLst>
                                </p:cTn>
                              </p:par>
                            </p:childTnLst>
                          </p:cTn>
                        </p:par>
                        <p:par>
                          <p:cTn id="87" fill="hold">
                            <p:stCondLst>
                              <p:cond delay="2000"/>
                            </p:stCondLst>
                            <p:childTnLst>
                              <p:par>
                                <p:cTn id="88" presetID="12" presetClass="entr" presetSubtype="8" fill="hold" grpId="0" nodeType="afterEffect">
                                  <p:stCondLst>
                                    <p:cond delay="0"/>
                                  </p:stCondLst>
                                  <p:childTnLst>
                                    <p:set>
                                      <p:cBhvr>
                                        <p:cTn id="89" dur="1" fill="hold">
                                          <p:stCondLst>
                                            <p:cond delay="0"/>
                                          </p:stCondLst>
                                        </p:cTn>
                                        <p:tgtEl>
                                          <p:spTgt spid="204"/>
                                        </p:tgtEl>
                                        <p:attrNameLst>
                                          <p:attrName>style.visibility</p:attrName>
                                        </p:attrNameLst>
                                      </p:cBhvr>
                                      <p:to>
                                        <p:strVal val="visible"/>
                                      </p:to>
                                    </p:set>
                                    <p:animEffect transition="in" filter="slide(fromLeft)">
                                      <p:cBhvr>
                                        <p:cTn id="90" dur="500"/>
                                        <p:tgtEl>
                                          <p:spTgt spid="204"/>
                                        </p:tgtEl>
                                      </p:cBhvr>
                                    </p:animEffect>
                                  </p:childTnLst>
                                </p:cTn>
                              </p:par>
                            </p:childTnLst>
                          </p:cTn>
                        </p:par>
                        <p:par>
                          <p:cTn id="91" fill="hold">
                            <p:stCondLst>
                              <p:cond delay="2500"/>
                            </p:stCondLst>
                            <p:childTnLst>
                              <p:par>
                                <p:cTn id="92" presetID="12" presetClass="entr" presetSubtype="4" fill="hold" grpId="0" nodeType="afterEffect">
                                  <p:stCondLst>
                                    <p:cond delay="0"/>
                                  </p:stCondLst>
                                  <p:childTnLst>
                                    <p:set>
                                      <p:cBhvr>
                                        <p:cTn id="93" dur="1" fill="hold">
                                          <p:stCondLst>
                                            <p:cond delay="0"/>
                                          </p:stCondLst>
                                        </p:cTn>
                                        <p:tgtEl>
                                          <p:spTgt spid="205"/>
                                        </p:tgtEl>
                                        <p:attrNameLst>
                                          <p:attrName>style.visibility</p:attrName>
                                        </p:attrNameLst>
                                      </p:cBhvr>
                                      <p:to>
                                        <p:strVal val="visible"/>
                                      </p:to>
                                    </p:set>
                                    <p:animEffect transition="in" filter="slide(fromBottom)">
                                      <p:cBhvr>
                                        <p:cTn id="94" dur="500"/>
                                        <p:tgtEl>
                                          <p:spTgt spid="205"/>
                                        </p:tgtEl>
                                      </p:cBhvr>
                                    </p:animEffect>
                                  </p:childTnLst>
                                </p:cTn>
                              </p:par>
                            </p:childTnLst>
                          </p:cTn>
                        </p:par>
                        <p:par>
                          <p:cTn id="95" fill="hold">
                            <p:stCondLst>
                              <p:cond delay="3000"/>
                            </p:stCondLst>
                            <p:childTnLst>
                              <p:par>
                                <p:cTn id="96" presetID="12" presetClass="entr" presetSubtype="8" fill="hold" grpId="0" nodeType="afterEffect">
                                  <p:stCondLst>
                                    <p:cond delay="0"/>
                                  </p:stCondLst>
                                  <p:childTnLst>
                                    <p:set>
                                      <p:cBhvr>
                                        <p:cTn id="97" dur="1" fill="hold">
                                          <p:stCondLst>
                                            <p:cond delay="0"/>
                                          </p:stCondLst>
                                        </p:cTn>
                                        <p:tgtEl>
                                          <p:spTgt spid="206"/>
                                        </p:tgtEl>
                                        <p:attrNameLst>
                                          <p:attrName>style.visibility</p:attrName>
                                        </p:attrNameLst>
                                      </p:cBhvr>
                                      <p:to>
                                        <p:strVal val="visible"/>
                                      </p:to>
                                    </p:set>
                                    <p:animEffect transition="in" filter="slide(fromLeft)">
                                      <p:cBhvr>
                                        <p:cTn id="98" dur="500"/>
                                        <p:tgtEl>
                                          <p:spTgt spid="206"/>
                                        </p:tgtEl>
                                      </p:cBhvr>
                                    </p:animEffect>
                                  </p:childTnLst>
                                </p:cTn>
                              </p:par>
                            </p:childTnLst>
                          </p:cTn>
                        </p:par>
                        <p:par>
                          <p:cTn id="99" fill="hold">
                            <p:stCondLst>
                              <p:cond delay="3500"/>
                            </p:stCondLst>
                            <p:childTnLst>
                              <p:par>
                                <p:cTn id="100" presetID="12" presetClass="entr" presetSubtype="1" fill="hold" grpId="0" nodeType="afterEffect">
                                  <p:stCondLst>
                                    <p:cond delay="0"/>
                                  </p:stCondLst>
                                  <p:childTnLst>
                                    <p:set>
                                      <p:cBhvr>
                                        <p:cTn id="101" dur="1" fill="hold">
                                          <p:stCondLst>
                                            <p:cond delay="0"/>
                                          </p:stCondLst>
                                        </p:cTn>
                                        <p:tgtEl>
                                          <p:spTgt spid="207"/>
                                        </p:tgtEl>
                                        <p:attrNameLst>
                                          <p:attrName>style.visibility</p:attrName>
                                        </p:attrNameLst>
                                      </p:cBhvr>
                                      <p:to>
                                        <p:strVal val="visible"/>
                                      </p:to>
                                    </p:set>
                                    <p:animEffect transition="in" filter="slide(fromTop)">
                                      <p:cBhvr>
                                        <p:cTn id="102" dur="500"/>
                                        <p:tgtEl>
                                          <p:spTgt spid="207"/>
                                        </p:tgtEl>
                                      </p:cBhvr>
                                    </p:animEffect>
                                  </p:childTnLst>
                                </p:cTn>
                              </p:par>
                            </p:childTnLst>
                          </p:cTn>
                        </p:par>
                        <p:par>
                          <p:cTn id="103" fill="hold">
                            <p:stCondLst>
                              <p:cond delay="4000"/>
                            </p:stCondLst>
                            <p:childTnLst>
                              <p:par>
                                <p:cTn id="104" presetID="12" presetClass="entr" presetSubtype="8" fill="hold" grpId="0" nodeType="afterEffect">
                                  <p:stCondLst>
                                    <p:cond delay="0"/>
                                  </p:stCondLst>
                                  <p:childTnLst>
                                    <p:set>
                                      <p:cBhvr>
                                        <p:cTn id="105" dur="1" fill="hold">
                                          <p:stCondLst>
                                            <p:cond delay="0"/>
                                          </p:stCondLst>
                                        </p:cTn>
                                        <p:tgtEl>
                                          <p:spTgt spid="208"/>
                                        </p:tgtEl>
                                        <p:attrNameLst>
                                          <p:attrName>style.visibility</p:attrName>
                                        </p:attrNameLst>
                                      </p:cBhvr>
                                      <p:to>
                                        <p:strVal val="visible"/>
                                      </p:to>
                                    </p:set>
                                    <p:animEffect transition="in" filter="slide(fromLeft)">
                                      <p:cBhvr>
                                        <p:cTn id="106" dur="500"/>
                                        <p:tgtEl>
                                          <p:spTgt spid="20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21"/>
                                        </p:tgtEl>
                                        <p:attrNameLst>
                                          <p:attrName>style.visibility</p:attrName>
                                        </p:attrNameLst>
                                      </p:cBhvr>
                                      <p:to>
                                        <p:strVal val="visible"/>
                                      </p:to>
                                    </p:set>
                                    <p:animEffect transition="in" filter="fade">
                                      <p:cBhvr>
                                        <p:cTn id="111" dur="2000"/>
                                        <p:tgtEl>
                                          <p:spTgt spid="221"/>
                                        </p:tgtEl>
                                      </p:cBhvr>
                                    </p:animEffect>
                                  </p:childTnLst>
                                </p:cTn>
                              </p:par>
                            </p:childTnLst>
                          </p:cTn>
                        </p:par>
                        <p:par>
                          <p:cTn id="112" fill="hold">
                            <p:stCondLst>
                              <p:cond delay="2000"/>
                            </p:stCondLst>
                            <p:childTnLst>
                              <p:par>
                                <p:cTn id="113" presetID="12" presetClass="entr" presetSubtype="8" fill="hold" grpId="0" nodeType="afterEffect">
                                  <p:stCondLst>
                                    <p:cond delay="0"/>
                                  </p:stCondLst>
                                  <p:childTnLst>
                                    <p:set>
                                      <p:cBhvr>
                                        <p:cTn id="114" dur="1" fill="hold">
                                          <p:stCondLst>
                                            <p:cond delay="0"/>
                                          </p:stCondLst>
                                        </p:cTn>
                                        <p:tgtEl>
                                          <p:spTgt spid="209"/>
                                        </p:tgtEl>
                                        <p:attrNameLst>
                                          <p:attrName>style.visibility</p:attrName>
                                        </p:attrNameLst>
                                      </p:cBhvr>
                                      <p:to>
                                        <p:strVal val="visible"/>
                                      </p:to>
                                    </p:set>
                                    <p:animEffect transition="in" filter="slide(fromLeft)">
                                      <p:cBhvr>
                                        <p:cTn id="115" dur="500"/>
                                        <p:tgtEl>
                                          <p:spTgt spid="209"/>
                                        </p:tgtEl>
                                      </p:cBhvr>
                                    </p:animEffect>
                                  </p:childTnLst>
                                </p:cTn>
                              </p:par>
                            </p:childTnLst>
                          </p:cTn>
                        </p:par>
                        <p:par>
                          <p:cTn id="116" fill="hold">
                            <p:stCondLst>
                              <p:cond delay="2500"/>
                            </p:stCondLst>
                            <p:childTnLst>
                              <p:par>
                                <p:cTn id="117" presetID="12" presetClass="entr" presetSubtype="4" fill="hold" grpId="0" nodeType="afterEffect">
                                  <p:stCondLst>
                                    <p:cond delay="0"/>
                                  </p:stCondLst>
                                  <p:childTnLst>
                                    <p:set>
                                      <p:cBhvr>
                                        <p:cTn id="118" dur="1" fill="hold">
                                          <p:stCondLst>
                                            <p:cond delay="0"/>
                                          </p:stCondLst>
                                        </p:cTn>
                                        <p:tgtEl>
                                          <p:spTgt spid="210"/>
                                        </p:tgtEl>
                                        <p:attrNameLst>
                                          <p:attrName>style.visibility</p:attrName>
                                        </p:attrNameLst>
                                      </p:cBhvr>
                                      <p:to>
                                        <p:strVal val="visible"/>
                                      </p:to>
                                    </p:set>
                                    <p:animEffect transition="in" filter="slide(fromBottom)">
                                      <p:cBhvr>
                                        <p:cTn id="119" dur="500"/>
                                        <p:tgtEl>
                                          <p:spTgt spid="210"/>
                                        </p:tgtEl>
                                      </p:cBhvr>
                                    </p:animEffect>
                                  </p:childTnLst>
                                </p:cTn>
                              </p:par>
                            </p:childTnLst>
                          </p:cTn>
                        </p:par>
                        <p:par>
                          <p:cTn id="120" fill="hold">
                            <p:stCondLst>
                              <p:cond delay="3000"/>
                            </p:stCondLst>
                            <p:childTnLst>
                              <p:par>
                                <p:cTn id="121" presetID="12" presetClass="entr" presetSubtype="8" fill="hold" grpId="0" nodeType="afterEffect">
                                  <p:stCondLst>
                                    <p:cond delay="0"/>
                                  </p:stCondLst>
                                  <p:childTnLst>
                                    <p:set>
                                      <p:cBhvr>
                                        <p:cTn id="122" dur="1" fill="hold">
                                          <p:stCondLst>
                                            <p:cond delay="0"/>
                                          </p:stCondLst>
                                        </p:cTn>
                                        <p:tgtEl>
                                          <p:spTgt spid="211"/>
                                        </p:tgtEl>
                                        <p:attrNameLst>
                                          <p:attrName>style.visibility</p:attrName>
                                        </p:attrNameLst>
                                      </p:cBhvr>
                                      <p:to>
                                        <p:strVal val="visible"/>
                                      </p:to>
                                    </p:set>
                                    <p:animEffect transition="in" filter="slide(fromLeft)">
                                      <p:cBhvr>
                                        <p:cTn id="123" dur="500"/>
                                        <p:tgtEl>
                                          <p:spTgt spid="211"/>
                                        </p:tgtEl>
                                      </p:cBhvr>
                                    </p:animEffect>
                                  </p:childTnLst>
                                </p:cTn>
                              </p:par>
                            </p:childTnLst>
                          </p:cTn>
                        </p:par>
                        <p:par>
                          <p:cTn id="124" fill="hold">
                            <p:stCondLst>
                              <p:cond delay="3500"/>
                            </p:stCondLst>
                            <p:childTnLst>
                              <p:par>
                                <p:cTn id="125" presetID="12" presetClass="entr" presetSubtype="1" fill="hold" grpId="0" nodeType="afterEffect">
                                  <p:stCondLst>
                                    <p:cond delay="0"/>
                                  </p:stCondLst>
                                  <p:childTnLst>
                                    <p:set>
                                      <p:cBhvr>
                                        <p:cTn id="126" dur="1" fill="hold">
                                          <p:stCondLst>
                                            <p:cond delay="0"/>
                                          </p:stCondLst>
                                        </p:cTn>
                                        <p:tgtEl>
                                          <p:spTgt spid="212"/>
                                        </p:tgtEl>
                                        <p:attrNameLst>
                                          <p:attrName>style.visibility</p:attrName>
                                        </p:attrNameLst>
                                      </p:cBhvr>
                                      <p:to>
                                        <p:strVal val="visible"/>
                                      </p:to>
                                    </p:set>
                                    <p:animEffect transition="in" filter="slide(fromTop)">
                                      <p:cBhvr>
                                        <p:cTn id="127" dur="500"/>
                                        <p:tgtEl>
                                          <p:spTgt spid="212"/>
                                        </p:tgtEl>
                                      </p:cBhvr>
                                    </p:animEffect>
                                  </p:childTnLst>
                                </p:cTn>
                              </p:par>
                            </p:childTnLst>
                          </p:cTn>
                        </p:par>
                        <p:par>
                          <p:cTn id="128" fill="hold">
                            <p:stCondLst>
                              <p:cond delay="4000"/>
                            </p:stCondLst>
                            <p:childTnLst>
                              <p:par>
                                <p:cTn id="129" presetID="12" presetClass="entr" presetSubtype="8" fill="hold" grpId="0" nodeType="afterEffect">
                                  <p:stCondLst>
                                    <p:cond delay="0"/>
                                  </p:stCondLst>
                                  <p:childTnLst>
                                    <p:set>
                                      <p:cBhvr>
                                        <p:cTn id="130" dur="1" fill="hold">
                                          <p:stCondLst>
                                            <p:cond delay="0"/>
                                          </p:stCondLst>
                                        </p:cTn>
                                        <p:tgtEl>
                                          <p:spTgt spid="213"/>
                                        </p:tgtEl>
                                        <p:attrNameLst>
                                          <p:attrName>style.visibility</p:attrName>
                                        </p:attrNameLst>
                                      </p:cBhvr>
                                      <p:to>
                                        <p:strVal val="visible"/>
                                      </p:to>
                                    </p:set>
                                    <p:animEffect transition="in" filter="slide(fromLeft)">
                                      <p:cBhvr>
                                        <p:cTn id="131" dur="500"/>
                                        <p:tgtEl>
                                          <p:spTgt spid="213"/>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22"/>
                                        </p:tgtEl>
                                        <p:attrNameLst>
                                          <p:attrName>style.visibility</p:attrName>
                                        </p:attrNameLst>
                                      </p:cBhvr>
                                      <p:to>
                                        <p:strVal val="visible"/>
                                      </p:to>
                                    </p:set>
                                    <p:animEffect transition="in" filter="fade">
                                      <p:cBhvr>
                                        <p:cTn id="136" dur="2000"/>
                                        <p:tgtEl>
                                          <p:spTgt spid="222"/>
                                        </p:tgtEl>
                                      </p:cBhvr>
                                    </p:animEffect>
                                  </p:childTnLst>
                                </p:cTn>
                              </p:par>
                            </p:childTnLst>
                          </p:cTn>
                        </p:par>
                        <p:par>
                          <p:cTn id="137" fill="hold">
                            <p:stCondLst>
                              <p:cond delay="2000"/>
                            </p:stCondLst>
                            <p:childTnLst>
                              <p:par>
                                <p:cTn id="138" presetID="12" presetClass="entr" presetSubtype="8" fill="hold" grpId="0" nodeType="afterEffect">
                                  <p:stCondLst>
                                    <p:cond delay="0"/>
                                  </p:stCondLst>
                                  <p:childTnLst>
                                    <p:set>
                                      <p:cBhvr>
                                        <p:cTn id="139" dur="1" fill="hold">
                                          <p:stCondLst>
                                            <p:cond delay="0"/>
                                          </p:stCondLst>
                                        </p:cTn>
                                        <p:tgtEl>
                                          <p:spTgt spid="214"/>
                                        </p:tgtEl>
                                        <p:attrNameLst>
                                          <p:attrName>style.visibility</p:attrName>
                                        </p:attrNameLst>
                                      </p:cBhvr>
                                      <p:to>
                                        <p:strVal val="visible"/>
                                      </p:to>
                                    </p:set>
                                    <p:animEffect transition="in" filter="slide(fromLeft)">
                                      <p:cBhvr>
                                        <p:cTn id="140" dur="500"/>
                                        <p:tgtEl>
                                          <p:spTgt spid="214"/>
                                        </p:tgtEl>
                                      </p:cBhvr>
                                    </p:animEffect>
                                  </p:childTnLst>
                                </p:cTn>
                              </p:par>
                            </p:childTnLst>
                          </p:cTn>
                        </p:par>
                        <p:par>
                          <p:cTn id="141" fill="hold">
                            <p:stCondLst>
                              <p:cond delay="2500"/>
                            </p:stCondLst>
                            <p:childTnLst>
                              <p:par>
                                <p:cTn id="142" presetID="12" presetClass="entr" presetSubtype="4" fill="hold" grpId="0" nodeType="afterEffect">
                                  <p:stCondLst>
                                    <p:cond delay="0"/>
                                  </p:stCondLst>
                                  <p:childTnLst>
                                    <p:set>
                                      <p:cBhvr>
                                        <p:cTn id="143" dur="1" fill="hold">
                                          <p:stCondLst>
                                            <p:cond delay="0"/>
                                          </p:stCondLst>
                                        </p:cTn>
                                        <p:tgtEl>
                                          <p:spTgt spid="215"/>
                                        </p:tgtEl>
                                        <p:attrNameLst>
                                          <p:attrName>style.visibility</p:attrName>
                                        </p:attrNameLst>
                                      </p:cBhvr>
                                      <p:to>
                                        <p:strVal val="visible"/>
                                      </p:to>
                                    </p:set>
                                    <p:animEffect transition="in" filter="slide(fromBottom)">
                                      <p:cBhvr>
                                        <p:cTn id="144" dur="500"/>
                                        <p:tgtEl>
                                          <p:spTgt spid="215"/>
                                        </p:tgtEl>
                                      </p:cBhvr>
                                    </p:animEffect>
                                  </p:childTnLst>
                                </p:cTn>
                              </p:par>
                            </p:childTnLst>
                          </p:cTn>
                        </p:par>
                        <p:par>
                          <p:cTn id="145" fill="hold">
                            <p:stCondLst>
                              <p:cond delay="3000"/>
                            </p:stCondLst>
                            <p:childTnLst>
                              <p:par>
                                <p:cTn id="146" presetID="12" presetClass="entr" presetSubtype="8" fill="hold" grpId="0" nodeType="afterEffect">
                                  <p:stCondLst>
                                    <p:cond delay="0"/>
                                  </p:stCondLst>
                                  <p:childTnLst>
                                    <p:set>
                                      <p:cBhvr>
                                        <p:cTn id="147" dur="1" fill="hold">
                                          <p:stCondLst>
                                            <p:cond delay="0"/>
                                          </p:stCondLst>
                                        </p:cTn>
                                        <p:tgtEl>
                                          <p:spTgt spid="216"/>
                                        </p:tgtEl>
                                        <p:attrNameLst>
                                          <p:attrName>style.visibility</p:attrName>
                                        </p:attrNameLst>
                                      </p:cBhvr>
                                      <p:to>
                                        <p:strVal val="visible"/>
                                      </p:to>
                                    </p:set>
                                    <p:animEffect transition="in" filter="slide(fromLeft)">
                                      <p:cBhvr>
                                        <p:cTn id="148" dur="500"/>
                                        <p:tgtEl>
                                          <p:spTgt spid="216"/>
                                        </p:tgtEl>
                                      </p:cBhvr>
                                    </p:animEffect>
                                  </p:childTnLst>
                                </p:cTn>
                              </p:par>
                            </p:childTnLst>
                          </p:cTn>
                        </p:par>
                        <p:par>
                          <p:cTn id="149" fill="hold">
                            <p:stCondLst>
                              <p:cond delay="3500"/>
                            </p:stCondLst>
                            <p:childTnLst>
                              <p:par>
                                <p:cTn id="150" presetID="12" presetClass="entr" presetSubtype="1" fill="hold" grpId="0" nodeType="afterEffect">
                                  <p:stCondLst>
                                    <p:cond delay="0"/>
                                  </p:stCondLst>
                                  <p:childTnLst>
                                    <p:set>
                                      <p:cBhvr>
                                        <p:cTn id="151" dur="1" fill="hold">
                                          <p:stCondLst>
                                            <p:cond delay="0"/>
                                          </p:stCondLst>
                                        </p:cTn>
                                        <p:tgtEl>
                                          <p:spTgt spid="217"/>
                                        </p:tgtEl>
                                        <p:attrNameLst>
                                          <p:attrName>style.visibility</p:attrName>
                                        </p:attrNameLst>
                                      </p:cBhvr>
                                      <p:to>
                                        <p:strVal val="visible"/>
                                      </p:to>
                                    </p:set>
                                    <p:animEffect transition="in" filter="slide(fromTop)">
                                      <p:cBhvr>
                                        <p:cTn id="152" dur="500"/>
                                        <p:tgtEl>
                                          <p:spTgt spid="217"/>
                                        </p:tgtEl>
                                      </p:cBhvr>
                                    </p:animEffect>
                                  </p:childTnLst>
                                </p:cTn>
                              </p:par>
                            </p:childTnLst>
                          </p:cTn>
                        </p:par>
                        <p:par>
                          <p:cTn id="153" fill="hold">
                            <p:stCondLst>
                              <p:cond delay="4000"/>
                            </p:stCondLst>
                            <p:childTnLst>
                              <p:par>
                                <p:cTn id="154" presetID="12" presetClass="entr" presetSubtype="8" fill="hold" grpId="0" nodeType="afterEffect">
                                  <p:stCondLst>
                                    <p:cond delay="0"/>
                                  </p:stCondLst>
                                  <p:childTnLst>
                                    <p:set>
                                      <p:cBhvr>
                                        <p:cTn id="155" dur="1" fill="hold">
                                          <p:stCondLst>
                                            <p:cond delay="0"/>
                                          </p:stCondLst>
                                        </p:cTn>
                                        <p:tgtEl>
                                          <p:spTgt spid="218"/>
                                        </p:tgtEl>
                                        <p:attrNameLst>
                                          <p:attrName>style.visibility</p:attrName>
                                        </p:attrNameLst>
                                      </p:cBhvr>
                                      <p:to>
                                        <p:strVal val="visible"/>
                                      </p:to>
                                    </p:set>
                                    <p:animEffect transition="in" filter="slide(fromLeft)">
                                      <p:cBhvr>
                                        <p:cTn id="156" dur="500"/>
                                        <p:tgtEl>
                                          <p:spTgt spid="21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263"/>
                                        </p:tgtEl>
                                        <p:attrNameLst>
                                          <p:attrName>style.visibility</p:attrName>
                                        </p:attrNameLst>
                                      </p:cBhvr>
                                      <p:to>
                                        <p:strVal val="visible"/>
                                      </p:to>
                                    </p:set>
                                    <p:animEffect transition="in" filter="fade">
                                      <p:cBhvr>
                                        <p:cTn id="161" dur="2000"/>
                                        <p:tgtEl>
                                          <p:spTgt spid="263"/>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264"/>
                                        </p:tgtEl>
                                        <p:attrNameLst>
                                          <p:attrName>style.visibility</p:attrName>
                                        </p:attrNameLst>
                                      </p:cBhvr>
                                      <p:to>
                                        <p:strVal val="visible"/>
                                      </p:to>
                                    </p:set>
                                    <p:animEffect transition="in" filter="fade">
                                      <p:cBhvr>
                                        <p:cTn id="164" dur="2000"/>
                                        <p:tgtEl>
                                          <p:spTgt spid="264"/>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65"/>
                                        </p:tgtEl>
                                        <p:attrNameLst>
                                          <p:attrName>style.visibility</p:attrName>
                                        </p:attrNameLst>
                                      </p:cBhvr>
                                      <p:to>
                                        <p:strVal val="visible"/>
                                      </p:to>
                                    </p:set>
                                    <p:animEffect transition="in" filter="fade">
                                      <p:cBhvr>
                                        <p:cTn id="167" dur="2000"/>
                                        <p:tgtEl>
                                          <p:spTgt spid="265"/>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262"/>
                                        </p:tgtEl>
                                        <p:attrNameLst>
                                          <p:attrName>style.visibility</p:attrName>
                                        </p:attrNameLst>
                                      </p:cBhvr>
                                      <p:to>
                                        <p:strVal val="visible"/>
                                      </p:to>
                                    </p:set>
                                    <p:animEffect transition="in" filter="fade">
                                      <p:cBhvr>
                                        <p:cTn id="170" dur="2000"/>
                                        <p:tgtEl>
                                          <p:spTgt spid="262"/>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267"/>
                                        </p:tgtEl>
                                        <p:attrNameLst>
                                          <p:attrName>style.visibility</p:attrName>
                                        </p:attrNameLst>
                                      </p:cBhvr>
                                      <p:to>
                                        <p:strVal val="visible"/>
                                      </p:to>
                                    </p:set>
                                    <p:animEffect transition="in" filter="fade">
                                      <p:cBhvr>
                                        <p:cTn id="173" dur="2000"/>
                                        <p:tgtEl>
                                          <p:spTgt spid="267"/>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268"/>
                                        </p:tgtEl>
                                        <p:attrNameLst>
                                          <p:attrName>style.visibility</p:attrName>
                                        </p:attrNameLst>
                                      </p:cBhvr>
                                      <p:to>
                                        <p:strVal val="visible"/>
                                      </p:to>
                                    </p:set>
                                    <p:animEffect transition="in" filter="fade">
                                      <p:cBhvr>
                                        <p:cTn id="176" dur="2000"/>
                                        <p:tgtEl>
                                          <p:spTgt spid="268"/>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266"/>
                                        </p:tgtEl>
                                        <p:attrNameLst>
                                          <p:attrName>style.visibility</p:attrName>
                                        </p:attrNameLst>
                                      </p:cBhvr>
                                      <p:to>
                                        <p:strVal val="visible"/>
                                      </p:to>
                                    </p:set>
                                    <p:animEffect transition="in" filter="fade">
                                      <p:cBhvr>
                                        <p:cTn id="179" dur="2000"/>
                                        <p:tgtEl>
                                          <p:spTgt spid="266"/>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p:bldP spid="220" grpId="0"/>
      <p:bldP spid="221" grpId="0"/>
      <p:bldP spid="222" grpId="0"/>
      <p:bldP spid="262" grpId="0"/>
      <p:bldP spid="263" grpId="0"/>
      <p:bldP spid="264" grpId="0"/>
      <p:bldP spid="265" grpId="0"/>
      <p:bldP spid="266" grpId="0"/>
      <p:bldP spid="267" grpId="0"/>
      <p:bldP spid="268" grpId="0"/>
      <p:bldP spid="2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41250" y="66091"/>
            <a:ext cx="7906247" cy="609398"/>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dirty="0">
                <a:solidFill>
                  <a:srgbClr val="800000"/>
                </a:solidFill>
                <a:latin typeface="+mn-ea"/>
                <a:ea typeface="+mn-ea"/>
                <a:cs typeface="+mn-ea"/>
              </a:rPr>
              <a:t>例</a:t>
            </a:r>
            <a:r>
              <a:rPr lang="en-US" altLang="zh-CN" sz="2800" dirty="0">
                <a:solidFill>
                  <a:srgbClr val="800000"/>
                </a:solidFill>
                <a:latin typeface="+mn-ea"/>
                <a:ea typeface="+mn-ea"/>
                <a:cs typeface="+mn-ea"/>
              </a:rPr>
              <a:t>5-2 </a:t>
            </a:r>
            <a:r>
              <a:rPr lang="zh-CN" altLang="en-US" sz="2800" dirty="0">
                <a:latin typeface="+mn-ea"/>
                <a:ea typeface="+mn-ea"/>
                <a:cs typeface="+mn-ea"/>
              </a:rPr>
              <a:t>试分析图</a:t>
            </a:r>
            <a:r>
              <a:rPr lang="en-US" altLang="zh-CN" sz="2800" dirty="0">
                <a:latin typeface="+mn-ea"/>
                <a:ea typeface="+mn-ea"/>
                <a:cs typeface="+mn-ea"/>
              </a:rPr>
              <a:t>5-5</a:t>
            </a:r>
            <a:r>
              <a:rPr lang="zh-CN" altLang="en-US" sz="2800" dirty="0">
                <a:latin typeface="+mn-ea"/>
                <a:ea typeface="+mn-ea"/>
                <a:cs typeface="+mn-ea"/>
              </a:rPr>
              <a:t>所示时序电路的逻辑功能</a:t>
            </a:r>
            <a:endParaRPr lang="zh-CN" altLang="en-US" sz="2800" dirty="0">
              <a:solidFill>
                <a:srgbClr val="0000FF"/>
              </a:solidFill>
              <a:latin typeface="+mn-ea"/>
              <a:ea typeface="+mn-ea"/>
              <a:cs typeface="+mn-ea"/>
              <a:sym typeface="+mn-lt"/>
            </a:endParaRPr>
          </a:p>
        </p:txBody>
      </p:sp>
      <p:sp>
        <p:nvSpPr>
          <p:cNvPr id="6" name="Rectangle 13"/>
          <p:cNvSpPr>
            <a:spLocks noChangeArrowheads="1"/>
          </p:cNvSpPr>
          <p:nvPr/>
        </p:nvSpPr>
        <p:spPr bwMode="auto">
          <a:xfrm>
            <a:off x="434114" y="4081131"/>
            <a:ext cx="51587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400" i="0" dirty="0">
                <a:solidFill>
                  <a:srgbClr val="0000FF"/>
                </a:solidFill>
                <a:latin typeface="+mn-ea"/>
                <a:ea typeface="+mn-ea"/>
              </a:rPr>
              <a:t>解</a:t>
            </a:r>
            <a:r>
              <a:rPr kumimoji="1" lang="zh-CN" altLang="en-US" sz="2400" b="0" i="0" dirty="0">
                <a:latin typeface="+mn-ea"/>
                <a:ea typeface="+mn-ea"/>
              </a:rPr>
              <a:t>：</a:t>
            </a:r>
            <a:r>
              <a:rPr kumimoji="1" lang="en-US" altLang="zh-CN" sz="2400" b="0" i="0" dirty="0">
                <a:latin typeface="+mn-ea"/>
                <a:ea typeface="+mn-ea"/>
              </a:rPr>
              <a:t>(1) </a:t>
            </a:r>
            <a:r>
              <a:rPr kumimoji="1" lang="zh-CN" altLang="en-US" sz="2400" b="0" i="0" dirty="0">
                <a:latin typeface="+mn-ea"/>
                <a:ea typeface="+mn-ea"/>
              </a:rPr>
              <a:t>根据图</a:t>
            </a:r>
            <a:r>
              <a:rPr kumimoji="1" lang="en-US" altLang="zh-CN" sz="2400" b="0" i="0" dirty="0">
                <a:latin typeface="+mn-ea"/>
                <a:ea typeface="+mn-ea"/>
              </a:rPr>
              <a:t>5-5</a:t>
            </a:r>
            <a:r>
              <a:rPr kumimoji="1" lang="zh-CN" altLang="en-US" sz="2400" b="0" i="0" dirty="0">
                <a:latin typeface="+mn-ea"/>
                <a:ea typeface="+mn-ea"/>
              </a:rPr>
              <a:t>所示逻辑图写出：</a:t>
            </a:r>
          </a:p>
        </p:txBody>
      </p:sp>
      <mc:AlternateContent xmlns:mc="http://schemas.openxmlformats.org/markup-compatibility/2006" xmlns:a14="http://schemas.microsoft.com/office/drawing/2010/main">
        <mc:Choice Requires="a14">
          <p:sp>
            <p:nvSpPr>
              <p:cNvPr id="10" name="Text Box 20"/>
              <p:cNvSpPr txBox="1">
                <a:spLocks noChangeArrowheads="1"/>
              </p:cNvSpPr>
              <p:nvPr/>
            </p:nvSpPr>
            <p:spPr bwMode="auto">
              <a:xfrm>
                <a:off x="1309603" y="4610076"/>
                <a:ext cx="7661931"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
                    <a:srgbClr val="66FF33"/>
                  </a:buClr>
                  <a:buNone/>
                </a:pPr>
                <a:r>
                  <a:rPr kumimoji="1" lang="zh-CN" altLang="en-US" sz="2400" b="0" i="0" dirty="0">
                    <a:latin typeface="+mn-ea"/>
                    <a:ea typeface="+mn-ea"/>
                  </a:rPr>
                  <a:t>时钟方程：</a:t>
                </a:r>
                <a14:m>
                  <m:oMath xmlns:m="http://schemas.openxmlformats.org/officeDocument/2006/math">
                    <m:r>
                      <a:rPr kumimoji="1" lang="en-US" altLang="zh-CN" sz="2400" b="1" i="1" dirty="0" smtClean="0">
                        <a:latin typeface="Cambria Math" panose="02040503050406030204" pitchFamily="18" charset="0"/>
                        <a:ea typeface="+mn-ea"/>
                      </a:rPr>
                      <m:t>𝑪𝑷</m:t>
                    </m:r>
                    <m:r>
                      <a:rPr kumimoji="1" lang="en-US" altLang="zh-CN" sz="2400" b="1" i="1" baseline="-25000" dirty="0" smtClean="0">
                        <a:latin typeface="Cambria Math" panose="02040503050406030204" pitchFamily="18" charset="0"/>
                        <a:ea typeface="+mn-ea"/>
                      </a:rPr>
                      <m:t>𝟏</m:t>
                    </m:r>
                    <m:r>
                      <a:rPr kumimoji="1" lang="en-US" altLang="zh-CN" sz="2400" b="1" i="1" dirty="0" smtClean="0">
                        <a:latin typeface="Cambria Math" panose="02040503050406030204" pitchFamily="18" charset="0"/>
                        <a:ea typeface="+mn-ea"/>
                      </a:rPr>
                      <m:t>=</m:t>
                    </m:r>
                    <m:r>
                      <a:rPr kumimoji="1" lang="en-US" altLang="zh-CN" sz="2400" b="1" i="1" dirty="0" smtClean="0">
                        <a:latin typeface="Cambria Math" panose="02040503050406030204" pitchFamily="18" charset="0"/>
                        <a:ea typeface="+mn-ea"/>
                      </a:rPr>
                      <m:t>𝑪𝑷</m:t>
                    </m:r>
                    <m:r>
                      <a:rPr kumimoji="1" lang="en-US" altLang="zh-CN" sz="2400" b="1" i="1" baseline="-25000" dirty="0" smtClean="0">
                        <a:latin typeface="Cambria Math" panose="02040503050406030204" pitchFamily="18" charset="0"/>
                        <a:ea typeface="+mn-ea"/>
                      </a:rPr>
                      <m:t>𝟐</m:t>
                    </m:r>
                    <m:r>
                      <a:rPr kumimoji="1" lang="en-US" altLang="zh-CN" sz="2400" b="1" i="1" dirty="0" smtClean="0">
                        <a:latin typeface="Cambria Math" panose="02040503050406030204" pitchFamily="18" charset="0"/>
                        <a:ea typeface="+mn-ea"/>
                      </a:rPr>
                      <m:t>=</m:t>
                    </m:r>
                    <m:r>
                      <a:rPr kumimoji="1" lang="en-US" altLang="zh-CN" sz="2400" b="1" i="1" dirty="0" smtClean="0">
                        <a:latin typeface="Cambria Math" panose="02040503050406030204" pitchFamily="18" charset="0"/>
                        <a:ea typeface="+mn-ea"/>
                      </a:rPr>
                      <m:t>𝑪𝑷</m:t>
                    </m:r>
                    <m:r>
                      <m:rPr>
                        <m:nor/>
                      </m:rPr>
                      <a:rPr lang="en-US" altLang="zh-CN" sz="2400" dirty="0"/>
                      <m:t>↓</m:t>
                    </m:r>
                  </m:oMath>
                </a14:m>
                <a:r>
                  <a:rPr kumimoji="1" lang="en-US" altLang="zh-CN" sz="2400" b="0" i="0" dirty="0">
                    <a:latin typeface="+mn-ea"/>
                    <a:ea typeface="+mn-ea"/>
                  </a:rPr>
                  <a:t>（</a:t>
                </a:r>
                <a:r>
                  <a:rPr kumimoji="1" lang="zh-CN" altLang="en-US" sz="2400" b="0" i="0" dirty="0">
                    <a:latin typeface="+mn-ea"/>
                    <a:ea typeface="+mn-ea"/>
                  </a:rPr>
                  <a:t>同步时序逻辑电路）</a:t>
                </a:r>
                <a:endParaRPr kumimoji="1" lang="en-US" altLang="zh-CN" sz="2400" b="0" i="0" baseline="-25000" dirty="0">
                  <a:latin typeface="+mn-ea"/>
                  <a:ea typeface="+mn-ea"/>
                </a:endParaRPr>
              </a:p>
            </p:txBody>
          </p:sp>
        </mc:Choice>
        <mc:Fallback xmlns="">
          <p:sp>
            <p:nvSpPr>
              <p:cNvPr id="10" name="Text Box 20"/>
              <p:cNvSpPr txBox="1">
                <a:spLocks noRot="1" noChangeAspect="1" noMove="1" noResize="1" noEditPoints="1" noAdjustHandles="1" noChangeArrowheads="1" noChangeShapeType="1" noTextEdit="1"/>
              </p:cNvSpPr>
              <p:nvPr/>
            </p:nvSpPr>
            <p:spPr bwMode="auto">
              <a:xfrm>
                <a:off x="1309603" y="4610076"/>
                <a:ext cx="7661931" cy="461665"/>
              </a:xfrm>
              <a:prstGeom prst="rect">
                <a:avLst/>
              </a:prstGeom>
              <a:blipFill>
                <a:blip r:embed="rId7"/>
                <a:stretch>
                  <a:fillRect l="-1273" t="-1052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p:cNvGrpSpPr/>
          <p:nvPr/>
        </p:nvGrpSpPr>
        <p:grpSpPr>
          <a:xfrm>
            <a:off x="1066412" y="5139021"/>
            <a:ext cx="3311945" cy="486578"/>
            <a:chOff x="1112418" y="4885522"/>
            <a:chExt cx="3311945" cy="486578"/>
          </a:xfrm>
        </p:grpSpPr>
        <p:sp>
          <p:nvSpPr>
            <p:cNvPr id="7" name="Rectangle 15"/>
            <p:cNvSpPr>
              <a:spLocks noChangeArrowheads="1"/>
            </p:cNvSpPr>
            <p:nvPr/>
          </p:nvSpPr>
          <p:spPr bwMode="auto">
            <a:xfrm>
              <a:off x="1112418" y="4885522"/>
              <a:ext cx="238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400" b="0" i="0" dirty="0">
                  <a:latin typeface="+mn-ea"/>
                  <a:ea typeface="+mn-ea"/>
                </a:rPr>
                <a:t>   输出方程</a:t>
              </a:r>
              <a:r>
                <a:rPr kumimoji="1" lang="zh-CN" altLang="en-US" sz="2400" b="0" dirty="0">
                  <a:latin typeface="+mn-ea"/>
                  <a:ea typeface="+mn-ea"/>
                </a:rPr>
                <a:t>：</a:t>
              </a:r>
              <a:r>
                <a:rPr kumimoji="1" lang="zh-CN" altLang="en-US" sz="2400" b="0" i="0" dirty="0">
                  <a:latin typeface="+mn-ea"/>
                  <a:ea typeface="+mn-ea"/>
                </a:rPr>
                <a:t> </a:t>
              </a:r>
            </a:p>
          </p:txBody>
        </p:sp>
        <p:graphicFrame>
          <p:nvGraphicFramePr>
            <p:cNvPr id="2" name="对象 1"/>
            <p:cNvGraphicFramePr>
              <a:graphicFrameLocks noChangeAspect="1"/>
            </p:cNvGraphicFramePr>
            <p:nvPr>
              <p:extLst>
                <p:ext uri="{D42A27DB-BD31-4B8C-83A1-F6EECF244321}">
                  <p14:modId xmlns:p14="http://schemas.microsoft.com/office/powerpoint/2010/main" val="1873970130"/>
                </p:ext>
              </p:extLst>
            </p:nvPr>
          </p:nvGraphicFramePr>
          <p:xfrm>
            <a:off x="2884488" y="4892675"/>
            <a:ext cx="1539875" cy="479425"/>
          </p:xfrm>
          <a:graphic>
            <a:graphicData uri="http://schemas.openxmlformats.org/presentationml/2006/ole">
              <mc:AlternateContent xmlns:mc="http://schemas.openxmlformats.org/markup-compatibility/2006">
                <mc:Choice xmlns:v="urn:schemas-microsoft-com:vml" Requires="v">
                  <p:oleObj name="Equation" r:id="rId8" imgW="774360" imgH="241200" progId="Equation.DSMT4">
                    <p:embed/>
                  </p:oleObj>
                </mc:Choice>
                <mc:Fallback>
                  <p:oleObj name="Equation" r:id="rId8" imgW="774360" imgH="241200" progId="Equation.DSMT4">
                    <p:embed/>
                    <p:pic>
                      <p:nvPicPr>
                        <p:cNvPr id="0" name=""/>
                        <p:cNvPicPr/>
                        <p:nvPr/>
                      </p:nvPicPr>
                      <p:blipFill>
                        <a:blip r:embed="rId9"/>
                        <a:stretch>
                          <a:fillRect/>
                        </a:stretch>
                      </p:blipFill>
                      <p:spPr>
                        <a:xfrm>
                          <a:off x="2884488" y="4892675"/>
                          <a:ext cx="1539875" cy="479425"/>
                        </a:xfrm>
                        <a:prstGeom prst="rect">
                          <a:avLst/>
                        </a:prstGeom>
                      </p:spPr>
                    </p:pic>
                  </p:oleObj>
                </mc:Fallback>
              </mc:AlternateContent>
            </a:graphicData>
          </a:graphic>
        </p:graphicFrame>
      </p:grpSp>
      <p:sp>
        <p:nvSpPr>
          <p:cNvPr id="4" name="矩形 3"/>
          <p:cNvSpPr/>
          <p:nvPr/>
        </p:nvSpPr>
        <p:spPr>
          <a:xfrm>
            <a:off x="1351164" y="5620031"/>
            <a:ext cx="1814920" cy="461665"/>
          </a:xfrm>
          <a:prstGeom prst="rect">
            <a:avLst/>
          </a:prstGeom>
        </p:spPr>
        <p:txBody>
          <a:bodyPr wrap="none">
            <a:spAutoFit/>
          </a:bodyPr>
          <a:lstStyle/>
          <a:p>
            <a:r>
              <a:rPr kumimoji="1" lang="zh-CN" altLang="en-US" b="0" dirty="0">
                <a:latin typeface="+mn-ea"/>
                <a:ea typeface="+mn-ea"/>
              </a:rPr>
              <a:t>驱动方程： </a:t>
            </a:r>
            <a:endParaRPr lang="zh-CN" altLang="en-US" dirty="0">
              <a:latin typeface="+mn-ea"/>
              <a:ea typeface="+mn-ea"/>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477574134"/>
              </p:ext>
            </p:extLst>
          </p:nvPr>
        </p:nvGraphicFramePr>
        <p:xfrm>
          <a:off x="3026018" y="6159228"/>
          <a:ext cx="2152650" cy="439738"/>
        </p:xfrm>
        <a:graphic>
          <a:graphicData uri="http://schemas.openxmlformats.org/presentationml/2006/ole">
            <mc:AlternateContent xmlns:mc="http://schemas.openxmlformats.org/markup-compatibility/2006">
              <mc:Choice xmlns:v="urn:schemas-microsoft-com:vml" Requires="v">
                <p:oleObj name="Equation" r:id="rId10" imgW="1244520" imgH="253800" progId="Equation.DSMT4">
                  <p:embed/>
                </p:oleObj>
              </mc:Choice>
              <mc:Fallback>
                <p:oleObj name="Equation" r:id="rId10" imgW="1244520" imgH="253800" progId="Equation.DSMT4">
                  <p:embed/>
                  <p:pic>
                    <p:nvPicPr>
                      <p:cNvPr id="0" name=""/>
                      <p:cNvPicPr/>
                      <p:nvPr/>
                    </p:nvPicPr>
                    <p:blipFill>
                      <a:blip r:embed="rId11"/>
                      <a:stretch>
                        <a:fillRect/>
                      </a:stretch>
                    </p:blipFill>
                    <p:spPr>
                      <a:xfrm>
                        <a:off x="3026018" y="6159228"/>
                        <a:ext cx="2152650" cy="439738"/>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030910013"/>
              </p:ext>
            </p:extLst>
          </p:nvPr>
        </p:nvGraphicFramePr>
        <p:xfrm>
          <a:off x="3026018" y="5630283"/>
          <a:ext cx="2114550" cy="488950"/>
        </p:xfrm>
        <a:graphic>
          <a:graphicData uri="http://schemas.openxmlformats.org/presentationml/2006/ole">
            <mc:AlternateContent xmlns:mc="http://schemas.openxmlformats.org/markup-compatibility/2006">
              <mc:Choice xmlns:v="urn:schemas-microsoft-com:vml" Requires="v">
                <p:oleObj name="Equation" r:id="rId12" imgW="1155600" imgH="266400" progId="Equation.DSMT4">
                  <p:embed/>
                </p:oleObj>
              </mc:Choice>
              <mc:Fallback>
                <p:oleObj name="Equation" r:id="rId12" imgW="1155600" imgH="266400" progId="Equation.DSMT4">
                  <p:embed/>
                  <p:pic>
                    <p:nvPicPr>
                      <p:cNvPr id="0" name=""/>
                      <p:cNvPicPr/>
                      <p:nvPr/>
                    </p:nvPicPr>
                    <p:blipFill>
                      <a:blip r:embed="rId13"/>
                      <a:stretch>
                        <a:fillRect/>
                      </a:stretch>
                    </p:blipFill>
                    <p:spPr>
                      <a:xfrm>
                        <a:off x="3026018" y="5630283"/>
                        <a:ext cx="2114550" cy="48895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8E46636E-16DB-391F-E36B-419D4A0A4CBE}"/>
              </a:ext>
            </a:extLst>
          </p:cNvPr>
          <p:cNvGraphicFramePr>
            <a:graphicFrameLocks noChangeAspect="1"/>
          </p:cNvGraphicFramePr>
          <p:nvPr>
            <p:extLst>
              <p:ext uri="{D42A27DB-BD31-4B8C-83A1-F6EECF244321}">
                <p14:modId xmlns:p14="http://schemas.microsoft.com/office/powerpoint/2010/main" val="2406047803"/>
              </p:ext>
            </p:extLst>
          </p:nvPr>
        </p:nvGraphicFramePr>
        <p:xfrm>
          <a:off x="434114" y="776304"/>
          <a:ext cx="8491415" cy="3055681"/>
        </p:xfrm>
        <a:graphic>
          <a:graphicData uri="http://schemas.openxmlformats.org/presentationml/2006/ole">
            <mc:AlternateContent xmlns:mc="http://schemas.openxmlformats.org/markup-compatibility/2006">
              <mc:Choice xmlns:v="urn:schemas-microsoft-com:vml" Requires="v">
                <p:oleObj name="Visio" r:id="rId14" imgW="8991785" imgH="3226660" progId="Visio.Drawing.11">
                  <p:embed/>
                </p:oleObj>
              </mc:Choice>
              <mc:Fallback>
                <p:oleObj name="Visio" r:id="rId14" imgW="8991785" imgH="3226660" progId="Visio.Drawing.11">
                  <p:embed/>
                  <p:pic>
                    <p:nvPicPr>
                      <p:cNvPr id="0" name="Object 5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4114" y="776304"/>
                        <a:ext cx="8491415" cy="3055681"/>
                      </a:xfrm>
                      <a:prstGeom prst="rect">
                        <a:avLst/>
                      </a:prstGeom>
                      <a:noFill/>
                    </p:spPr>
                  </p:pic>
                </p:oleObj>
              </mc:Fallback>
            </mc:AlternateContent>
          </a:graphicData>
        </a:graphic>
      </p:graphicFrame>
    </p:spTree>
    <p:extLst>
      <p:ext uri="{BB962C8B-B14F-4D97-AF65-F5344CB8AC3E}">
        <p14:creationId xmlns:p14="http://schemas.microsoft.com/office/powerpoint/2010/main" val="2882303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0" y="10590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0" i="0" u="none" strike="noStrike" cap="none" normalizeH="0" baseline="0" dirty="0">
              <a:ln>
                <a:noFill/>
              </a:ln>
              <a:solidFill>
                <a:schemeClr val="tx1"/>
              </a:solidFill>
              <a:effectLst/>
              <a:latin typeface="+mn-ea"/>
              <a:ea typeface="+mn-ea"/>
            </a:endParaRPr>
          </a:p>
        </p:txBody>
      </p:sp>
      <p:grpSp>
        <p:nvGrpSpPr>
          <p:cNvPr id="12" name="组合 11"/>
          <p:cNvGrpSpPr/>
          <p:nvPr/>
        </p:nvGrpSpPr>
        <p:grpSpPr>
          <a:xfrm>
            <a:off x="334705" y="100293"/>
            <a:ext cx="7788099" cy="955125"/>
            <a:chOff x="1301167" y="210675"/>
            <a:chExt cx="7788099" cy="955125"/>
          </a:xfrm>
        </p:grpSpPr>
        <p:sp>
          <p:nvSpPr>
            <p:cNvPr id="14" name="Rectangle 15"/>
            <p:cNvSpPr>
              <a:spLocks noChangeArrowheads="1"/>
            </p:cNvSpPr>
            <p:nvPr/>
          </p:nvSpPr>
          <p:spPr bwMode="auto">
            <a:xfrm>
              <a:off x="1301167" y="249701"/>
              <a:ext cx="5651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None/>
              </a:pPr>
              <a:r>
                <a:rPr kumimoji="1" lang="en-US" altLang="zh-CN" sz="2400" b="0" dirty="0">
                  <a:latin typeface="+mn-ea"/>
                  <a:ea typeface="+mn-ea"/>
                </a:rPr>
                <a:t>(2) </a:t>
              </a:r>
              <a:r>
                <a:rPr kumimoji="1" lang="zh-CN" altLang="en-US" sz="2400" b="0" i="0" dirty="0">
                  <a:latin typeface="+mn-ea"/>
                  <a:ea typeface="+mn-ea"/>
                </a:rPr>
                <a:t>将驱动方程代入</a:t>
              </a:r>
              <a:r>
                <a:rPr kumimoji="1" lang="en-US" altLang="zh-CN" sz="2400" b="0" i="0" dirty="0">
                  <a:latin typeface="+mn-ea"/>
                  <a:ea typeface="+mn-ea"/>
                </a:rPr>
                <a:t>JK</a:t>
              </a:r>
              <a:r>
                <a:rPr kumimoji="1" lang="zh-CN" altLang="en-US" sz="2400" b="0" i="0" dirty="0">
                  <a:latin typeface="+mn-ea"/>
                  <a:ea typeface="+mn-ea"/>
                </a:rPr>
                <a:t>触发器的特性方程 </a:t>
              </a:r>
            </a:p>
          </p:txBody>
        </p:sp>
        <p:sp>
          <p:nvSpPr>
            <p:cNvPr id="15" name="Rectangle 23"/>
            <p:cNvSpPr>
              <a:spLocks noChangeArrowheads="1"/>
            </p:cNvSpPr>
            <p:nvPr/>
          </p:nvSpPr>
          <p:spPr bwMode="auto">
            <a:xfrm>
              <a:off x="1719527" y="704135"/>
              <a:ext cx="27366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400" b="0" i="0" dirty="0">
                  <a:latin typeface="+mn-ea"/>
                  <a:ea typeface="+mn-ea"/>
                </a:rPr>
                <a:t>中求得状态方程： </a:t>
              </a:r>
            </a:p>
          </p:txBody>
        </p:sp>
        <p:graphicFrame>
          <p:nvGraphicFramePr>
            <p:cNvPr id="11" name="对象 10"/>
            <p:cNvGraphicFramePr>
              <a:graphicFrameLocks noChangeAspect="1"/>
            </p:cNvGraphicFramePr>
            <p:nvPr/>
          </p:nvGraphicFramePr>
          <p:xfrm>
            <a:off x="6867403" y="210675"/>
            <a:ext cx="2221863" cy="477820"/>
          </p:xfrm>
          <a:graphic>
            <a:graphicData uri="http://schemas.openxmlformats.org/presentationml/2006/ole">
              <mc:AlternateContent xmlns:mc="http://schemas.openxmlformats.org/markup-compatibility/2006">
                <mc:Choice xmlns:v="urn:schemas-microsoft-com:vml" Requires="v">
                  <p:oleObj name="Equation" r:id="rId6" imgW="1180800" imgH="253800" progId="Equation.DSMT4">
                    <p:embed/>
                  </p:oleObj>
                </mc:Choice>
                <mc:Fallback>
                  <p:oleObj name="Equation" r:id="rId6" imgW="1180800" imgH="253800" progId="Equation.DSMT4">
                    <p:embed/>
                    <p:pic>
                      <p:nvPicPr>
                        <p:cNvPr id="0" name=""/>
                        <p:cNvPicPr/>
                        <p:nvPr/>
                      </p:nvPicPr>
                      <p:blipFill>
                        <a:blip r:embed="rId7"/>
                        <a:stretch>
                          <a:fillRect/>
                        </a:stretch>
                      </p:blipFill>
                      <p:spPr>
                        <a:xfrm>
                          <a:off x="6867403" y="210675"/>
                          <a:ext cx="2221863" cy="477820"/>
                        </a:xfrm>
                        <a:prstGeom prst="rect">
                          <a:avLst/>
                        </a:prstGeom>
                      </p:spPr>
                    </p:pic>
                  </p:oleObj>
                </mc:Fallback>
              </mc:AlternateContent>
            </a:graphicData>
          </a:graphic>
        </p:graphicFrame>
      </p:grpSp>
      <p:graphicFrame>
        <p:nvGraphicFramePr>
          <p:cNvPr id="21" name="Object 63"/>
          <p:cNvGraphicFramePr>
            <a:graphicFrameLocks noChangeAspect="1"/>
          </p:cNvGraphicFramePr>
          <p:nvPr>
            <p:extLst>
              <p:ext uri="{D42A27DB-BD31-4B8C-83A1-F6EECF244321}">
                <p14:modId xmlns:p14="http://schemas.microsoft.com/office/powerpoint/2010/main" val="2351794517"/>
              </p:ext>
            </p:extLst>
          </p:nvPr>
        </p:nvGraphicFramePr>
        <p:xfrm>
          <a:off x="1321850" y="986768"/>
          <a:ext cx="2917825" cy="554037"/>
        </p:xfrm>
        <a:graphic>
          <a:graphicData uri="http://schemas.openxmlformats.org/presentationml/2006/ole">
            <mc:AlternateContent xmlns:mc="http://schemas.openxmlformats.org/markup-compatibility/2006">
              <mc:Choice xmlns:v="urn:schemas-microsoft-com:vml" Requires="v">
                <p:oleObj name="Equation" r:id="rId8" imgW="1396800" imgH="266400" progId="Equation.DSMT4">
                  <p:embed/>
                </p:oleObj>
              </mc:Choice>
              <mc:Fallback>
                <p:oleObj name="Equation" r:id="rId8" imgW="1396800" imgH="266400" progId="Equation.DSMT4">
                  <p:embed/>
                  <p:pic>
                    <p:nvPicPr>
                      <p:cNvPr id="0" name=""/>
                      <p:cNvPicPr>
                        <a:picLocks noChangeAspect="1" noChangeArrowheads="1"/>
                      </p:cNvPicPr>
                      <p:nvPr/>
                    </p:nvPicPr>
                    <p:blipFill>
                      <a:blip r:embed="rId9"/>
                      <a:srcRect/>
                      <a:stretch>
                        <a:fillRect/>
                      </a:stretch>
                    </p:blipFill>
                    <p:spPr bwMode="auto">
                      <a:xfrm>
                        <a:off x="1321850" y="986768"/>
                        <a:ext cx="2917825" cy="554037"/>
                      </a:xfrm>
                      <a:prstGeom prst="rect">
                        <a:avLst/>
                      </a:prstGeom>
                      <a:noFill/>
                      <a:ln>
                        <a:noFill/>
                      </a:ln>
                    </p:spPr>
                  </p:pic>
                </p:oleObj>
              </mc:Fallback>
            </mc:AlternateContent>
          </a:graphicData>
        </a:graphic>
      </p:graphicFrame>
      <p:graphicFrame>
        <p:nvGraphicFramePr>
          <p:cNvPr id="22" name="Object 62"/>
          <p:cNvGraphicFramePr>
            <a:graphicFrameLocks noChangeAspect="1"/>
          </p:cNvGraphicFramePr>
          <p:nvPr>
            <p:extLst>
              <p:ext uri="{D42A27DB-BD31-4B8C-83A1-F6EECF244321}">
                <p14:modId xmlns:p14="http://schemas.microsoft.com/office/powerpoint/2010/main" val="3509104705"/>
              </p:ext>
            </p:extLst>
          </p:nvPr>
        </p:nvGraphicFramePr>
        <p:xfrm>
          <a:off x="1280843" y="1510564"/>
          <a:ext cx="3128963" cy="561975"/>
        </p:xfrm>
        <a:graphic>
          <a:graphicData uri="http://schemas.openxmlformats.org/presentationml/2006/ole">
            <mc:AlternateContent xmlns:mc="http://schemas.openxmlformats.org/markup-compatibility/2006">
              <mc:Choice xmlns:v="urn:schemas-microsoft-com:vml" Requires="v">
                <p:oleObj name="Equation" r:id="rId10" imgW="1384200" imgH="266400" progId="Equation.DSMT4">
                  <p:embed/>
                </p:oleObj>
              </mc:Choice>
              <mc:Fallback>
                <p:oleObj name="Equation" r:id="rId10" imgW="1384200" imgH="266400" progId="Equation.DSMT4">
                  <p:embed/>
                  <p:pic>
                    <p:nvPicPr>
                      <p:cNvPr id="0" name=""/>
                      <p:cNvPicPr>
                        <a:picLocks noChangeAspect="1" noChangeArrowheads="1"/>
                      </p:cNvPicPr>
                      <p:nvPr/>
                    </p:nvPicPr>
                    <p:blipFill>
                      <a:blip r:embed="rId11"/>
                      <a:srcRect/>
                      <a:stretch>
                        <a:fillRect/>
                      </a:stretch>
                    </p:blipFill>
                    <p:spPr bwMode="auto">
                      <a:xfrm>
                        <a:off x="1280843" y="1510564"/>
                        <a:ext cx="3128963" cy="561975"/>
                      </a:xfrm>
                      <a:prstGeom prst="rect">
                        <a:avLst/>
                      </a:prstGeom>
                      <a:noFill/>
                      <a:ln>
                        <a:noFill/>
                      </a:ln>
                    </p:spPr>
                  </p:pic>
                </p:oleObj>
              </mc:Fallback>
            </mc:AlternateContent>
          </a:graphicData>
        </a:graphic>
      </p:graphicFrame>
      <p:sp>
        <p:nvSpPr>
          <p:cNvPr id="24" name="Rectangle 10"/>
          <p:cNvSpPr>
            <a:spLocks noChangeArrowheads="1"/>
          </p:cNvSpPr>
          <p:nvPr/>
        </p:nvSpPr>
        <p:spPr bwMode="auto">
          <a:xfrm>
            <a:off x="334705" y="2146052"/>
            <a:ext cx="44354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None/>
            </a:pPr>
            <a:r>
              <a:rPr kumimoji="1" lang="en-US" altLang="zh-CN" sz="2400" b="0" i="0" dirty="0">
                <a:latin typeface="+mn-ea"/>
                <a:ea typeface="+mn-ea"/>
              </a:rPr>
              <a:t>(3) </a:t>
            </a:r>
            <a:r>
              <a:rPr kumimoji="1" lang="zh-CN" altLang="en-US" sz="2400" b="0" i="0" dirty="0">
                <a:latin typeface="+mn-ea"/>
                <a:ea typeface="+mn-ea"/>
              </a:rPr>
              <a:t>求状态转换表和状态转换图</a:t>
            </a:r>
          </a:p>
        </p:txBody>
      </p:sp>
      <p:grpSp>
        <p:nvGrpSpPr>
          <p:cNvPr id="4" name="组合 3"/>
          <p:cNvGrpSpPr/>
          <p:nvPr/>
        </p:nvGrpSpPr>
        <p:grpSpPr>
          <a:xfrm>
            <a:off x="4912153" y="824585"/>
            <a:ext cx="3924300" cy="4072613"/>
            <a:chOff x="355870" y="2648096"/>
            <a:chExt cx="3924300" cy="4072613"/>
          </a:xfrm>
        </p:grpSpPr>
        <p:grpSp>
          <p:nvGrpSpPr>
            <p:cNvPr id="43" name="组合 42"/>
            <p:cNvGrpSpPr>
              <a:grpSpLocks/>
            </p:cNvGrpSpPr>
            <p:nvPr/>
          </p:nvGrpSpPr>
          <p:grpSpPr bwMode="auto">
            <a:xfrm>
              <a:off x="355870" y="2648096"/>
              <a:ext cx="3924300" cy="4072613"/>
              <a:chOff x="0" y="2482175"/>
              <a:chExt cx="3924301" cy="4072614"/>
            </a:xfrm>
          </p:grpSpPr>
          <p:sp>
            <p:nvSpPr>
              <p:cNvPr id="44" name="Rectangle 13"/>
              <p:cNvSpPr>
                <a:spLocks noChangeArrowheads="1"/>
              </p:cNvSpPr>
              <p:nvPr/>
            </p:nvSpPr>
            <p:spPr bwMode="auto">
              <a:xfrm>
                <a:off x="0" y="3837395"/>
                <a:ext cx="26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1200" b="0" i="0"/>
                  <a:t>  </a:t>
                </a:r>
                <a:endParaRPr kumimoji="1" lang="en-US" altLang="zh-CN" sz="2400" b="0" i="0"/>
              </a:p>
            </p:txBody>
          </p:sp>
          <p:sp>
            <p:nvSpPr>
              <p:cNvPr id="45" name="Rectangle 28"/>
              <p:cNvSpPr>
                <a:spLocks noChangeArrowheads="1"/>
              </p:cNvSpPr>
              <p:nvPr/>
            </p:nvSpPr>
            <p:spPr bwMode="auto">
              <a:xfrm>
                <a:off x="333375" y="3319463"/>
                <a:ext cx="215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1000" b="0" i="0"/>
                  <a:t> </a:t>
                </a:r>
                <a:endParaRPr kumimoji="1" lang="en-US" altLang="zh-CN" sz="2400" b="0" i="0"/>
              </a:p>
            </p:txBody>
          </p:sp>
          <p:sp>
            <p:nvSpPr>
              <p:cNvPr id="46" name="Rectangle 30"/>
              <p:cNvSpPr>
                <a:spLocks noChangeArrowheads="1"/>
              </p:cNvSpPr>
              <p:nvPr/>
            </p:nvSpPr>
            <p:spPr bwMode="auto">
              <a:xfrm>
                <a:off x="310859" y="336550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800" b="0" i="0"/>
              </a:p>
            </p:txBody>
          </p:sp>
          <p:sp>
            <p:nvSpPr>
              <p:cNvPr id="47" name="Rectangle 31"/>
              <p:cNvSpPr>
                <a:spLocks noChangeArrowheads="1"/>
              </p:cNvSpPr>
              <p:nvPr/>
            </p:nvSpPr>
            <p:spPr bwMode="auto">
              <a:xfrm>
                <a:off x="310859" y="336550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800" b="0" i="0"/>
              </a:p>
            </p:txBody>
          </p:sp>
          <p:sp>
            <p:nvSpPr>
              <p:cNvPr id="48" name="Rectangle 26"/>
              <p:cNvSpPr>
                <a:spLocks noChangeArrowheads="1"/>
              </p:cNvSpPr>
              <p:nvPr/>
            </p:nvSpPr>
            <p:spPr bwMode="auto">
              <a:xfrm>
                <a:off x="1006543" y="2482175"/>
                <a:ext cx="18966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i="0" dirty="0">
                    <a:solidFill>
                      <a:srgbClr val="540000"/>
                    </a:solidFill>
                    <a:latin typeface="+mn-ea"/>
                    <a:ea typeface="+mn-ea"/>
                  </a:rPr>
                  <a:t>例</a:t>
                </a:r>
                <a:r>
                  <a:rPr kumimoji="1" lang="en-US" altLang="zh-CN" sz="2000" i="0" dirty="0">
                    <a:solidFill>
                      <a:srgbClr val="540000"/>
                    </a:solidFill>
                    <a:latin typeface="+mn-ea"/>
                    <a:ea typeface="+mn-ea"/>
                  </a:rPr>
                  <a:t>5-2</a:t>
                </a:r>
                <a:r>
                  <a:rPr kumimoji="1" lang="zh-CN" altLang="en-US" sz="2000" i="0" dirty="0">
                    <a:solidFill>
                      <a:srgbClr val="540000"/>
                    </a:solidFill>
                    <a:latin typeface="+mn-ea"/>
                    <a:ea typeface="+mn-ea"/>
                  </a:rPr>
                  <a:t>的状态表</a:t>
                </a:r>
              </a:p>
            </p:txBody>
          </p:sp>
          <p:sp>
            <p:nvSpPr>
              <p:cNvPr id="49" name="Rectangle 27"/>
              <p:cNvSpPr>
                <a:spLocks noChangeArrowheads="1"/>
              </p:cNvSpPr>
              <p:nvPr/>
            </p:nvSpPr>
            <p:spPr bwMode="auto">
              <a:xfrm>
                <a:off x="261610" y="3013076"/>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dirty="0"/>
                  <a:t>X  </a:t>
                </a:r>
              </a:p>
            </p:txBody>
          </p:sp>
          <p:sp>
            <p:nvSpPr>
              <p:cNvPr id="50" name="Rectangle 43"/>
              <p:cNvSpPr>
                <a:spLocks noChangeArrowheads="1"/>
              </p:cNvSpPr>
              <p:nvPr/>
            </p:nvSpPr>
            <p:spPr bwMode="auto">
              <a:xfrm>
                <a:off x="3352800" y="3543301"/>
                <a:ext cx="57150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a:t>
                </a:r>
              </a:p>
            </p:txBody>
          </p:sp>
          <p:sp>
            <p:nvSpPr>
              <p:cNvPr id="51" name="Rectangle 42"/>
              <p:cNvSpPr>
                <a:spLocks noChangeArrowheads="1"/>
              </p:cNvSpPr>
              <p:nvPr/>
            </p:nvSpPr>
            <p:spPr bwMode="auto">
              <a:xfrm>
                <a:off x="1843088" y="3543301"/>
                <a:ext cx="1509713"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dirty="0"/>
                  <a:t>0      0</a:t>
                </a:r>
                <a:endParaRPr kumimoji="1" lang="en-US" altLang="zh-CN" sz="2400" i="0" dirty="0">
                  <a:cs typeface="Times New Roman" panose="02020603050405020304" pitchFamily="18" charset="0"/>
                </a:endParaRPr>
              </a:p>
              <a:p>
                <a:pPr algn="ctr">
                  <a:lnSpc>
                    <a:spcPct val="100000"/>
                  </a:lnSpc>
                  <a:spcBef>
                    <a:spcPct val="0"/>
                  </a:spcBef>
                  <a:buFontTx/>
                  <a:buNone/>
                </a:pPr>
                <a:r>
                  <a:rPr kumimoji="1" lang="en-US" altLang="zh-CN" sz="2400" i="0" dirty="0"/>
                  <a:t>0      0</a:t>
                </a:r>
                <a:endParaRPr kumimoji="1" lang="en-US" altLang="zh-CN" sz="2400" i="0" dirty="0">
                  <a:cs typeface="Times New Roman" panose="02020603050405020304" pitchFamily="18" charset="0"/>
                </a:endParaRPr>
              </a:p>
              <a:p>
                <a:pPr algn="ctr">
                  <a:lnSpc>
                    <a:spcPct val="100000"/>
                  </a:lnSpc>
                  <a:spcBef>
                    <a:spcPct val="0"/>
                  </a:spcBef>
                  <a:buFontTx/>
                  <a:buNone/>
                </a:pPr>
                <a:r>
                  <a:rPr kumimoji="1" lang="en-US" altLang="zh-CN" sz="2400" i="0" dirty="0"/>
                  <a:t>0      0</a:t>
                </a:r>
                <a:endParaRPr kumimoji="1" lang="en-US" altLang="zh-CN" sz="2400" i="0" dirty="0">
                  <a:cs typeface="Times New Roman" panose="02020603050405020304" pitchFamily="18" charset="0"/>
                </a:endParaRPr>
              </a:p>
              <a:p>
                <a:pPr algn="ctr">
                  <a:lnSpc>
                    <a:spcPct val="100000"/>
                  </a:lnSpc>
                  <a:spcBef>
                    <a:spcPct val="0"/>
                  </a:spcBef>
                  <a:buFontTx/>
                  <a:buNone/>
                </a:pPr>
                <a:r>
                  <a:rPr kumimoji="1" lang="en-US" altLang="zh-CN" sz="2400" i="0" dirty="0"/>
                  <a:t>0      0</a:t>
                </a:r>
                <a:endParaRPr kumimoji="1" lang="en-US" altLang="zh-CN" sz="2400" i="0" dirty="0">
                  <a:cs typeface="Times New Roman" panose="02020603050405020304" pitchFamily="18" charset="0"/>
                </a:endParaRPr>
              </a:p>
              <a:p>
                <a:pPr algn="ctr">
                  <a:lnSpc>
                    <a:spcPct val="100000"/>
                  </a:lnSpc>
                  <a:spcBef>
                    <a:spcPct val="0"/>
                  </a:spcBef>
                  <a:buFontTx/>
                  <a:buNone/>
                </a:pPr>
                <a:r>
                  <a:rPr kumimoji="1" lang="en-US" altLang="zh-CN" sz="2400" i="0" dirty="0"/>
                  <a:t>0      1</a:t>
                </a:r>
                <a:endParaRPr kumimoji="1" lang="en-US" altLang="zh-CN" sz="2400" i="0" dirty="0">
                  <a:cs typeface="Times New Roman" panose="02020603050405020304" pitchFamily="18" charset="0"/>
                </a:endParaRPr>
              </a:p>
              <a:p>
                <a:pPr algn="ctr">
                  <a:lnSpc>
                    <a:spcPct val="100000"/>
                  </a:lnSpc>
                  <a:spcBef>
                    <a:spcPct val="0"/>
                  </a:spcBef>
                  <a:buFontTx/>
                  <a:buNone/>
                </a:pPr>
                <a:r>
                  <a:rPr kumimoji="1" lang="en-US" altLang="zh-CN" sz="2400" dirty="0"/>
                  <a:t>1</a:t>
                </a:r>
                <a:r>
                  <a:rPr kumimoji="1" lang="en-US" altLang="zh-CN" sz="2400" i="0" dirty="0"/>
                  <a:t>      0</a:t>
                </a:r>
                <a:endParaRPr kumimoji="1" lang="en-US" altLang="zh-CN" sz="2400" i="0" dirty="0">
                  <a:cs typeface="Times New Roman" panose="02020603050405020304" pitchFamily="18" charset="0"/>
                </a:endParaRPr>
              </a:p>
              <a:p>
                <a:pPr algn="ctr">
                  <a:lnSpc>
                    <a:spcPct val="100000"/>
                  </a:lnSpc>
                  <a:spcBef>
                    <a:spcPct val="0"/>
                  </a:spcBef>
                  <a:buFontTx/>
                  <a:buNone/>
                </a:pPr>
                <a:r>
                  <a:rPr kumimoji="1" lang="en-US" altLang="zh-CN" sz="2400" i="0" dirty="0"/>
                  <a:t>1      1</a:t>
                </a:r>
                <a:endParaRPr kumimoji="1" lang="en-US" altLang="zh-CN" sz="2400" i="0" dirty="0">
                  <a:cs typeface="Times New Roman" panose="02020603050405020304" pitchFamily="18" charset="0"/>
                </a:endParaRPr>
              </a:p>
              <a:p>
                <a:pPr algn="ctr">
                  <a:lnSpc>
                    <a:spcPct val="100000"/>
                  </a:lnSpc>
                  <a:spcBef>
                    <a:spcPct val="0"/>
                  </a:spcBef>
                  <a:buFontTx/>
                  <a:buNone/>
                </a:pPr>
                <a:r>
                  <a:rPr kumimoji="1" lang="en-US" altLang="zh-CN" sz="2400" i="0" dirty="0"/>
                  <a:t>1      1</a:t>
                </a:r>
              </a:p>
            </p:txBody>
          </p:sp>
          <p:sp>
            <p:nvSpPr>
              <p:cNvPr id="52" name="Rectangle 41"/>
              <p:cNvSpPr>
                <a:spLocks noChangeArrowheads="1"/>
              </p:cNvSpPr>
              <p:nvPr/>
            </p:nvSpPr>
            <p:spPr bwMode="auto">
              <a:xfrm>
                <a:off x="179388" y="3543301"/>
                <a:ext cx="1663700"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0    0    0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0    0    1</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0    1    0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0    1    1</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1    0    0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1    0    1</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1    1    0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1    1    1</a:t>
                </a:r>
              </a:p>
            </p:txBody>
          </p:sp>
          <p:sp>
            <p:nvSpPr>
              <p:cNvPr id="53" name="Rectangle 40"/>
              <p:cNvSpPr>
                <a:spLocks noChangeArrowheads="1"/>
              </p:cNvSpPr>
              <p:nvPr/>
            </p:nvSpPr>
            <p:spPr bwMode="auto">
              <a:xfrm>
                <a:off x="3425825" y="2949576"/>
                <a:ext cx="4984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400" i="0">
                    <a:cs typeface="Times New Roman" panose="02020603050405020304" pitchFamily="18" charset="0"/>
                  </a:rPr>
                  <a:t>F</a:t>
                </a:r>
              </a:p>
            </p:txBody>
          </p:sp>
          <p:sp>
            <p:nvSpPr>
              <p:cNvPr id="54" name="Line 44"/>
              <p:cNvSpPr>
                <a:spLocks noChangeShapeType="1"/>
              </p:cNvSpPr>
              <p:nvPr/>
            </p:nvSpPr>
            <p:spPr bwMode="auto">
              <a:xfrm>
                <a:off x="179388" y="2949576"/>
                <a:ext cx="3744913" cy="0"/>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45"/>
              <p:cNvSpPr>
                <a:spLocks noChangeShapeType="1"/>
              </p:cNvSpPr>
              <p:nvPr/>
            </p:nvSpPr>
            <p:spPr bwMode="auto">
              <a:xfrm>
                <a:off x="179388" y="6554788"/>
                <a:ext cx="3744913" cy="0"/>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46"/>
              <p:cNvSpPr>
                <a:spLocks noChangeShapeType="1"/>
              </p:cNvSpPr>
              <p:nvPr/>
            </p:nvSpPr>
            <p:spPr bwMode="auto">
              <a:xfrm>
                <a:off x="179388" y="2949576"/>
                <a:ext cx="0" cy="3605213"/>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47"/>
              <p:cNvSpPr>
                <a:spLocks noChangeShapeType="1"/>
              </p:cNvSpPr>
              <p:nvPr/>
            </p:nvSpPr>
            <p:spPr bwMode="auto">
              <a:xfrm>
                <a:off x="3924300" y="2949576"/>
                <a:ext cx="0" cy="3605213"/>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0"/>
              <p:cNvSpPr>
                <a:spLocks noChangeShapeType="1"/>
              </p:cNvSpPr>
              <p:nvPr/>
            </p:nvSpPr>
            <p:spPr bwMode="auto">
              <a:xfrm>
                <a:off x="179388" y="3543301"/>
                <a:ext cx="3744913" cy="0"/>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52"/>
              <p:cNvSpPr>
                <a:spLocks noChangeShapeType="1"/>
              </p:cNvSpPr>
              <p:nvPr/>
            </p:nvSpPr>
            <p:spPr bwMode="auto">
              <a:xfrm>
                <a:off x="1843088" y="2949576"/>
                <a:ext cx="0" cy="3605213"/>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55"/>
              <p:cNvSpPr>
                <a:spLocks noChangeShapeType="1"/>
              </p:cNvSpPr>
              <p:nvPr/>
            </p:nvSpPr>
            <p:spPr bwMode="auto">
              <a:xfrm>
                <a:off x="3348038" y="2949576"/>
                <a:ext cx="4763" cy="3605213"/>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2" name="矩形 1"/>
                <p:cNvSpPr/>
                <p:nvPr/>
              </p:nvSpPr>
              <p:spPr>
                <a:xfrm>
                  <a:off x="946419" y="3152009"/>
                  <a:ext cx="10982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𝑸</m:t>
                            </m:r>
                          </m:e>
                          <m:sub>
                            <m:r>
                              <a:rPr kumimoji="1" lang="en-US" altLang="zh-CN" i="1" dirty="0">
                                <a:latin typeface="Cambria Math" panose="02040503050406030204" pitchFamily="18" charset="0"/>
                                <a:cs typeface="Times New Roman" panose="02020603050405020304" pitchFamily="18" charset="0"/>
                              </a:rPr>
                              <m:t>𝟐</m:t>
                            </m:r>
                          </m:sub>
                          <m:sup>
                            <m:r>
                              <a:rPr kumimoji="1" lang="en-US" altLang="zh-CN" i="1" dirty="0">
                                <a:latin typeface="Cambria Math" panose="02040503050406030204" pitchFamily="18" charset="0"/>
                                <a:cs typeface="Times New Roman" panose="02020603050405020304" pitchFamily="18" charset="0"/>
                              </a:rPr>
                              <m:t>𝒏</m:t>
                            </m:r>
                          </m:sup>
                        </m:sSubSup>
                        <m:r>
                          <a:rPr kumimoji="1" lang="en-US" altLang="zh-CN" i="1" dirty="0">
                            <a:latin typeface="Cambria Math" panose="02040503050406030204" pitchFamily="18" charset="0"/>
                            <a:cs typeface="Times New Roman" panose="02020603050405020304" pitchFamily="18" charset="0"/>
                          </a:rPr>
                          <m:t> </m:t>
                        </m:r>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𝑸</m:t>
                            </m:r>
                          </m:e>
                          <m:sub>
                            <m:r>
                              <a:rPr kumimoji="1" lang="en-US" altLang="zh-CN" i="1" dirty="0">
                                <a:latin typeface="Cambria Math" panose="02040503050406030204" pitchFamily="18" charset="0"/>
                                <a:cs typeface="Times New Roman" panose="02020603050405020304" pitchFamily="18" charset="0"/>
                              </a:rPr>
                              <m:t>𝟏</m:t>
                            </m:r>
                          </m:sub>
                          <m:sup>
                            <m:r>
                              <a:rPr kumimoji="1" lang="en-US" altLang="zh-CN" i="1" dirty="0">
                                <a:latin typeface="Cambria Math" panose="02040503050406030204" pitchFamily="18" charset="0"/>
                                <a:cs typeface="Times New Roman" panose="02020603050405020304" pitchFamily="18" charset="0"/>
                              </a:rPr>
                              <m:t>𝒏</m:t>
                            </m:r>
                          </m:sup>
                        </m:sSubSup>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946419" y="3152009"/>
                  <a:ext cx="1098249" cy="461665"/>
                </a:xfrm>
                <a:prstGeom prst="rect">
                  <a:avLst/>
                </a:prstGeom>
                <a:blipFill rotWithShape="0">
                  <a:blip r:embed="rId13"/>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150377" y="3157594"/>
                  <a:ext cx="1694566" cy="487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𝑸</m:t>
                            </m:r>
                          </m:e>
                          <m:sub>
                            <m:r>
                              <a:rPr kumimoji="1" lang="en-US" altLang="zh-CN" i="1" dirty="0">
                                <a:latin typeface="Cambria Math" panose="02040503050406030204" pitchFamily="18" charset="0"/>
                                <a:cs typeface="Times New Roman" panose="02020603050405020304" pitchFamily="18" charset="0"/>
                              </a:rPr>
                              <m:t>𝟐</m:t>
                            </m:r>
                          </m:sub>
                          <m:sup>
                            <m:r>
                              <a:rPr kumimoji="1" lang="en-US" altLang="zh-CN" i="1" dirty="0">
                                <a:latin typeface="Cambria Math" panose="02040503050406030204" pitchFamily="18" charset="0"/>
                                <a:cs typeface="Times New Roman" panose="02020603050405020304" pitchFamily="18" charset="0"/>
                              </a:rPr>
                              <m:t>𝒏</m:t>
                            </m:r>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𝟏</m:t>
                            </m:r>
                          </m:sup>
                        </m:sSubSup>
                        <m:r>
                          <a:rPr kumimoji="1" lang="en-US" altLang="zh-CN" i="1" dirty="0">
                            <a:latin typeface="Cambria Math" panose="02040503050406030204" pitchFamily="18" charset="0"/>
                            <a:cs typeface="Times New Roman" panose="02020603050405020304" pitchFamily="18" charset="0"/>
                          </a:rPr>
                          <m:t> </m:t>
                        </m:r>
                        <m:sSubSup>
                          <m:sSubSupPr>
                            <m:ctrlPr>
                              <a:rPr kumimoji="1" lang="en-US" altLang="zh-CN" i="1" dirty="0">
                                <a:latin typeface="Cambria Math" panose="02040503050406030204" pitchFamily="18" charset="0"/>
                                <a:cs typeface="Times New Roman" panose="02020603050405020304" pitchFamily="18" charset="0"/>
                              </a:rPr>
                            </m:ctrlPr>
                          </m:sSubSupPr>
                          <m:e>
                            <m:r>
                              <a:rPr kumimoji="1" lang="en-US" altLang="zh-CN" i="1" dirty="0">
                                <a:latin typeface="Cambria Math" panose="02040503050406030204" pitchFamily="18" charset="0"/>
                                <a:cs typeface="Times New Roman" panose="02020603050405020304" pitchFamily="18" charset="0"/>
                              </a:rPr>
                              <m:t>𝑸</m:t>
                            </m:r>
                          </m:e>
                          <m:sub>
                            <m:r>
                              <a:rPr kumimoji="1" lang="en-US" altLang="zh-CN" i="1" dirty="0">
                                <a:latin typeface="Cambria Math" panose="02040503050406030204" pitchFamily="18" charset="0"/>
                                <a:cs typeface="Times New Roman" panose="02020603050405020304" pitchFamily="18" charset="0"/>
                              </a:rPr>
                              <m:t>𝟏</m:t>
                            </m:r>
                          </m:sub>
                          <m:sup>
                            <m:r>
                              <a:rPr kumimoji="1" lang="en-US" altLang="zh-CN" i="1" dirty="0">
                                <a:latin typeface="Cambria Math" panose="02040503050406030204" pitchFamily="18" charset="0"/>
                                <a:cs typeface="Times New Roman" panose="02020603050405020304" pitchFamily="18" charset="0"/>
                              </a:rPr>
                              <m:t>𝒏</m:t>
                            </m:r>
                            <m:r>
                              <a:rPr kumimoji="1" lang="en-US" altLang="zh-CN" i="1" dirty="0">
                                <a:latin typeface="Cambria Math" panose="02040503050406030204" pitchFamily="18" charset="0"/>
                                <a:cs typeface="Times New Roman" panose="02020603050405020304" pitchFamily="18" charset="0"/>
                              </a:rPr>
                              <m:t>+</m:t>
                            </m:r>
                            <m:r>
                              <a:rPr kumimoji="1" lang="en-US" altLang="zh-CN" i="1" dirty="0">
                                <a:latin typeface="Cambria Math" panose="02040503050406030204" pitchFamily="18" charset="0"/>
                                <a:cs typeface="Times New Roman" panose="02020603050405020304" pitchFamily="18" charset="0"/>
                              </a:rPr>
                              <m:t>𝟏</m:t>
                            </m:r>
                          </m:sup>
                        </m:sSubSup>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150377" y="3157594"/>
                  <a:ext cx="1694566" cy="487378"/>
                </a:xfrm>
                <a:prstGeom prst="rect">
                  <a:avLst/>
                </a:prstGeom>
                <a:blipFill rotWithShape="0">
                  <a:blip r:embed="rId14"/>
                  <a:stretch>
                    <a:fillRect/>
                  </a:stretch>
                </a:blipFill>
              </p:spPr>
              <p:txBody>
                <a:bodyPr/>
                <a:lstStyle/>
                <a:p>
                  <a:r>
                    <a:rPr lang="zh-CN" altLang="en-US">
                      <a:noFill/>
                    </a:rPr>
                    <a:t> </a:t>
                  </a:r>
                </a:p>
              </p:txBody>
            </p:sp>
          </mc:Fallback>
        </mc:AlternateContent>
      </p:grpSp>
      <p:sp>
        <p:nvSpPr>
          <p:cNvPr id="91" name="Text Box 73"/>
          <p:cNvSpPr txBox="1">
            <a:spLocks noChangeArrowheads="1"/>
          </p:cNvSpPr>
          <p:nvPr/>
        </p:nvSpPr>
        <p:spPr bwMode="auto">
          <a:xfrm>
            <a:off x="557688" y="5598566"/>
            <a:ext cx="8424863" cy="1200329"/>
          </a:xfrm>
          <a:prstGeom prst="rect">
            <a:avLst/>
          </a:prstGeom>
          <a:solidFill>
            <a:schemeClr val="accent5">
              <a:lumMod val="90000"/>
            </a:schemeClr>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spcBef>
                <a:spcPct val="0"/>
              </a:spcBef>
              <a:buNone/>
              <a:defRPr/>
            </a:pPr>
            <a:r>
              <a:rPr lang="en-US" altLang="zh-CN" sz="2400" b="0" dirty="0">
                <a:solidFill>
                  <a:schemeClr val="tx1"/>
                </a:solidFill>
                <a:latin typeface="+mn-ea"/>
                <a:ea typeface="+mn-ea"/>
              </a:rPr>
              <a:t>(4) </a:t>
            </a:r>
            <a:r>
              <a:rPr lang="zh-CN" altLang="en-US" sz="2400" b="0" dirty="0">
                <a:solidFill>
                  <a:schemeClr val="tx1"/>
                </a:solidFill>
                <a:latin typeface="+mn-ea"/>
                <a:ea typeface="+mn-ea"/>
              </a:rPr>
              <a:t>确定逻辑功能：</a:t>
            </a:r>
            <a:r>
              <a:rPr lang="en-US" altLang="zh-CN" sz="2400" b="0" dirty="0">
                <a:solidFill>
                  <a:schemeClr val="tx1"/>
                </a:solidFill>
                <a:latin typeface="+mn-ea"/>
                <a:ea typeface="+mn-ea"/>
              </a:rPr>
              <a:t>X=0</a:t>
            </a:r>
            <a:r>
              <a:rPr lang="zh-CN" altLang="en-US" sz="2400" b="0" dirty="0">
                <a:solidFill>
                  <a:schemeClr val="tx1"/>
                </a:solidFill>
                <a:latin typeface="+mn-ea"/>
                <a:ea typeface="+mn-ea"/>
              </a:rPr>
              <a:t>，回到</a:t>
            </a:r>
            <a:r>
              <a:rPr lang="en-US" altLang="zh-CN" sz="2400" b="0" dirty="0">
                <a:solidFill>
                  <a:schemeClr val="tx1"/>
                </a:solidFill>
                <a:latin typeface="+mn-ea"/>
                <a:ea typeface="+mn-ea"/>
              </a:rPr>
              <a:t>00</a:t>
            </a:r>
            <a:r>
              <a:rPr lang="zh-CN" altLang="en-US" sz="2400" b="0" dirty="0">
                <a:solidFill>
                  <a:schemeClr val="tx1"/>
                </a:solidFill>
                <a:latin typeface="+mn-ea"/>
                <a:ea typeface="+mn-ea"/>
              </a:rPr>
              <a:t>状态，且</a:t>
            </a:r>
            <a:r>
              <a:rPr lang="en-US" altLang="zh-CN" sz="2400" b="0" dirty="0">
                <a:solidFill>
                  <a:schemeClr val="tx1"/>
                </a:solidFill>
                <a:latin typeface="+mn-ea"/>
                <a:ea typeface="+mn-ea"/>
              </a:rPr>
              <a:t>F=0</a:t>
            </a:r>
            <a:r>
              <a:rPr lang="zh-CN" altLang="en-US" sz="2400" b="0" dirty="0">
                <a:solidFill>
                  <a:schemeClr val="tx1"/>
                </a:solidFill>
                <a:latin typeface="+mn-ea"/>
                <a:ea typeface="+mn-ea"/>
              </a:rPr>
              <a:t>；只有连续输入四个或四个以上个</a:t>
            </a:r>
            <a:r>
              <a:rPr lang="en-US" altLang="zh-CN" sz="2400" b="0" dirty="0">
                <a:solidFill>
                  <a:schemeClr val="tx1"/>
                </a:solidFill>
                <a:latin typeface="+mn-ea"/>
                <a:ea typeface="+mn-ea"/>
              </a:rPr>
              <a:t>1</a:t>
            </a:r>
            <a:r>
              <a:rPr lang="zh-CN" altLang="en-US" sz="2400" b="0" dirty="0">
                <a:solidFill>
                  <a:schemeClr val="tx1"/>
                </a:solidFill>
                <a:latin typeface="+mn-ea"/>
                <a:ea typeface="+mn-ea"/>
              </a:rPr>
              <a:t>时，才使</a:t>
            </a:r>
            <a:r>
              <a:rPr lang="en-US" altLang="zh-CN" sz="2400" b="0" dirty="0">
                <a:solidFill>
                  <a:schemeClr val="tx1"/>
                </a:solidFill>
                <a:latin typeface="+mn-ea"/>
                <a:ea typeface="+mn-ea"/>
              </a:rPr>
              <a:t>F=1</a:t>
            </a:r>
            <a:r>
              <a:rPr lang="zh-CN" altLang="en-US" sz="2400" b="0" dirty="0">
                <a:solidFill>
                  <a:schemeClr val="tx1"/>
                </a:solidFill>
                <a:latin typeface="+mn-ea"/>
                <a:ea typeface="+mn-ea"/>
              </a:rPr>
              <a:t>否则</a:t>
            </a:r>
            <a:r>
              <a:rPr lang="en-US" altLang="zh-CN" sz="2400" b="0" dirty="0">
                <a:solidFill>
                  <a:schemeClr val="tx1"/>
                </a:solidFill>
                <a:latin typeface="+mn-ea"/>
                <a:ea typeface="+mn-ea"/>
              </a:rPr>
              <a:t>F=0</a:t>
            </a:r>
            <a:r>
              <a:rPr lang="zh-CN" altLang="en-US" sz="2400" b="0" dirty="0">
                <a:solidFill>
                  <a:schemeClr val="tx1"/>
                </a:solidFill>
                <a:latin typeface="+mn-ea"/>
                <a:ea typeface="+mn-ea"/>
              </a:rPr>
              <a:t>。</a:t>
            </a:r>
            <a:r>
              <a:rPr lang="zh-CN" altLang="en-US" sz="2400" dirty="0">
                <a:solidFill>
                  <a:schemeClr val="tx1"/>
                </a:solidFill>
                <a:latin typeface="+mn-ea"/>
                <a:ea typeface="+mn-ea"/>
              </a:rPr>
              <a:t>故该电路称作</a:t>
            </a:r>
            <a:r>
              <a:rPr lang="en-US" altLang="zh-CN" sz="2400" dirty="0">
                <a:solidFill>
                  <a:schemeClr val="tx1"/>
                </a:solidFill>
                <a:latin typeface="+mn-ea"/>
                <a:ea typeface="+mn-ea"/>
              </a:rPr>
              <a:t>1111</a:t>
            </a:r>
            <a:r>
              <a:rPr lang="zh-CN" altLang="en-US" sz="2400" dirty="0">
                <a:solidFill>
                  <a:schemeClr val="tx1"/>
                </a:solidFill>
                <a:latin typeface="+mn-ea"/>
                <a:ea typeface="+mn-ea"/>
              </a:rPr>
              <a:t>序列检测器。 </a:t>
            </a:r>
          </a:p>
        </p:txBody>
      </p:sp>
      <p:graphicFrame>
        <p:nvGraphicFramePr>
          <p:cNvPr id="16" name="对象 15"/>
          <p:cNvGraphicFramePr>
            <a:graphicFrameLocks noChangeAspect="1"/>
          </p:cNvGraphicFramePr>
          <p:nvPr>
            <p:extLst>
              <p:ext uri="{D42A27DB-BD31-4B8C-83A1-F6EECF244321}">
                <p14:modId xmlns:p14="http://schemas.microsoft.com/office/powerpoint/2010/main" val="2355342063"/>
              </p:ext>
            </p:extLst>
          </p:nvPr>
        </p:nvGraphicFramePr>
        <p:xfrm>
          <a:off x="916967" y="2539614"/>
          <a:ext cx="3603075" cy="3052453"/>
        </p:xfrm>
        <a:graphic>
          <a:graphicData uri="http://schemas.openxmlformats.org/presentationml/2006/ole">
            <mc:AlternateContent xmlns:mc="http://schemas.openxmlformats.org/markup-compatibility/2006">
              <mc:Choice xmlns:v="urn:schemas-microsoft-com:vml" Requires="v">
                <p:oleObj name="Visio" r:id="rId15" imgW="5236689" imgH="4432320" progId="Visio.Drawing.11">
                  <p:embed/>
                </p:oleObj>
              </mc:Choice>
              <mc:Fallback>
                <p:oleObj name="Visio" r:id="rId15" imgW="5236689" imgH="4432320" progId="Visio.Drawing.11">
                  <p:embed/>
                  <p:pic>
                    <p:nvPicPr>
                      <p:cNvPr id="0" name="Object 10"/>
                      <p:cNvPicPr>
                        <a:picLocks noChangeAspect="1" noChangeArrowheads="1"/>
                      </p:cNvPicPr>
                      <p:nvPr/>
                    </p:nvPicPr>
                    <p:blipFill>
                      <a:blip r:embed="rId16"/>
                      <a:srcRect/>
                      <a:stretch>
                        <a:fillRect/>
                      </a:stretch>
                    </p:blipFill>
                    <p:spPr bwMode="auto">
                      <a:xfrm>
                        <a:off x="916967" y="2539614"/>
                        <a:ext cx="3603075" cy="3052453"/>
                      </a:xfrm>
                      <a:prstGeom prst="rect">
                        <a:avLst/>
                      </a:prstGeom>
                      <a:noFill/>
                    </p:spPr>
                  </p:pic>
                </p:oleObj>
              </mc:Fallback>
            </mc:AlternateContent>
          </a:graphicData>
        </a:graphic>
      </p:graphicFrame>
    </p:spTree>
    <p:extLst>
      <p:ext uri="{BB962C8B-B14F-4D97-AF65-F5344CB8AC3E}">
        <p14:creationId xmlns:p14="http://schemas.microsoft.com/office/powerpoint/2010/main" val="2628764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000"/>
                                        <p:tgtEl>
                                          <p:spTgt spid="2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barn(inHorizontal)">
                                      <p:cBhvr>
                                        <p:cTn id="3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9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41250" y="66091"/>
            <a:ext cx="7906247" cy="609398"/>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dirty="0">
                <a:solidFill>
                  <a:srgbClr val="800000"/>
                </a:solidFill>
                <a:latin typeface="+mn-ea"/>
                <a:ea typeface="+mn-ea"/>
                <a:cs typeface="+mn-ea"/>
              </a:rPr>
              <a:t>例</a:t>
            </a:r>
            <a:r>
              <a:rPr lang="en-US" altLang="zh-CN" sz="2800" dirty="0">
                <a:solidFill>
                  <a:srgbClr val="800000"/>
                </a:solidFill>
                <a:latin typeface="+mn-ea"/>
                <a:ea typeface="+mn-ea"/>
                <a:cs typeface="+mn-ea"/>
              </a:rPr>
              <a:t>5-3 </a:t>
            </a:r>
            <a:r>
              <a:rPr lang="zh-CN" altLang="en-US" sz="2800" dirty="0">
                <a:latin typeface="+mn-ea"/>
                <a:ea typeface="+mn-ea"/>
                <a:cs typeface="+mn-ea"/>
              </a:rPr>
              <a:t>试分析图</a:t>
            </a:r>
            <a:r>
              <a:rPr lang="en-US" altLang="zh-CN" sz="2800" dirty="0">
                <a:latin typeface="+mn-ea"/>
                <a:ea typeface="+mn-ea"/>
                <a:cs typeface="+mn-ea"/>
              </a:rPr>
              <a:t>5-7</a:t>
            </a:r>
            <a:r>
              <a:rPr lang="zh-CN" altLang="en-US" sz="2800" dirty="0">
                <a:latin typeface="+mn-ea"/>
                <a:ea typeface="+mn-ea"/>
                <a:cs typeface="+mn-ea"/>
              </a:rPr>
              <a:t>所示时序电路的逻辑功能</a:t>
            </a:r>
            <a:endParaRPr lang="zh-CN" altLang="en-US" sz="2800" dirty="0">
              <a:solidFill>
                <a:srgbClr val="0000FF"/>
              </a:solidFill>
              <a:latin typeface="+mn-ea"/>
              <a:ea typeface="+mn-ea"/>
              <a:cs typeface="+mn-ea"/>
              <a:sym typeface="+mn-lt"/>
            </a:endParaRPr>
          </a:p>
        </p:txBody>
      </p:sp>
      <p:sp>
        <p:nvSpPr>
          <p:cNvPr id="6" name="Rectangle 13"/>
          <p:cNvSpPr>
            <a:spLocks noChangeArrowheads="1"/>
          </p:cNvSpPr>
          <p:nvPr/>
        </p:nvSpPr>
        <p:spPr bwMode="auto">
          <a:xfrm>
            <a:off x="183175" y="3800587"/>
            <a:ext cx="51587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400" i="0" dirty="0">
                <a:solidFill>
                  <a:srgbClr val="0000FF"/>
                </a:solidFill>
                <a:latin typeface="+mn-ea"/>
                <a:ea typeface="+mn-ea"/>
              </a:rPr>
              <a:t>解</a:t>
            </a:r>
            <a:r>
              <a:rPr kumimoji="1" lang="zh-CN" altLang="en-US" sz="2400" b="0" i="0" dirty="0">
                <a:latin typeface="+mn-ea"/>
                <a:ea typeface="+mn-ea"/>
              </a:rPr>
              <a:t>：</a:t>
            </a:r>
            <a:r>
              <a:rPr kumimoji="1" lang="en-US" altLang="zh-CN" sz="2400" b="0" i="0" dirty="0">
                <a:latin typeface="+mn-ea"/>
                <a:ea typeface="+mn-ea"/>
              </a:rPr>
              <a:t>(1) </a:t>
            </a:r>
            <a:r>
              <a:rPr kumimoji="1" lang="zh-CN" altLang="en-US" sz="2400" b="0" i="0" dirty="0">
                <a:latin typeface="+mn-ea"/>
                <a:ea typeface="+mn-ea"/>
              </a:rPr>
              <a:t>根据图</a:t>
            </a:r>
            <a:r>
              <a:rPr kumimoji="1" lang="en-US" altLang="zh-CN" sz="2400" b="0" i="0" dirty="0">
                <a:latin typeface="+mn-ea"/>
                <a:ea typeface="+mn-ea"/>
              </a:rPr>
              <a:t>5-7</a:t>
            </a:r>
            <a:r>
              <a:rPr kumimoji="1" lang="zh-CN" altLang="en-US" sz="2400" b="0" i="0" dirty="0">
                <a:latin typeface="+mn-ea"/>
                <a:ea typeface="+mn-ea"/>
              </a:rPr>
              <a:t>所示逻辑图写出：</a:t>
            </a:r>
          </a:p>
        </p:txBody>
      </p:sp>
      <mc:AlternateContent xmlns:mc="http://schemas.openxmlformats.org/markup-compatibility/2006" xmlns:a14="http://schemas.microsoft.com/office/drawing/2010/main">
        <mc:Choice Requires="a14">
          <p:sp>
            <p:nvSpPr>
              <p:cNvPr id="10" name="Text Box 20"/>
              <p:cNvSpPr txBox="1">
                <a:spLocks noChangeArrowheads="1"/>
              </p:cNvSpPr>
              <p:nvPr/>
            </p:nvSpPr>
            <p:spPr bwMode="auto">
              <a:xfrm>
                <a:off x="838392" y="4302247"/>
                <a:ext cx="7990331"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
                    <a:srgbClr val="66FF33"/>
                  </a:buClr>
                  <a:buNone/>
                </a:pPr>
                <a:r>
                  <a:rPr kumimoji="1" lang="zh-CN" altLang="en-US" sz="2400" b="0" i="0" dirty="0">
                    <a:latin typeface="+mn-ea"/>
                    <a:ea typeface="+mn-ea"/>
                  </a:rPr>
                  <a:t>时钟方程：</a:t>
                </a:r>
                <a14:m>
                  <m:oMath xmlns:m="http://schemas.openxmlformats.org/officeDocument/2006/math">
                    <m:r>
                      <m:rPr>
                        <m:nor/>
                      </m:rPr>
                      <a:rPr lang="en-US" altLang="zh-CN" sz="2400" dirty="0"/>
                      <m:t>CP</m:t>
                    </m:r>
                    <m:r>
                      <m:rPr>
                        <m:nor/>
                      </m:rPr>
                      <a:rPr lang="en-US" altLang="zh-CN" sz="2400" baseline="-25000" dirty="0"/>
                      <m:t>1</m:t>
                    </m:r>
                    <m:r>
                      <m:rPr>
                        <m:nor/>
                      </m:rPr>
                      <a:rPr lang="en-US" altLang="zh-CN" sz="2400" dirty="0"/>
                      <m:t>=</m:t>
                    </m:r>
                    <m:r>
                      <m:rPr>
                        <m:nor/>
                      </m:rPr>
                      <a:rPr lang="en-US" altLang="zh-CN" sz="2400" dirty="0"/>
                      <m:t>CP</m:t>
                    </m:r>
                    <m:r>
                      <m:rPr>
                        <m:nor/>
                      </m:rPr>
                      <a:rPr lang="en-US" altLang="zh-CN" sz="2400" baseline="-25000" dirty="0"/>
                      <m:t>3</m:t>
                    </m:r>
                    <m:r>
                      <m:rPr>
                        <m:nor/>
                      </m:rPr>
                      <a:rPr lang="en-US" altLang="zh-CN" sz="2400" dirty="0"/>
                      <m:t>=</m:t>
                    </m:r>
                    <m:r>
                      <m:rPr>
                        <m:nor/>
                      </m:rPr>
                      <a:rPr lang="en-US" altLang="zh-CN" sz="2400" dirty="0"/>
                      <m:t>CP</m:t>
                    </m:r>
                    <m:r>
                      <m:rPr>
                        <m:nor/>
                      </m:rPr>
                      <a:rPr lang="en-US" altLang="zh-CN" sz="2400" dirty="0"/>
                      <m:t>↓   </m:t>
                    </m:r>
                    <m:r>
                      <m:rPr>
                        <m:nor/>
                      </m:rPr>
                      <a:rPr lang="en-US" altLang="zh-CN" sz="2400" dirty="0"/>
                      <m:t>CP</m:t>
                    </m:r>
                    <m:r>
                      <m:rPr>
                        <m:nor/>
                      </m:rPr>
                      <a:rPr lang="en-US" altLang="zh-CN" sz="2400" baseline="-25000" dirty="0"/>
                      <m:t>2</m:t>
                    </m:r>
                    <m:r>
                      <m:rPr>
                        <m:nor/>
                      </m:rPr>
                      <a:rPr lang="en-US" altLang="zh-CN" sz="2400" dirty="0"/>
                      <m:t>=</m:t>
                    </m:r>
                    <m:r>
                      <m:rPr>
                        <m:nor/>
                      </m:rPr>
                      <a:rPr lang="en-US" altLang="zh-CN" sz="2400" dirty="0"/>
                      <m:t>Q</m:t>
                    </m:r>
                    <m:r>
                      <m:rPr>
                        <m:nor/>
                      </m:rPr>
                      <a:rPr lang="en-US" altLang="zh-CN" sz="2400" baseline="-25000" dirty="0"/>
                      <m:t>1</m:t>
                    </m:r>
                    <m:r>
                      <m:rPr>
                        <m:nor/>
                      </m:rPr>
                      <a:rPr lang="en-US" altLang="zh-CN" sz="2400" dirty="0"/>
                      <m:t>↓</m:t>
                    </m:r>
                  </m:oMath>
                </a14:m>
                <a:r>
                  <a:rPr kumimoji="1" lang="en-US" altLang="zh-CN" sz="2400" b="0" i="0" dirty="0">
                    <a:latin typeface="+mn-ea"/>
                    <a:ea typeface="+mn-ea"/>
                  </a:rPr>
                  <a:t>（</a:t>
                </a:r>
                <a:r>
                  <a:rPr kumimoji="1" lang="zh-CN" altLang="en-US" sz="2400" b="0" i="0" dirty="0">
                    <a:latin typeface="+mn-ea"/>
                    <a:ea typeface="+mn-ea"/>
                  </a:rPr>
                  <a:t>异步时序逻辑电路）</a:t>
                </a:r>
                <a:endParaRPr kumimoji="1" lang="en-US" altLang="zh-CN" sz="2400" b="0" i="0" baseline="-25000" dirty="0">
                  <a:latin typeface="+mn-ea"/>
                  <a:ea typeface="+mn-ea"/>
                </a:endParaRPr>
              </a:p>
            </p:txBody>
          </p:sp>
        </mc:Choice>
        <mc:Fallback xmlns="">
          <p:sp>
            <p:nvSpPr>
              <p:cNvPr id="10" name="Text Box 20"/>
              <p:cNvSpPr txBox="1">
                <a:spLocks noRot="1" noChangeAspect="1" noMove="1" noResize="1" noEditPoints="1" noAdjustHandles="1" noChangeArrowheads="1" noChangeShapeType="1" noTextEdit="1"/>
              </p:cNvSpPr>
              <p:nvPr/>
            </p:nvSpPr>
            <p:spPr bwMode="auto">
              <a:xfrm>
                <a:off x="838392" y="4302247"/>
                <a:ext cx="7990331" cy="461665"/>
              </a:xfrm>
              <a:prstGeom prst="rect">
                <a:avLst/>
              </a:prstGeom>
              <a:blipFill rotWithShape="0">
                <a:blip r:embed="rId7"/>
                <a:stretch>
                  <a:fillRect l="-1221" t="-10667" r="-5038" b="-30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p:cNvGrpSpPr/>
          <p:nvPr/>
        </p:nvGrpSpPr>
        <p:grpSpPr>
          <a:xfrm>
            <a:off x="1112418" y="4885522"/>
            <a:ext cx="3034132" cy="486578"/>
            <a:chOff x="1112418" y="4885522"/>
            <a:chExt cx="3034132" cy="486578"/>
          </a:xfrm>
        </p:grpSpPr>
        <p:sp>
          <p:nvSpPr>
            <p:cNvPr id="7" name="Rectangle 15"/>
            <p:cNvSpPr>
              <a:spLocks noChangeArrowheads="1"/>
            </p:cNvSpPr>
            <p:nvPr/>
          </p:nvSpPr>
          <p:spPr bwMode="auto">
            <a:xfrm>
              <a:off x="1112418" y="4885522"/>
              <a:ext cx="2384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400" b="0" i="0" dirty="0">
                  <a:latin typeface="+mn-ea"/>
                  <a:ea typeface="+mn-ea"/>
                </a:rPr>
                <a:t>   输出方程</a:t>
              </a:r>
              <a:r>
                <a:rPr kumimoji="1" lang="zh-CN" altLang="en-US" sz="2400" b="0" dirty="0">
                  <a:latin typeface="+mn-ea"/>
                  <a:ea typeface="+mn-ea"/>
                </a:rPr>
                <a:t>：</a:t>
              </a:r>
              <a:r>
                <a:rPr kumimoji="1" lang="zh-CN" altLang="en-US" sz="2400" b="0" i="0" dirty="0">
                  <a:latin typeface="+mn-ea"/>
                  <a:ea typeface="+mn-ea"/>
                </a:rPr>
                <a:t> </a:t>
              </a:r>
            </a:p>
          </p:txBody>
        </p:sp>
        <p:graphicFrame>
          <p:nvGraphicFramePr>
            <p:cNvPr id="2" name="对象 1"/>
            <p:cNvGraphicFramePr>
              <a:graphicFrameLocks noChangeAspect="1"/>
            </p:cNvGraphicFramePr>
            <p:nvPr>
              <p:extLst>
                <p:ext uri="{D42A27DB-BD31-4B8C-83A1-F6EECF244321}">
                  <p14:modId xmlns:p14="http://schemas.microsoft.com/office/powerpoint/2010/main" val="3806074664"/>
                </p:ext>
              </p:extLst>
            </p:nvPr>
          </p:nvGraphicFramePr>
          <p:xfrm>
            <a:off x="3162300" y="4892675"/>
            <a:ext cx="984250" cy="479425"/>
          </p:xfrm>
          <a:graphic>
            <a:graphicData uri="http://schemas.openxmlformats.org/presentationml/2006/ole">
              <mc:AlternateContent xmlns:mc="http://schemas.openxmlformats.org/markup-compatibility/2006">
                <mc:Choice xmlns:v="urn:schemas-microsoft-com:vml" Requires="v">
                  <p:oleObj name="Equation" r:id="rId8" imgW="495000" imgH="241200" progId="Equation.DSMT4">
                    <p:embed/>
                  </p:oleObj>
                </mc:Choice>
                <mc:Fallback>
                  <p:oleObj name="Equation" r:id="rId8" imgW="495000" imgH="241200" progId="Equation.DSMT4">
                    <p:embed/>
                    <p:pic>
                      <p:nvPicPr>
                        <p:cNvPr id="0" name=""/>
                        <p:cNvPicPr/>
                        <p:nvPr/>
                      </p:nvPicPr>
                      <p:blipFill>
                        <a:blip r:embed="rId9"/>
                        <a:stretch>
                          <a:fillRect/>
                        </a:stretch>
                      </p:blipFill>
                      <p:spPr>
                        <a:xfrm>
                          <a:off x="3162300" y="4892675"/>
                          <a:ext cx="984250" cy="479425"/>
                        </a:xfrm>
                        <a:prstGeom prst="rect">
                          <a:avLst/>
                        </a:prstGeom>
                      </p:spPr>
                    </p:pic>
                  </p:oleObj>
                </mc:Fallback>
              </mc:AlternateContent>
            </a:graphicData>
          </a:graphic>
        </p:graphicFrame>
      </p:grpSp>
      <p:sp>
        <p:nvSpPr>
          <p:cNvPr id="4" name="矩形 3"/>
          <p:cNvSpPr/>
          <p:nvPr/>
        </p:nvSpPr>
        <p:spPr>
          <a:xfrm>
            <a:off x="1397170" y="5366532"/>
            <a:ext cx="1814920" cy="461665"/>
          </a:xfrm>
          <a:prstGeom prst="rect">
            <a:avLst/>
          </a:prstGeom>
        </p:spPr>
        <p:txBody>
          <a:bodyPr wrap="none">
            <a:spAutoFit/>
          </a:bodyPr>
          <a:lstStyle/>
          <a:p>
            <a:r>
              <a:rPr kumimoji="1" lang="zh-CN" altLang="en-US" b="0" dirty="0">
                <a:latin typeface="+mn-ea"/>
                <a:ea typeface="+mn-ea"/>
              </a:rPr>
              <a:t>驱动方程： </a:t>
            </a:r>
            <a:endParaRPr lang="zh-CN" altLang="en-US" dirty="0">
              <a:latin typeface="+mn-ea"/>
              <a:ea typeface="+mn-ea"/>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4148740740"/>
              </p:ext>
            </p:extLst>
          </p:nvPr>
        </p:nvGraphicFramePr>
        <p:xfrm>
          <a:off x="3200400" y="5844518"/>
          <a:ext cx="1752247" cy="431989"/>
        </p:xfrm>
        <a:graphic>
          <a:graphicData uri="http://schemas.openxmlformats.org/presentationml/2006/ole">
            <mc:AlternateContent xmlns:mc="http://schemas.openxmlformats.org/markup-compatibility/2006">
              <mc:Choice xmlns:v="urn:schemas-microsoft-com:vml" Requires="v">
                <p:oleObj name="Equation" r:id="rId10" imgW="927000" imgH="228600" progId="Equation.DSMT4">
                  <p:embed/>
                </p:oleObj>
              </mc:Choice>
              <mc:Fallback>
                <p:oleObj name="Equation" r:id="rId10" imgW="927000" imgH="228600" progId="Equation.DSMT4">
                  <p:embed/>
                  <p:pic>
                    <p:nvPicPr>
                      <p:cNvPr id="0" name=""/>
                      <p:cNvPicPr/>
                      <p:nvPr/>
                    </p:nvPicPr>
                    <p:blipFill>
                      <a:blip r:embed="rId11"/>
                      <a:stretch>
                        <a:fillRect/>
                      </a:stretch>
                    </p:blipFill>
                    <p:spPr>
                      <a:xfrm>
                        <a:off x="3200400" y="5844518"/>
                        <a:ext cx="1752247" cy="431989"/>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505149959"/>
              </p:ext>
            </p:extLst>
          </p:nvPr>
        </p:nvGraphicFramePr>
        <p:xfrm>
          <a:off x="3200400" y="5347187"/>
          <a:ext cx="1970105" cy="518626"/>
        </p:xfrm>
        <a:graphic>
          <a:graphicData uri="http://schemas.openxmlformats.org/presentationml/2006/ole">
            <mc:AlternateContent xmlns:mc="http://schemas.openxmlformats.org/markup-compatibility/2006">
              <mc:Choice xmlns:v="urn:schemas-microsoft-com:vml" Requires="v">
                <p:oleObj name="Equation" r:id="rId12" imgW="1015920" imgH="266400" progId="Equation.DSMT4">
                  <p:embed/>
                </p:oleObj>
              </mc:Choice>
              <mc:Fallback>
                <p:oleObj name="Equation" r:id="rId12" imgW="1015920" imgH="266400" progId="Equation.DSMT4">
                  <p:embed/>
                  <p:pic>
                    <p:nvPicPr>
                      <p:cNvPr id="0" name=""/>
                      <p:cNvPicPr/>
                      <p:nvPr/>
                    </p:nvPicPr>
                    <p:blipFill>
                      <a:blip r:embed="rId13"/>
                      <a:stretch>
                        <a:fillRect/>
                      </a:stretch>
                    </p:blipFill>
                    <p:spPr>
                      <a:xfrm>
                        <a:off x="3200400" y="5347187"/>
                        <a:ext cx="1970105" cy="518626"/>
                      </a:xfrm>
                      <a:prstGeom prst="rect">
                        <a:avLst/>
                      </a:prstGeom>
                    </p:spPr>
                  </p:pic>
                </p:oleObj>
              </mc:Fallback>
            </mc:AlternateContent>
          </a:graphicData>
        </a:graphic>
      </p:graphicFrame>
      <p:sp>
        <p:nvSpPr>
          <p:cNvPr id="11" name="矩形 10"/>
          <p:cNvSpPr/>
          <p:nvPr/>
        </p:nvSpPr>
        <p:spPr>
          <a:xfrm>
            <a:off x="6074411" y="5573217"/>
            <a:ext cx="2754312" cy="830997"/>
          </a:xfrm>
          <a:prstGeom prst="rect">
            <a:avLst/>
          </a:prstGeom>
        </p:spPr>
        <p:txBody>
          <a:bodyPr wrap="square">
            <a:spAutoFit/>
          </a:bodyPr>
          <a:lstStyle/>
          <a:p>
            <a:pPr eaLnBrk="1" hangingPunct="1"/>
            <a:r>
              <a:rPr kumimoji="1" lang="en-US" altLang="zh-CN" dirty="0">
                <a:solidFill>
                  <a:srgbClr val="540000"/>
                </a:solidFill>
                <a:latin typeface="+mn-ea"/>
                <a:ea typeface="+mn-ea"/>
              </a:rPr>
              <a:t>(TTL</a:t>
            </a:r>
            <a:r>
              <a:rPr kumimoji="1" lang="zh-CN" altLang="en-US" dirty="0">
                <a:solidFill>
                  <a:srgbClr val="540000"/>
                </a:solidFill>
                <a:latin typeface="+mn-ea"/>
                <a:ea typeface="+mn-ea"/>
              </a:rPr>
              <a:t>电路，输入悬空即高电平</a:t>
            </a:r>
            <a:r>
              <a:rPr kumimoji="1" lang="en-US" altLang="zh-CN" dirty="0">
                <a:solidFill>
                  <a:srgbClr val="540000"/>
                </a:solidFill>
                <a:latin typeface="+mn-ea"/>
                <a:ea typeface="+mn-ea"/>
              </a:rPr>
              <a:t>)</a:t>
            </a:r>
          </a:p>
        </p:txBody>
      </p:sp>
      <p:graphicFrame>
        <p:nvGraphicFramePr>
          <p:cNvPr id="12" name="对象 11"/>
          <p:cNvGraphicFramePr>
            <a:graphicFrameLocks noChangeAspect="1"/>
          </p:cNvGraphicFramePr>
          <p:nvPr>
            <p:extLst>
              <p:ext uri="{D42A27DB-BD31-4B8C-83A1-F6EECF244321}">
                <p14:modId xmlns:p14="http://schemas.microsoft.com/office/powerpoint/2010/main" val="1750942283"/>
              </p:ext>
            </p:extLst>
          </p:nvPr>
        </p:nvGraphicFramePr>
        <p:xfrm>
          <a:off x="3212090" y="6317147"/>
          <a:ext cx="2151982" cy="434975"/>
        </p:xfrm>
        <a:graphic>
          <a:graphicData uri="http://schemas.openxmlformats.org/presentationml/2006/ole">
            <mc:AlternateContent xmlns:mc="http://schemas.openxmlformats.org/markup-compatibility/2006">
              <mc:Choice xmlns:v="urn:schemas-microsoft-com:vml" Requires="v">
                <p:oleObj name="Equation" r:id="rId14" imgW="1193760" imgH="241200" progId="Equation.DSMT4">
                  <p:embed/>
                </p:oleObj>
              </mc:Choice>
              <mc:Fallback>
                <p:oleObj name="Equation" r:id="rId14" imgW="1193760" imgH="241200" progId="Equation.DSMT4">
                  <p:embed/>
                  <p:pic>
                    <p:nvPicPr>
                      <p:cNvPr id="0" name=""/>
                      <p:cNvPicPr/>
                      <p:nvPr/>
                    </p:nvPicPr>
                    <p:blipFill>
                      <a:blip r:embed="rId15"/>
                      <a:stretch>
                        <a:fillRect/>
                      </a:stretch>
                    </p:blipFill>
                    <p:spPr>
                      <a:xfrm>
                        <a:off x="3212090" y="6317147"/>
                        <a:ext cx="2151982" cy="434975"/>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3473625"/>
              </p:ext>
            </p:extLst>
          </p:nvPr>
        </p:nvGraphicFramePr>
        <p:xfrm>
          <a:off x="379137" y="966418"/>
          <a:ext cx="8215136" cy="2705406"/>
        </p:xfrm>
        <a:graphic>
          <a:graphicData uri="http://schemas.openxmlformats.org/presentationml/2006/ole">
            <mc:AlternateContent xmlns:mc="http://schemas.openxmlformats.org/markup-compatibility/2006">
              <mc:Choice xmlns:v="urn:schemas-microsoft-com:vml" Requires="v">
                <p:oleObj name="Visio" r:id="rId16" imgW="8249644" imgH="2722464" progId="Visio.Drawing.11">
                  <p:embed/>
                </p:oleObj>
              </mc:Choice>
              <mc:Fallback>
                <p:oleObj name="Visio" r:id="rId16" imgW="8249644" imgH="2722464" progId="Visio.Drawing.11">
                  <p:embed/>
                  <p:pic>
                    <p:nvPicPr>
                      <p:cNvPr id="0"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9137" y="966418"/>
                        <a:ext cx="8215136" cy="2705406"/>
                      </a:xfrm>
                      <a:prstGeom prst="rect">
                        <a:avLst/>
                      </a:prstGeom>
                      <a:noFill/>
                    </p:spPr>
                  </p:pic>
                </p:oleObj>
              </mc:Fallback>
            </mc:AlternateContent>
          </a:graphicData>
        </a:graphic>
      </p:graphicFrame>
    </p:spTree>
    <p:extLst>
      <p:ext uri="{BB962C8B-B14F-4D97-AF65-F5344CB8AC3E}">
        <p14:creationId xmlns:p14="http://schemas.microsoft.com/office/powerpoint/2010/main" val="321424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0" y="10590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0" i="0" u="none" strike="noStrike" cap="none" normalizeH="0" baseline="0" dirty="0">
              <a:ln>
                <a:noFill/>
              </a:ln>
              <a:solidFill>
                <a:schemeClr val="tx1"/>
              </a:solidFill>
              <a:effectLst/>
              <a:latin typeface="+mn-ea"/>
              <a:ea typeface="+mn-ea"/>
            </a:endParaRPr>
          </a:p>
        </p:txBody>
      </p:sp>
      <p:sp>
        <p:nvSpPr>
          <p:cNvPr id="14" name="Rectangle 15"/>
          <p:cNvSpPr>
            <a:spLocks noChangeArrowheads="1"/>
          </p:cNvSpPr>
          <p:nvPr/>
        </p:nvSpPr>
        <p:spPr bwMode="auto">
          <a:xfrm>
            <a:off x="334705" y="139319"/>
            <a:ext cx="5651801"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None/>
            </a:pPr>
            <a:r>
              <a:rPr kumimoji="1" lang="en-US" altLang="zh-CN" sz="2400" b="0" dirty="0">
                <a:latin typeface="+mn-ea"/>
                <a:ea typeface="+mn-ea"/>
              </a:rPr>
              <a:t>(2) </a:t>
            </a:r>
            <a:r>
              <a:rPr kumimoji="1" lang="zh-CN" altLang="en-US" sz="2400" b="0" dirty="0">
                <a:latin typeface="+mn-ea"/>
                <a:ea typeface="+mn-ea"/>
              </a:rPr>
              <a:t>根据</a:t>
            </a:r>
            <a:r>
              <a:rPr kumimoji="1" lang="zh-CN" altLang="en-US" sz="2400" b="0" i="0" dirty="0">
                <a:latin typeface="+mn-ea"/>
                <a:ea typeface="+mn-ea"/>
              </a:rPr>
              <a:t>驱动方程</a:t>
            </a:r>
            <a:r>
              <a:rPr kumimoji="1" lang="zh-CN" altLang="en-US" sz="2400" b="0" dirty="0">
                <a:latin typeface="+mn-ea"/>
                <a:ea typeface="+mn-ea"/>
              </a:rPr>
              <a:t>求状态方程： </a:t>
            </a:r>
          </a:p>
          <a:p>
            <a:pPr eaLnBrk="1" hangingPunct="1">
              <a:lnSpc>
                <a:spcPct val="100000"/>
              </a:lnSpc>
              <a:buClr>
                <a:srgbClr val="66FF33"/>
              </a:buClr>
              <a:buNone/>
            </a:pPr>
            <a:endParaRPr kumimoji="1" lang="zh-CN" altLang="en-US" sz="2400" b="0" i="0" dirty="0">
              <a:latin typeface="+mn-ea"/>
              <a:ea typeface="+mn-ea"/>
            </a:endParaRPr>
          </a:p>
        </p:txBody>
      </p:sp>
      <p:sp>
        <p:nvSpPr>
          <p:cNvPr id="24" name="Rectangle 10"/>
          <p:cNvSpPr>
            <a:spLocks noChangeArrowheads="1"/>
          </p:cNvSpPr>
          <p:nvPr/>
        </p:nvSpPr>
        <p:spPr bwMode="auto">
          <a:xfrm>
            <a:off x="334705" y="2302421"/>
            <a:ext cx="8694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None/>
            </a:pPr>
            <a:r>
              <a:rPr kumimoji="1" lang="en-US" altLang="zh-CN" sz="2400" b="0" i="0" dirty="0">
                <a:latin typeface="+mn-ea"/>
                <a:ea typeface="+mn-ea"/>
              </a:rPr>
              <a:t>(3) </a:t>
            </a:r>
            <a:r>
              <a:rPr kumimoji="1" lang="zh-CN" altLang="en-US" sz="2400" b="0" i="0" dirty="0">
                <a:latin typeface="+mn-ea"/>
                <a:ea typeface="+mn-ea"/>
              </a:rPr>
              <a:t>求状态转换表</a:t>
            </a:r>
          </a:p>
        </p:txBody>
      </p:sp>
      <p:grpSp>
        <p:nvGrpSpPr>
          <p:cNvPr id="2" name="组合 1"/>
          <p:cNvGrpSpPr/>
          <p:nvPr/>
        </p:nvGrpSpPr>
        <p:grpSpPr>
          <a:xfrm>
            <a:off x="1801184" y="664191"/>
            <a:ext cx="7154048" cy="554037"/>
            <a:chOff x="1801184" y="664191"/>
            <a:chExt cx="7154048" cy="554037"/>
          </a:xfrm>
        </p:grpSpPr>
        <p:graphicFrame>
          <p:nvGraphicFramePr>
            <p:cNvPr id="21" name="Object 63"/>
            <p:cNvGraphicFramePr>
              <a:graphicFrameLocks noChangeAspect="1"/>
            </p:cNvGraphicFramePr>
            <p:nvPr>
              <p:extLst>
                <p:ext uri="{D42A27DB-BD31-4B8C-83A1-F6EECF244321}">
                  <p14:modId xmlns:p14="http://schemas.microsoft.com/office/powerpoint/2010/main" val="2890931516"/>
                </p:ext>
              </p:extLst>
            </p:nvPr>
          </p:nvGraphicFramePr>
          <p:xfrm>
            <a:off x="1801184" y="664191"/>
            <a:ext cx="1751013" cy="554037"/>
          </p:xfrm>
          <a:graphic>
            <a:graphicData uri="http://schemas.openxmlformats.org/presentationml/2006/ole">
              <mc:AlternateContent xmlns:mc="http://schemas.openxmlformats.org/markup-compatibility/2006">
                <mc:Choice xmlns:v="urn:schemas-microsoft-com:vml" Requires="v">
                  <p:oleObj name="Equation" r:id="rId6" imgW="838080" imgH="266400" progId="Equation.DSMT4">
                    <p:embed/>
                  </p:oleObj>
                </mc:Choice>
                <mc:Fallback>
                  <p:oleObj name="Equation" r:id="rId6" imgW="838080" imgH="266400" progId="Equation.DSMT4">
                    <p:embed/>
                    <p:pic>
                      <p:nvPicPr>
                        <p:cNvPr id="0" name=""/>
                        <p:cNvPicPr>
                          <a:picLocks noChangeAspect="1" noChangeArrowheads="1"/>
                        </p:cNvPicPr>
                        <p:nvPr/>
                      </p:nvPicPr>
                      <p:blipFill>
                        <a:blip r:embed="rId7"/>
                        <a:srcRect/>
                        <a:stretch>
                          <a:fillRect/>
                        </a:stretch>
                      </p:blipFill>
                      <p:spPr bwMode="auto">
                        <a:xfrm>
                          <a:off x="1801184" y="664191"/>
                          <a:ext cx="1751013" cy="554037"/>
                        </a:xfrm>
                        <a:prstGeom prst="rect">
                          <a:avLst/>
                        </a:prstGeom>
                        <a:noFill/>
                        <a:ln>
                          <a:noFill/>
                        </a:ln>
                      </p:spPr>
                    </p:pic>
                  </p:oleObj>
                </mc:Fallback>
              </mc:AlternateContent>
            </a:graphicData>
          </a:graphic>
        </p:graphicFrame>
        <p:sp>
          <p:nvSpPr>
            <p:cNvPr id="43" name="Rectangle 16"/>
            <p:cNvSpPr>
              <a:spLocks noChangeArrowheads="1"/>
            </p:cNvSpPr>
            <p:nvPr/>
          </p:nvSpPr>
          <p:spPr bwMode="auto">
            <a:xfrm>
              <a:off x="4940129" y="720675"/>
              <a:ext cx="4015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400" i="0" dirty="0">
                  <a:latin typeface="+mn-ea"/>
                  <a:ea typeface="+mn-ea"/>
                </a:rPr>
                <a:t>CP</a:t>
              </a:r>
              <a:r>
                <a:rPr kumimoji="1" lang="zh-CN" altLang="en-US" sz="2400" b="0" i="0" dirty="0">
                  <a:latin typeface="+mn-ea"/>
                  <a:ea typeface="+mn-ea"/>
                </a:rPr>
                <a:t>下降沿到来时方程有效</a:t>
              </a:r>
            </a:p>
          </p:txBody>
        </p:sp>
      </p:grpSp>
      <p:grpSp>
        <p:nvGrpSpPr>
          <p:cNvPr id="3" name="组合 2"/>
          <p:cNvGrpSpPr/>
          <p:nvPr/>
        </p:nvGrpSpPr>
        <p:grpSpPr>
          <a:xfrm>
            <a:off x="1801184" y="1140913"/>
            <a:ext cx="7154046" cy="604872"/>
            <a:chOff x="1801184" y="1140913"/>
            <a:chExt cx="7154046" cy="604872"/>
          </a:xfrm>
        </p:grpSpPr>
        <mc:AlternateContent xmlns:mc="http://schemas.openxmlformats.org/markup-compatibility/2006" xmlns:a14="http://schemas.microsoft.com/office/drawing/2010/main">
          <mc:Choice Requires="a14">
            <p:graphicFrame>
              <p:nvGraphicFramePr>
                <p:cNvPr id="22" name="Object 62"/>
                <p:cNvGraphicFramePr>
                  <a:graphicFrameLocks noChangeAspect="1"/>
                </p:cNvGraphicFramePr>
                <p:nvPr>
                  <p:extLst>
                    <p:ext uri="{D42A27DB-BD31-4B8C-83A1-F6EECF244321}">
                      <p14:modId xmlns:p14="http://schemas.microsoft.com/office/powerpoint/2010/main" val="3402234838"/>
                    </p:ext>
                  </p:extLst>
                </p:nvPr>
              </p:nvGraphicFramePr>
              <p:xfrm>
                <a:off x="1801184" y="1183810"/>
                <a:ext cx="1492250" cy="561975"/>
              </p:xfrm>
              <a:graphic>
                <a:graphicData uri="http://schemas.openxmlformats.org/presentationml/2006/ole">
                  <mc:AlternateContent>
                    <mc:Choice xmlns:v="urn:schemas-microsoft-com:vml" Requires="v">
                      <p:oleObj name="Equation" r:id="rId8" imgW="660240" imgH="266400" progId="Equation.DSMT4">
                        <p:embed/>
                      </p:oleObj>
                    </mc:Choice>
                    <mc:Fallback>
                      <p:oleObj name="Equation" r:id="rId8" imgW="660240" imgH="266400" progId="Equation.DSMT4">
                        <p:embed/>
                        <p:pic>
                          <p:nvPicPr>
                            <p:cNvPr id="0" name=""/>
                            <p:cNvPicPr>
                              <a:picLocks noChangeAspect="1" noChangeArrowheads="1"/>
                            </p:cNvPicPr>
                            <p:nvPr/>
                          </p:nvPicPr>
                          <p:blipFill>
                            <a:blip r:embed="rId9"/>
                            <a:srcRect/>
                            <a:stretch>
                              <a:fillRect/>
                            </a:stretch>
                          </p:blipFill>
                          <p:spPr bwMode="auto">
                            <a:xfrm>
                              <a:off x="1801184" y="1183810"/>
                              <a:ext cx="1492250" cy="561975"/>
                            </a:xfrm>
                            <a:prstGeom prst="rect">
                              <a:avLst/>
                            </a:prstGeom>
                            <a:noFill/>
                            <a:ln>
                              <a:noFill/>
                            </a:ln>
                          </p:spPr>
                        </p:pic>
                      </p:oleObj>
                    </mc:Fallback>
                  </mc:AlternateContent>
                </a:graphicData>
              </a:graphic>
            </p:graphicFrame>
          </mc:Choice>
          <mc:Fallback xmlns="">
            <p:graphicFrame>
              <p:nvGraphicFramePr>
                <p:cNvPr id="22" name="Object 62"/>
                <p:cNvGraphicFramePr>
                  <a:graphicFrameLocks noChangeAspect="1"/>
                </p:cNvGraphicFramePr>
                <p:nvPr>
                  <p:extLst>
                    <p:ext uri="{D42A27DB-BD31-4B8C-83A1-F6EECF244321}">
                      <p14:modId xmlns:p14="http://schemas.microsoft.com/office/powerpoint/2010/main" val="3402234838"/>
                    </p:ext>
                  </p:extLst>
                </p:nvPr>
              </p:nvGraphicFramePr>
              <p:xfrm>
                <a:off x="1801184" y="1183810"/>
                <a:ext cx="1492250" cy="561975"/>
              </p:xfrm>
              <a:graphic>
                <a:graphicData uri="http://schemas.openxmlformats.org/presentationml/2006/ole">
                  <mc:AlternateContent>
                    <mc:Choice xmlns:v="urn:schemas-microsoft-com:vml" Requires="v">
                      <p:oleObj spid="_x0000_s248874" name="Equation" r:id="rId11" imgW="660240" imgH="266400" progId="Equation.DSMT4">
                        <p:embed/>
                      </p:oleObj>
                    </mc:Choice>
                    <mc:Fallback>
                      <p:oleObj name="Equation" r:id="rId11" imgW="660240" imgH="266400" progId="Equation.DSMT4">
                        <p:embed/>
                        <p:pic>
                          <p:nvPicPr>
                            <p:cNvPr id="0" name=""/>
                            <p:cNvPicPr>
                              <a:picLocks noChangeAspect="1" noChangeArrowheads="1"/>
                            </p:cNvPicPr>
                            <p:nvPr/>
                          </p:nvPicPr>
                          <p:blipFill>
                            <a:blip r:embed="rId12"/>
                            <a:srcRect/>
                            <a:stretch>
                              <a:fillRect/>
                            </a:stretch>
                          </p:blipFill>
                          <p:spPr bwMode="auto">
                            <a:xfrm>
                              <a:off x="1801184" y="1183810"/>
                              <a:ext cx="1492250" cy="561975"/>
                            </a:xfrm>
                            <a:prstGeom prst="rect">
                              <a:avLst/>
                            </a:prstGeom>
                            <a:noFill/>
                            <a:ln>
                              <a:noFill/>
                            </a:ln>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4" name="Rectangle 16"/>
                <p:cNvSpPr>
                  <a:spLocks noChangeArrowheads="1"/>
                </p:cNvSpPr>
                <p:nvPr/>
              </p:nvSpPr>
              <p:spPr bwMode="auto">
                <a:xfrm>
                  <a:off x="4940127" y="1140913"/>
                  <a:ext cx="4015103" cy="5132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14:m>
                    <m:oMath xmlns:m="http://schemas.openxmlformats.org/officeDocument/2006/math">
                      <m:sSub>
                        <m:sSubPr>
                          <m:ctrlPr>
                            <a:rPr kumimoji="1" lang="en-US" altLang="zh-CN" sz="2800" i="1" smtClean="0">
                              <a:latin typeface="Cambria Math" panose="02040503050406030204" pitchFamily="18" charset="0"/>
                              <a:ea typeface="+mn-ea"/>
                            </a:rPr>
                          </m:ctrlPr>
                        </m:sSubPr>
                        <m:e>
                          <m:r>
                            <a:rPr kumimoji="1" lang="en-US" altLang="zh-CN" sz="2800" b="1" i="1" smtClean="0">
                              <a:latin typeface="Cambria Math" panose="02040503050406030204" pitchFamily="18" charset="0"/>
                              <a:ea typeface="+mn-ea"/>
                            </a:rPr>
                            <m:t>𝑸</m:t>
                          </m:r>
                        </m:e>
                        <m:sub>
                          <m:r>
                            <a:rPr kumimoji="1" lang="en-US" altLang="zh-CN" sz="2800" b="1" i="1" smtClean="0">
                              <a:latin typeface="Cambria Math" panose="02040503050406030204" pitchFamily="18" charset="0"/>
                              <a:ea typeface="+mn-ea"/>
                            </a:rPr>
                            <m:t>𝟏</m:t>
                          </m:r>
                        </m:sub>
                      </m:sSub>
                    </m:oMath>
                  </a14:m>
                  <a:r>
                    <a:rPr kumimoji="1" lang="zh-CN" altLang="en-US" sz="2400" b="0" i="0" dirty="0">
                      <a:latin typeface="+mn-ea"/>
                      <a:ea typeface="+mn-ea"/>
                    </a:rPr>
                    <a:t>下降沿到来时方程有效</a:t>
                  </a:r>
                </a:p>
              </p:txBody>
            </p:sp>
          </mc:Choice>
          <mc:Fallback xmlns="">
            <p:sp>
              <p:nvSpPr>
                <p:cNvPr id="44" name="Rectangle 16"/>
                <p:cNvSpPr>
                  <a:spLocks noRot="1" noChangeAspect="1" noMove="1" noResize="1" noEditPoints="1" noAdjustHandles="1" noChangeArrowheads="1" noChangeShapeType="1" noTextEdit="1"/>
                </p:cNvSpPr>
                <p:nvPr/>
              </p:nvSpPr>
              <p:spPr bwMode="auto">
                <a:xfrm>
                  <a:off x="4940127" y="1140913"/>
                  <a:ext cx="4015103" cy="513282"/>
                </a:xfrm>
                <a:prstGeom prst="rect">
                  <a:avLst/>
                </a:prstGeom>
                <a:blipFill rotWithShape="0">
                  <a:blip r:embed="rId13"/>
                  <a:stretch>
                    <a:fillRect t="-1190"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4" name="组合 3"/>
          <p:cNvGrpSpPr/>
          <p:nvPr/>
        </p:nvGrpSpPr>
        <p:grpSpPr>
          <a:xfrm>
            <a:off x="1771549" y="1658259"/>
            <a:ext cx="7183682" cy="588963"/>
            <a:chOff x="1771549" y="1658259"/>
            <a:chExt cx="7183682" cy="588963"/>
          </a:xfrm>
        </p:grpSpPr>
        <p:graphicFrame>
          <p:nvGraphicFramePr>
            <p:cNvPr id="23" name="Object 25"/>
            <p:cNvGraphicFramePr>
              <a:graphicFrameLocks noChangeAspect="1"/>
            </p:cNvGraphicFramePr>
            <p:nvPr>
              <p:extLst>
                <p:ext uri="{D42A27DB-BD31-4B8C-83A1-F6EECF244321}">
                  <p14:modId xmlns:p14="http://schemas.microsoft.com/office/powerpoint/2010/main" val="1588954043"/>
                </p:ext>
              </p:extLst>
            </p:nvPr>
          </p:nvGraphicFramePr>
          <p:xfrm>
            <a:off x="1771549" y="1658259"/>
            <a:ext cx="2287587" cy="588963"/>
          </p:xfrm>
          <a:graphic>
            <a:graphicData uri="http://schemas.openxmlformats.org/presentationml/2006/ole">
              <mc:AlternateContent xmlns:mc="http://schemas.openxmlformats.org/markup-compatibility/2006">
                <mc:Choice xmlns:v="urn:schemas-microsoft-com:vml" Requires="v">
                  <p:oleObj name="Equation" r:id="rId14" imgW="1002960" imgH="266400" progId="Equation.DSMT4">
                    <p:embed/>
                  </p:oleObj>
                </mc:Choice>
                <mc:Fallback>
                  <p:oleObj name="Equation" r:id="rId14" imgW="1002960" imgH="266400" progId="Equation.DSMT4">
                    <p:embed/>
                    <p:pic>
                      <p:nvPicPr>
                        <p:cNvPr id="0" name=""/>
                        <p:cNvPicPr>
                          <a:picLocks noChangeAspect="1" noChangeArrowheads="1"/>
                        </p:cNvPicPr>
                        <p:nvPr/>
                      </p:nvPicPr>
                      <p:blipFill>
                        <a:blip r:embed="rId12"/>
                        <a:srcRect/>
                        <a:stretch>
                          <a:fillRect/>
                        </a:stretch>
                      </p:blipFill>
                      <p:spPr bwMode="auto">
                        <a:xfrm>
                          <a:off x="1771549" y="1658259"/>
                          <a:ext cx="2287587" cy="588963"/>
                        </a:xfrm>
                        <a:prstGeom prst="rect">
                          <a:avLst/>
                        </a:prstGeom>
                        <a:noFill/>
                        <a:ln>
                          <a:noFill/>
                        </a:ln>
                      </p:spPr>
                    </p:pic>
                  </p:oleObj>
                </mc:Fallback>
              </mc:AlternateContent>
            </a:graphicData>
          </a:graphic>
        </p:graphicFrame>
        <p:sp>
          <p:nvSpPr>
            <p:cNvPr id="45" name="Rectangle 16"/>
            <p:cNvSpPr>
              <a:spLocks noChangeArrowheads="1"/>
            </p:cNvSpPr>
            <p:nvPr/>
          </p:nvSpPr>
          <p:spPr bwMode="auto">
            <a:xfrm>
              <a:off x="4940128" y="1696000"/>
              <a:ext cx="40151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400" i="0" dirty="0">
                  <a:latin typeface="+mn-ea"/>
                  <a:ea typeface="+mn-ea"/>
                </a:rPr>
                <a:t>CP</a:t>
              </a:r>
              <a:r>
                <a:rPr kumimoji="1" lang="zh-CN" altLang="en-US" sz="2400" b="0" i="0" dirty="0">
                  <a:latin typeface="+mn-ea"/>
                  <a:ea typeface="+mn-ea"/>
                </a:rPr>
                <a:t>下降沿到来时方程有效</a:t>
              </a:r>
            </a:p>
          </p:txBody>
        </p:sp>
      </p:grpSp>
      <p:grpSp>
        <p:nvGrpSpPr>
          <p:cNvPr id="5" name="组合 4"/>
          <p:cNvGrpSpPr/>
          <p:nvPr/>
        </p:nvGrpSpPr>
        <p:grpSpPr>
          <a:xfrm>
            <a:off x="466725" y="2607439"/>
            <a:ext cx="8208963" cy="4206111"/>
            <a:chOff x="466725" y="2607439"/>
            <a:chExt cx="8208963" cy="4206111"/>
          </a:xfrm>
        </p:grpSpPr>
        <p:grpSp>
          <p:nvGrpSpPr>
            <p:cNvPr id="46" name="组合 45"/>
            <p:cNvGrpSpPr>
              <a:grpSpLocks/>
            </p:cNvGrpSpPr>
            <p:nvPr/>
          </p:nvGrpSpPr>
          <p:grpSpPr bwMode="auto">
            <a:xfrm>
              <a:off x="466725" y="2607439"/>
              <a:ext cx="8208963" cy="4206111"/>
              <a:chOff x="466725" y="2607439"/>
              <a:chExt cx="8208963" cy="4206110"/>
            </a:xfrm>
          </p:grpSpPr>
          <p:sp>
            <p:nvSpPr>
              <p:cNvPr id="47" name="Rectangle 12"/>
              <p:cNvSpPr>
                <a:spLocks noChangeArrowheads="1"/>
              </p:cNvSpPr>
              <p:nvPr/>
            </p:nvSpPr>
            <p:spPr bwMode="auto">
              <a:xfrm>
                <a:off x="3376401" y="2607439"/>
                <a:ext cx="21531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000" i="0" dirty="0">
                    <a:solidFill>
                      <a:srgbClr val="540000"/>
                    </a:solidFill>
                    <a:latin typeface="+mn-ea"/>
                    <a:ea typeface="+mn-ea"/>
                  </a:rPr>
                  <a:t>例</a:t>
                </a:r>
                <a:r>
                  <a:rPr kumimoji="1" lang="en-US" altLang="zh-CN" sz="2000" i="0" dirty="0">
                    <a:solidFill>
                      <a:srgbClr val="540000"/>
                    </a:solidFill>
                    <a:latin typeface="+mn-ea"/>
                    <a:ea typeface="+mn-ea"/>
                  </a:rPr>
                  <a:t>5-3</a:t>
                </a:r>
                <a:r>
                  <a:rPr kumimoji="1" lang="zh-CN" altLang="en-US" sz="2000" i="0" dirty="0">
                    <a:solidFill>
                      <a:srgbClr val="540000"/>
                    </a:solidFill>
                    <a:latin typeface="+mn-ea"/>
                    <a:ea typeface="+mn-ea"/>
                  </a:rPr>
                  <a:t>状态转换表</a:t>
                </a:r>
              </a:p>
            </p:txBody>
          </p:sp>
          <p:sp>
            <p:nvSpPr>
              <p:cNvPr id="48" name="Rectangle 49"/>
              <p:cNvSpPr>
                <a:spLocks noChangeArrowheads="1"/>
              </p:cNvSpPr>
              <p:nvPr/>
            </p:nvSpPr>
            <p:spPr bwMode="auto">
              <a:xfrm>
                <a:off x="6591300" y="5627687"/>
                <a:ext cx="2084388"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dirty="0">
                    <a:solidFill>
                      <a:srgbClr val="C00000"/>
                    </a:solidFill>
                  </a:rPr>
                  <a:t>↓     ↓    ↓</a:t>
                </a:r>
                <a:endParaRPr kumimoji="1" lang="en-US" altLang="zh-CN" sz="2400" i="0" dirty="0">
                  <a:solidFill>
                    <a:srgbClr val="C00000"/>
                  </a:solidFill>
                  <a:cs typeface="Times New Roman" panose="02020603050405020304" pitchFamily="18" charset="0"/>
                </a:endParaRPr>
              </a:p>
              <a:p>
                <a:pPr algn="ctr">
                  <a:lnSpc>
                    <a:spcPct val="100000"/>
                  </a:lnSpc>
                  <a:spcBef>
                    <a:spcPct val="0"/>
                  </a:spcBef>
                  <a:buFontTx/>
                  <a:buNone/>
                </a:pPr>
                <a:r>
                  <a:rPr kumimoji="1" lang="en-US" altLang="zh-CN" sz="2400" i="0" dirty="0">
                    <a:solidFill>
                      <a:srgbClr val="C00000"/>
                    </a:solidFill>
                  </a:rPr>
                  <a:t>↓           ↓</a:t>
                </a:r>
                <a:endParaRPr kumimoji="1" lang="en-US" altLang="zh-CN" sz="2400" i="0" dirty="0">
                  <a:solidFill>
                    <a:srgbClr val="C00000"/>
                  </a:solidFill>
                  <a:cs typeface="Times New Roman" panose="02020603050405020304" pitchFamily="18" charset="0"/>
                </a:endParaRPr>
              </a:p>
              <a:p>
                <a:pPr algn="ctr">
                  <a:lnSpc>
                    <a:spcPct val="100000"/>
                  </a:lnSpc>
                  <a:spcBef>
                    <a:spcPct val="0"/>
                  </a:spcBef>
                  <a:buFontTx/>
                  <a:buNone/>
                </a:pPr>
                <a:r>
                  <a:rPr kumimoji="1" lang="en-US" altLang="zh-CN" sz="2400" i="0" dirty="0">
                    <a:solidFill>
                      <a:srgbClr val="C00000"/>
                    </a:solidFill>
                  </a:rPr>
                  <a:t>↓     ↓    ↓</a:t>
                </a:r>
              </a:p>
            </p:txBody>
          </p:sp>
          <p:sp>
            <p:nvSpPr>
              <p:cNvPr id="49" name="Rectangle 48"/>
              <p:cNvSpPr>
                <a:spLocks noChangeArrowheads="1"/>
              </p:cNvSpPr>
              <p:nvPr/>
            </p:nvSpPr>
            <p:spPr bwMode="auto">
              <a:xfrm>
                <a:off x="5827713" y="5627687"/>
                <a:ext cx="763588"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1</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a:t>
                </a:r>
              </a:p>
            </p:txBody>
          </p:sp>
          <p:sp>
            <p:nvSpPr>
              <p:cNvPr id="50" name="Rectangle 47"/>
              <p:cNvSpPr>
                <a:spLocks noChangeArrowheads="1"/>
              </p:cNvSpPr>
              <p:nvPr/>
            </p:nvSpPr>
            <p:spPr bwMode="auto">
              <a:xfrm>
                <a:off x="3590925" y="5627687"/>
                <a:ext cx="2236788"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0       1       0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0       1       0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0       0       0</a:t>
                </a:r>
              </a:p>
            </p:txBody>
          </p:sp>
          <p:sp>
            <p:nvSpPr>
              <p:cNvPr id="51" name="Rectangle 46"/>
              <p:cNvSpPr>
                <a:spLocks noChangeArrowheads="1"/>
              </p:cNvSpPr>
              <p:nvPr/>
            </p:nvSpPr>
            <p:spPr bwMode="auto">
              <a:xfrm>
                <a:off x="1936750" y="5627687"/>
                <a:ext cx="1654175"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1     0     1</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1     1     0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1     1     1</a:t>
                </a:r>
              </a:p>
            </p:txBody>
          </p:sp>
          <p:sp>
            <p:nvSpPr>
              <p:cNvPr id="52" name="Rectangle 45"/>
              <p:cNvSpPr>
                <a:spLocks noChangeArrowheads="1"/>
              </p:cNvSpPr>
              <p:nvPr/>
            </p:nvSpPr>
            <p:spPr bwMode="auto">
              <a:xfrm>
                <a:off x="466725" y="5627687"/>
                <a:ext cx="1470025"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endParaRPr kumimoji="1" lang="zh-CN" altLang="zh-CN" sz="2400" i="0"/>
              </a:p>
            </p:txBody>
          </p:sp>
          <p:sp>
            <p:nvSpPr>
              <p:cNvPr id="53" name="Rectangle 44"/>
              <p:cNvSpPr>
                <a:spLocks noChangeArrowheads="1"/>
              </p:cNvSpPr>
              <p:nvPr/>
            </p:nvSpPr>
            <p:spPr bwMode="auto">
              <a:xfrm>
                <a:off x="6591300" y="3711575"/>
                <a:ext cx="2084388"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dirty="0">
                    <a:solidFill>
                      <a:srgbClr val="C00000"/>
                    </a:solidFill>
                  </a:rPr>
                  <a:t>↓           ↓</a:t>
                </a:r>
                <a:endParaRPr kumimoji="1" lang="en-US" altLang="zh-CN" sz="2400" i="0" dirty="0">
                  <a:solidFill>
                    <a:srgbClr val="C00000"/>
                  </a:solidFill>
                  <a:cs typeface="Times New Roman" panose="02020603050405020304" pitchFamily="18" charset="0"/>
                </a:endParaRPr>
              </a:p>
              <a:p>
                <a:pPr algn="ctr" eaLnBrk="1" hangingPunct="1">
                  <a:lnSpc>
                    <a:spcPct val="100000"/>
                  </a:lnSpc>
                  <a:spcBef>
                    <a:spcPct val="0"/>
                  </a:spcBef>
                  <a:buFontTx/>
                  <a:buNone/>
                </a:pPr>
                <a:r>
                  <a:rPr kumimoji="1" lang="en-US" altLang="zh-CN" sz="2400" i="0" dirty="0">
                    <a:solidFill>
                      <a:srgbClr val="C00000"/>
                    </a:solidFill>
                  </a:rPr>
                  <a:t>↓     ↓    ↓</a:t>
                </a:r>
                <a:endParaRPr kumimoji="1" lang="en-US" altLang="zh-CN" sz="2400" i="0" dirty="0">
                  <a:solidFill>
                    <a:srgbClr val="C00000"/>
                  </a:solidFill>
                  <a:cs typeface="Times New Roman" panose="02020603050405020304" pitchFamily="18" charset="0"/>
                </a:endParaRPr>
              </a:p>
              <a:p>
                <a:pPr algn="ctr">
                  <a:lnSpc>
                    <a:spcPct val="100000"/>
                  </a:lnSpc>
                  <a:spcBef>
                    <a:spcPct val="0"/>
                  </a:spcBef>
                  <a:buFontTx/>
                  <a:buNone/>
                </a:pPr>
                <a:r>
                  <a:rPr kumimoji="1" lang="en-US" altLang="zh-CN" sz="2400" i="0" dirty="0">
                    <a:solidFill>
                      <a:srgbClr val="C00000"/>
                    </a:solidFill>
                  </a:rPr>
                  <a:t>↓           ↓</a:t>
                </a:r>
                <a:endParaRPr kumimoji="1" lang="en-US" altLang="zh-CN" sz="2400" i="0" dirty="0">
                  <a:solidFill>
                    <a:srgbClr val="C00000"/>
                  </a:solidFill>
                  <a:cs typeface="Times New Roman" panose="02020603050405020304" pitchFamily="18" charset="0"/>
                </a:endParaRPr>
              </a:p>
              <a:p>
                <a:pPr algn="ctr">
                  <a:lnSpc>
                    <a:spcPct val="100000"/>
                  </a:lnSpc>
                  <a:spcBef>
                    <a:spcPct val="0"/>
                  </a:spcBef>
                  <a:buFontTx/>
                  <a:buNone/>
                </a:pPr>
                <a:r>
                  <a:rPr kumimoji="1" lang="en-US" altLang="zh-CN" sz="2400" i="0" dirty="0">
                    <a:solidFill>
                      <a:srgbClr val="C00000"/>
                    </a:solidFill>
                  </a:rPr>
                  <a:t>↓     ↓    ↓</a:t>
                </a:r>
                <a:endParaRPr kumimoji="1" lang="en-US" altLang="zh-CN" sz="2400" i="0" dirty="0">
                  <a:solidFill>
                    <a:srgbClr val="C00000"/>
                  </a:solidFill>
                  <a:cs typeface="Times New Roman" panose="02020603050405020304" pitchFamily="18" charset="0"/>
                </a:endParaRPr>
              </a:p>
              <a:p>
                <a:pPr algn="ctr">
                  <a:lnSpc>
                    <a:spcPct val="100000"/>
                  </a:lnSpc>
                  <a:spcBef>
                    <a:spcPct val="0"/>
                  </a:spcBef>
                  <a:buFontTx/>
                  <a:buNone/>
                </a:pPr>
                <a:r>
                  <a:rPr kumimoji="1" lang="en-US" altLang="zh-CN" sz="2400" i="0" dirty="0">
                    <a:solidFill>
                      <a:srgbClr val="C00000"/>
                    </a:solidFill>
                  </a:rPr>
                  <a:t>↓           ↓</a:t>
                </a:r>
              </a:p>
            </p:txBody>
          </p:sp>
          <p:sp>
            <p:nvSpPr>
              <p:cNvPr id="54" name="Rectangle 43"/>
              <p:cNvSpPr>
                <a:spLocks noChangeArrowheads="1"/>
              </p:cNvSpPr>
              <p:nvPr/>
            </p:nvSpPr>
            <p:spPr bwMode="auto">
              <a:xfrm>
                <a:off x="5827713" y="3711575"/>
                <a:ext cx="763588"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a:t>
                </a:r>
              </a:p>
            </p:txBody>
          </p:sp>
          <p:sp>
            <p:nvSpPr>
              <p:cNvPr id="55" name="Rectangle 42"/>
              <p:cNvSpPr>
                <a:spLocks noChangeArrowheads="1"/>
              </p:cNvSpPr>
              <p:nvPr/>
            </p:nvSpPr>
            <p:spPr bwMode="auto">
              <a:xfrm>
                <a:off x="3590925" y="3711575"/>
                <a:ext cx="2236788"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0       0       1</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0       1       0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0       1       1</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1       0       0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0       0       0</a:t>
                </a:r>
              </a:p>
            </p:txBody>
          </p:sp>
          <p:sp>
            <p:nvSpPr>
              <p:cNvPr id="56" name="Rectangle 41"/>
              <p:cNvSpPr>
                <a:spLocks noChangeArrowheads="1"/>
              </p:cNvSpPr>
              <p:nvPr/>
            </p:nvSpPr>
            <p:spPr bwMode="auto">
              <a:xfrm>
                <a:off x="1936750" y="3711575"/>
                <a:ext cx="1654175"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0     0     0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0     0     1</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0     1     0</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0     1     1</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1     0     0</a:t>
                </a:r>
              </a:p>
            </p:txBody>
          </p:sp>
          <p:sp>
            <p:nvSpPr>
              <p:cNvPr id="57" name="Rectangle 40"/>
              <p:cNvSpPr>
                <a:spLocks noChangeArrowheads="1"/>
              </p:cNvSpPr>
              <p:nvPr/>
            </p:nvSpPr>
            <p:spPr bwMode="auto">
              <a:xfrm>
                <a:off x="466725" y="3711575"/>
                <a:ext cx="1470025"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1</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2</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3</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4</a:t>
                </a:r>
                <a:endParaRPr kumimoji="1" lang="en-US" altLang="zh-CN" sz="2400" i="0">
                  <a:cs typeface="Times New Roman" panose="02020603050405020304" pitchFamily="18" charset="0"/>
                </a:endParaRPr>
              </a:p>
              <a:p>
                <a:pPr algn="ctr">
                  <a:lnSpc>
                    <a:spcPct val="100000"/>
                  </a:lnSpc>
                  <a:spcBef>
                    <a:spcPct val="0"/>
                  </a:spcBef>
                  <a:buFontTx/>
                  <a:buNone/>
                </a:pPr>
                <a:r>
                  <a:rPr kumimoji="1" lang="en-US" altLang="zh-CN" sz="2400" i="0"/>
                  <a:t>5</a:t>
                </a:r>
              </a:p>
            </p:txBody>
          </p:sp>
          <p:sp>
            <p:nvSpPr>
              <p:cNvPr id="58" name="Rectangle 39"/>
              <p:cNvSpPr>
                <a:spLocks noChangeArrowheads="1"/>
              </p:cNvSpPr>
              <p:nvPr/>
            </p:nvSpPr>
            <p:spPr bwMode="auto">
              <a:xfrm>
                <a:off x="6591300" y="3146425"/>
                <a:ext cx="208438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CP</a:t>
                </a:r>
                <a:r>
                  <a:rPr kumimoji="1" lang="en-US" altLang="zh-CN" sz="2400" i="0" baseline="-30000"/>
                  <a:t>3</a:t>
                </a:r>
                <a:r>
                  <a:rPr kumimoji="1" lang="en-US" altLang="zh-CN" sz="2400" i="0"/>
                  <a:t> CP</a:t>
                </a:r>
                <a:r>
                  <a:rPr kumimoji="1" lang="en-US" altLang="zh-CN" sz="2400" i="0" baseline="-30000"/>
                  <a:t>2</a:t>
                </a:r>
                <a:r>
                  <a:rPr kumimoji="1" lang="en-US" altLang="zh-CN" sz="2400" i="0"/>
                  <a:t> CP</a:t>
                </a:r>
                <a:r>
                  <a:rPr kumimoji="1" lang="en-US" altLang="zh-CN" sz="2400" i="0" baseline="-30000"/>
                  <a:t>1</a:t>
                </a:r>
                <a:endParaRPr kumimoji="1" lang="en-US" altLang="zh-CN" sz="2400" i="0"/>
              </a:p>
            </p:txBody>
          </p:sp>
          <p:sp>
            <p:nvSpPr>
              <p:cNvPr id="59" name="Rectangle 38"/>
              <p:cNvSpPr>
                <a:spLocks noChangeArrowheads="1"/>
              </p:cNvSpPr>
              <p:nvPr/>
            </p:nvSpPr>
            <p:spPr bwMode="auto">
              <a:xfrm>
                <a:off x="5827713" y="3146425"/>
                <a:ext cx="76358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cs typeface="Times New Roman" panose="02020603050405020304" pitchFamily="18" charset="0"/>
                  </a:rPr>
                  <a:t>F</a:t>
                </a:r>
              </a:p>
            </p:txBody>
          </p:sp>
          <p:sp>
            <p:nvSpPr>
              <p:cNvPr id="60" name="Rectangle 35"/>
              <p:cNvSpPr>
                <a:spLocks noChangeArrowheads="1"/>
              </p:cNvSpPr>
              <p:nvPr/>
            </p:nvSpPr>
            <p:spPr bwMode="auto">
              <a:xfrm>
                <a:off x="466725" y="3176587"/>
                <a:ext cx="14700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CP</a:t>
                </a:r>
                <a:r>
                  <a:rPr kumimoji="1" lang="zh-CN" altLang="en-US" sz="2400" i="0"/>
                  <a:t>顺序</a:t>
                </a:r>
              </a:p>
            </p:txBody>
          </p:sp>
          <p:sp>
            <p:nvSpPr>
              <p:cNvPr id="61" name="Line 50"/>
              <p:cNvSpPr>
                <a:spLocks noChangeShapeType="1"/>
              </p:cNvSpPr>
              <p:nvPr/>
            </p:nvSpPr>
            <p:spPr bwMode="auto">
              <a:xfrm>
                <a:off x="466725" y="3033712"/>
                <a:ext cx="8208963" cy="0"/>
              </a:xfrm>
              <a:prstGeom prst="line">
                <a:avLst/>
              </a:prstGeom>
              <a:noFill/>
              <a:ln w="38100"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51"/>
              <p:cNvSpPr>
                <a:spLocks noChangeShapeType="1"/>
              </p:cNvSpPr>
              <p:nvPr/>
            </p:nvSpPr>
            <p:spPr bwMode="auto">
              <a:xfrm>
                <a:off x="466725" y="6813549"/>
                <a:ext cx="8208963" cy="0"/>
              </a:xfrm>
              <a:prstGeom prst="line">
                <a:avLst/>
              </a:prstGeom>
              <a:noFill/>
              <a:ln w="38100"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52"/>
              <p:cNvSpPr>
                <a:spLocks noChangeShapeType="1"/>
              </p:cNvSpPr>
              <p:nvPr/>
            </p:nvSpPr>
            <p:spPr bwMode="auto">
              <a:xfrm>
                <a:off x="466725" y="3033712"/>
                <a:ext cx="0" cy="3779837"/>
              </a:xfrm>
              <a:prstGeom prst="line">
                <a:avLst/>
              </a:prstGeom>
              <a:noFill/>
              <a:ln w="38100"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53"/>
              <p:cNvSpPr>
                <a:spLocks noChangeShapeType="1"/>
              </p:cNvSpPr>
              <p:nvPr/>
            </p:nvSpPr>
            <p:spPr bwMode="auto">
              <a:xfrm>
                <a:off x="8675688" y="3033712"/>
                <a:ext cx="0" cy="3779837"/>
              </a:xfrm>
              <a:prstGeom prst="line">
                <a:avLst/>
              </a:prstGeom>
              <a:noFill/>
              <a:ln w="38100"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56"/>
              <p:cNvSpPr>
                <a:spLocks noChangeShapeType="1"/>
              </p:cNvSpPr>
              <p:nvPr/>
            </p:nvSpPr>
            <p:spPr bwMode="auto">
              <a:xfrm>
                <a:off x="466725" y="3711575"/>
                <a:ext cx="8208963" cy="0"/>
              </a:xfrm>
              <a:prstGeom prst="line">
                <a:avLst/>
              </a:prstGeom>
              <a:noFill/>
              <a:ln w="38100"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8"/>
              <p:cNvSpPr>
                <a:spLocks noChangeShapeType="1"/>
              </p:cNvSpPr>
              <p:nvPr/>
            </p:nvSpPr>
            <p:spPr bwMode="auto">
              <a:xfrm>
                <a:off x="1936750" y="3033712"/>
                <a:ext cx="0" cy="3779837"/>
              </a:xfrm>
              <a:prstGeom prst="line">
                <a:avLst/>
              </a:prstGeom>
              <a:noFill/>
              <a:ln w="38100"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61"/>
              <p:cNvSpPr>
                <a:spLocks noChangeShapeType="1"/>
              </p:cNvSpPr>
              <p:nvPr/>
            </p:nvSpPr>
            <p:spPr bwMode="auto">
              <a:xfrm>
                <a:off x="3590925" y="3033712"/>
                <a:ext cx="0" cy="3779837"/>
              </a:xfrm>
              <a:prstGeom prst="line">
                <a:avLst/>
              </a:prstGeom>
              <a:noFill/>
              <a:ln w="38100"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64"/>
              <p:cNvSpPr>
                <a:spLocks noChangeShapeType="1"/>
              </p:cNvSpPr>
              <p:nvPr/>
            </p:nvSpPr>
            <p:spPr bwMode="auto">
              <a:xfrm>
                <a:off x="5827713" y="3033712"/>
                <a:ext cx="0" cy="3779837"/>
              </a:xfrm>
              <a:prstGeom prst="line">
                <a:avLst/>
              </a:prstGeom>
              <a:noFill/>
              <a:ln w="38100"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67"/>
              <p:cNvSpPr>
                <a:spLocks noChangeShapeType="1"/>
              </p:cNvSpPr>
              <p:nvPr/>
            </p:nvSpPr>
            <p:spPr bwMode="auto">
              <a:xfrm>
                <a:off x="6591300" y="3033712"/>
                <a:ext cx="0" cy="3779837"/>
              </a:xfrm>
              <a:prstGeom prst="line">
                <a:avLst/>
              </a:prstGeom>
              <a:noFill/>
              <a:ln w="38100"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71"/>
              <p:cNvSpPr>
                <a:spLocks noChangeShapeType="1"/>
              </p:cNvSpPr>
              <p:nvPr/>
            </p:nvSpPr>
            <p:spPr bwMode="auto">
              <a:xfrm>
                <a:off x="466725" y="5627687"/>
                <a:ext cx="8208963" cy="0"/>
              </a:xfrm>
              <a:prstGeom prst="line">
                <a:avLst/>
              </a:prstGeom>
              <a:noFill/>
              <a:ln w="38100"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72" name="矩形 71"/>
                <p:cNvSpPr/>
                <p:nvPr/>
              </p:nvSpPr>
              <p:spPr>
                <a:xfrm>
                  <a:off x="2117253" y="3196868"/>
                  <a:ext cx="1434944" cy="430887"/>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sSubSup>
                          <m:sSubSupPr>
                            <m:ctrlPr>
                              <a:rPr kumimoji="1" lang="en-US" altLang="zh-CN" sz="2200" i="1" dirty="0" smtClean="0">
                                <a:latin typeface="Cambria Math" panose="02040503050406030204" pitchFamily="18" charset="0"/>
                                <a:cs typeface="Times New Roman" panose="02020603050405020304" pitchFamily="18" charset="0"/>
                              </a:rPr>
                            </m:ctrlPr>
                          </m:sSubSupPr>
                          <m:e>
                            <m:r>
                              <a:rPr kumimoji="1" lang="en-US" altLang="zh-CN" sz="2200" b="1" i="1" dirty="0" smtClean="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𝟑</m:t>
                            </m:r>
                          </m:sub>
                          <m:sup>
                            <m:r>
                              <a:rPr kumimoji="1" lang="en-US" altLang="zh-CN" sz="2200" b="1" i="1" dirty="0" smtClean="0">
                                <a:latin typeface="Cambria Math" panose="02040503050406030204" pitchFamily="18" charset="0"/>
                                <a:cs typeface="Times New Roman" panose="02020603050405020304" pitchFamily="18" charset="0"/>
                              </a:rPr>
                              <m:t>𝒏</m:t>
                            </m:r>
                          </m:sup>
                        </m:sSubSup>
                        <m:r>
                          <a:rPr kumimoji="1" lang="en-US" altLang="zh-CN" sz="2200" b="1" i="1" dirty="0" smtClean="0">
                            <a:latin typeface="Cambria Math" panose="02040503050406030204" pitchFamily="18" charset="0"/>
                            <a:cs typeface="Times New Roman" panose="02020603050405020304" pitchFamily="18" charset="0"/>
                          </a:rPr>
                          <m:t> </m:t>
                        </m:r>
                        <m:sSubSup>
                          <m:sSubSupPr>
                            <m:ctrlPr>
                              <a:rPr kumimoji="1" lang="en-US" altLang="zh-CN" sz="2200" i="1" dirty="0">
                                <a:latin typeface="Cambria Math" panose="02040503050406030204" pitchFamily="18" charset="0"/>
                                <a:cs typeface="Times New Roman" panose="02020603050405020304" pitchFamily="18" charset="0"/>
                              </a:rPr>
                            </m:ctrlPr>
                          </m:sSubSupPr>
                          <m:e>
                            <m:r>
                              <a:rPr kumimoji="1" lang="en-US" altLang="zh-CN" sz="2200" i="1" dirty="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𝟐</m:t>
                            </m:r>
                          </m:sub>
                          <m:sup>
                            <m:r>
                              <a:rPr kumimoji="1" lang="en-US" altLang="zh-CN" sz="2200" i="1" dirty="0">
                                <a:latin typeface="Cambria Math" panose="02040503050406030204" pitchFamily="18" charset="0"/>
                                <a:cs typeface="Times New Roman" panose="02020603050405020304" pitchFamily="18" charset="0"/>
                              </a:rPr>
                              <m:t>𝒏</m:t>
                            </m:r>
                          </m:sup>
                        </m:sSubSup>
                        <m:r>
                          <a:rPr kumimoji="1" lang="en-US" altLang="zh-CN" sz="2200" b="1" i="1" dirty="0" smtClean="0">
                            <a:latin typeface="Cambria Math" panose="02040503050406030204" pitchFamily="18" charset="0"/>
                            <a:cs typeface="Times New Roman" panose="02020603050405020304" pitchFamily="18" charset="0"/>
                          </a:rPr>
                          <m:t> </m:t>
                        </m:r>
                        <m:sSubSup>
                          <m:sSubSupPr>
                            <m:ctrlPr>
                              <a:rPr kumimoji="1" lang="en-US" altLang="zh-CN" sz="2200" i="1" dirty="0">
                                <a:latin typeface="Cambria Math" panose="02040503050406030204" pitchFamily="18" charset="0"/>
                                <a:cs typeface="Times New Roman" panose="02020603050405020304" pitchFamily="18" charset="0"/>
                              </a:rPr>
                            </m:ctrlPr>
                          </m:sSubSupPr>
                          <m:e>
                            <m:r>
                              <a:rPr kumimoji="1" lang="en-US" altLang="zh-CN" sz="2200" i="1" dirty="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𝟏</m:t>
                            </m:r>
                          </m:sub>
                          <m:sup>
                            <m:r>
                              <a:rPr kumimoji="1" lang="en-US" altLang="zh-CN" sz="2200" i="1" dirty="0">
                                <a:latin typeface="Cambria Math" panose="02040503050406030204" pitchFamily="18" charset="0"/>
                                <a:cs typeface="Times New Roman" panose="02020603050405020304" pitchFamily="18" charset="0"/>
                              </a:rPr>
                              <m:t>𝒏</m:t>
                            </m:r>
                          </m:sup>
                        </m:sSubSup>
                      </m:oMath>
                    </m:oMathPara>
                  </a14:m>
                  <a:endParaRPr kumimoji="1" lang="en-US" altLang="zh-CN" sz="2200" dirty="0">
                    <a:cs typeface="Times New Roman" panose="02020603050405020304" pitchFamily="18" charset="0"/>
                  </a:endParaRPr>
                </a:p>
              </p:txBody>
            </p:sp>
          </mc:Choice>
          <mc:Fallback xmlns="">
            <p:sp>
              <p:nvSpPr>
                <p:cNvPr id="72" name="矩形 71"/>
                <p:cNvSpPr>
                  <a:spLocks noRot="1" noChangeAspect="1" noMove="1" noResize="1" noEditPoints="1" noAdjustHandles="1" noChangeArrowheads="1" noChangeShapeType="1" noTextEdit="1"/>
                </p:cNvSpPr>
                <p:nvPr/>
              </p:nvSpPr>
              <p:spPr>
                <a:xfrm>
                  <a:off x="2117253" y="3196868"/>
                  <a:ext cx="1434944" cy="430887"/>
                </a:xfrm>
                <a:prstGeom prst="rect">
                  <a:avLst/>
                </a:prstGeom>
                <a:blipFill rotWithShape="0">
                  <a:blip r:embed="rId16"/>
                  <a:stretch>
                    <a:fillRect l="-1695" b="-14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629654" y="3196868"/>
                  <a:ext cx="2252475" cy="456151"/>
                </a:xfrm>
                <a:prstGeom prst="rect">
                  <a:avLst/>
                </a:prstGeom>
              </p:spPr>
              <p:txBody>
                <a:bodyPr wrap="none">
                  <a:spAutoFit/>
                </a:bodyPr>
                <a:lstStyle/>
                <a:p>
                  <a:pPr algn="ctr" eaLnBrk="1" hangingPunct="1"/>
                  <a14:m>
                    <m:oMathPara xmlns:m="http://schemas.openxmlformats.org/officeDocument/2006/math">
                      <m:oMathParaPr>
                        <m:jc m:val="centerGroup"/>
                      </m:oMathParaPr>
                      <m:oMath xmlns:m="http://schemas.openxmlformats.org/officeDocument/2006/math">
                        <m:sSubSup>
                          <m:sSubSupPr>
                            <m:ctrlPr>
                              <a:rPr kumimoji="1" lang="en-US" altLang="zh-CN" sz="2200" i="1" dirty="0" smtClean="0">
                                <a:latin typeface="Cambria Math" panose="02040503050406030204" pitchFamily="18" charset="0"/>
                                <a:cs typeface="Times New Roman" panose="02020603050405020304" pitchFamily="18" charset="0"/>
                              </a:rPr>
                            </m:ctrlPr>
                          </m:sSubSupPr>
                          <m:e>
                            <m:r>
                              <a:rPr kumimoji="1" lang="en-US" altLang="zh-CN" sz="2200" b="1" i="1" dirty="0" smtClean="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𝟑</m:t>
                            </m:r>
                          </m:sub>
                          <m:sup>
                            <m:r>
                              <a:rPr kumimoji="1" lang="en-US" altLang="zh-CN" sz="2200" b="1" i="1" dirty="0" smtClean="0">
                                <a:latin typeface="Cambria Math" panose="02040503050406030204" pitchFamily="18" charset="0"/>
                                <a:cs typeface="Times New Roman" panose="02020603050405020304" pitchFamily="18" charset="0"/>
                              </a:rPr>
                              <m:t>𝒏</m:t>
                            </m:r>
                            <m:r>
                              <a:rPr kumimoji="1" lang="en-US" altLang="zh-CN" sz="2200" b="1" i="1" dirty="0" smtClean="0">
                                <a:latin typeface="Cambria Math" panose="02040503050406030204" pitchFamily="18" charset="0"/>
                                <a:cs typeface="Times New Roman" panose="02020603050405020304" pitchFamily="18" charset="0"/>
                              </a:rPr>
                              <m:t>+</m:t>
                            </m:r>
                            <m:r>
                              <a:rPr kumimoji="1" lang="en-US" altLang="zh-CN" sz="2200" b="1" i="1" dirty="0" smtClean="0">
                                <a:latin typeface="Cambria Math" panose="02040503050406030204" pitchFamily="18" charset="0"/>
                                <a:cs typeface="Times New Roman" panose="02020603050405020304" pitchFamily="18" charset="0"/>
                              </a:rPr>
                              <m:t>𝟏</m:t>
                            </m:r>
                          </m:sup>
                        </m:sSubSup>
                        <m:r>
                          <a:rPr kumimoji="1" lang="en-US" altLang="zh-CN" sz="2200" b="1" i="1" dirty="0" smtClean="0">
                            <a:latin typeface="Cambria Math" panose="02040503050406030204" pitchFamily="18" charset="0"/>
                            <a:cs typeface="Times New Roman" panose="02020603050405020304" pitchFamily="18" charset="0"/>
                          </a:rPr>
                          <m:t> </m:t>
                        </m:r>
                        <m:sSubSup>
                          <m:sSubSupPr>
                            <m:ctrlPr>
                              <a:rPr kumimoji="1" lang="en-US" altLang="zh-CN" sz="2200" i="1" dirty="0">
                                <a:latin typeface="Cambria Math" panose="02040503050406030204" pitchFamily="18" charset="0"/>
                                <a:cs typeface="Times New Roman" panose="02020603050405020304" pitchFamily="18" charset="0"/>
                              </a:rPr>
                            </m:ctrlPr>
                          </m:sSubSupPr>
                          <m:e>
                            <m:r>
                              <a:rPr kumimoji="1" lang="en-US" altLang="zh-CN" sz="2200" i="1" dirty="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𝟐</m:t>
                            </m:r>
                          </m:sub>
                          <m:sup>
                            <m:r>
                              <a:rPr kumimoji="1" lang="en-US" altLang="zh-CN" sz="2200" i="1" dirty="0">
                                <a:latin typeface="Cambria Math" panose="02040503050406030204" pitchFamily="18" charset="0"/>
                                <a:cs typeface="Times New Roman" panose="02020603050405020304" pitchFamily="18" charset="0"/>
                              </a:rPr>
                              <m:t>𝒏</m:t>
                            </m:r>
                            <m:r>
                              <a:rPr kumimoji="1" lang="en-US" altLang="zh-CN" sz="2200" b="1" i="1" dirty="0" smtClean="0">
                                <a:latin typeface="Cambria Math" panose="02040503050406030204" pitchFamily="18" charset="0"/>
                                <a:cs typeface="Times New Roman" panose="02020603050405020304" pitchFamily="18" charset="0"/>
                              </a:rPr>
                              <m:t>+</m:t>
                            </m:r>
                            <m:r>
                              <a:rPr kumimoji="1" lang="en-US" altLang="zh-CN" sz="2200" b="1" i="1" dirty="0" smtClean="0">
                                <a:latin typeface="Cambria Math" panose="02040503050406030204" pitchFamily="18" charset="0"/>
                                <a:cs typeface="Times New Roman" panose="02020603050405020304" pitchFamily="18" charset="0"/>
                              </a:rPr>
                              <m:t>𝟏</m:t>
                            </m:r>
                          </m:sup>
                        </m:sSubSup>
                        <m:r>
                          <a:rPr kumimoji="1" lang="en-US" altLang="zh-CN" sz="2200" b="1" i="1" dirty="0" smtClean="0">
                            <a:latin typeface="Cambria Math" panose="02040503050406030204" pitchFamily="18" charset="0"/>
                            <a:cs typeface="Times New Roman" panose="02020603050405020304" pitchFamily="18" charset="0"/>
                          </a:rPr>
                          <m:t> </m:t>
                        </m:r>
                        <m:sSubSup>
                          <m:sSubSupPr>
                            <m:ctrlPr>
                              <a:rPr kumimoji="1" lang="en-US" altLang="zh-CN" sz="2200" i="1" dirty="0">
                                <a:latin typeface="Cambria Math" panose="02040503050406030204" pitchFamily="18" charset="0"/>
                                <a:cs typeface="Times New Roman" panose="02020603050405020304" pitchFamily="18" charset="0"/>
                              </a:rPr>
                            </m:ctrlPr>
                          </m:sSubSupPr>
                          <m:e>
                            <m:r>
                              <a:rPr kumimoji="1" lang="en-US" altLang="zh-CN" sz="2200" i="1" dirty="0">
                                <a:latin typeface="Cambria Math" panose="02040503050406030204" pitchFamily="18" charset="0"/>
                                <a:cs typeface="Times New Roman" panose="02020603050405020304" pitchFamily="18" charset="0"/>
                              </a:rPr>
                              <m:t>𝑸</m:t>
                            </m:r>
                          </m:e>
                          <m:sub>
                            <m:r>
                              <a:rPr kumimoji="1" lang="en-US" altLang="zh-CN" sz="2200" b="1" i="1" dirty="0" smtClean="0">
                                <a:latin typeface="Cambria Math" panose="02040503050406030204" pitchFamily="18" charset="0"/>
                                <a:cs typeface="Times New Roman" panose="02020603050405020304" pitchFamily="18" charset="0"/>
                              </a:rPr>
                              <m:t>𝟏</m:t>
                            </m:r>
                          </m:sub>
                          <m:sup>
                            <m:r>
                              <a:rPr kumimoji="1" lang="en-US" altLang="zh-CN" sz="2200" i="1" dirty="0">
                                <a:latin typeface="Cambria Math" panose="02040503050406030204" pitchFamily="18" charset="0"/>
                                <a:cs typeface="Times New Roman" panose="02020603050405020304" pitchFamily="18" charset="0"/>
                              </a:rPr>
                              <m:t>𝒏</m:t>
                            </m:r>
                            <m:r>
                              <a:rPr kumimoji="1" lang="en-US" altLang="zh-CN" sz="2200" b="1" i="1" dirty="0" smtClean="0">
                                <a:latin typeface="Cambria Math" panose="02040503050406030204" pitchFamily="18" charset="0"/>
                                <a:cs typeface="Times New Roman" panose="02020603050405020304" pitchFamily="18" charset="0"/>
                              </a:rPr>
                              <m:t>+</m:t>
                            </m:r>
                            <m:r>
                              <a:rPr kumimoji="1" lang="en-US" altLang="zh-CN" sz="2200" b="1" i="1" dirty="0" smtClean="0">
                                <a:latin typeface="Cambria Math" panose="02040503050406030204" pitchFamily="18" charset="0"/>
                                <a:cs typeface="Times New Roman" panose="02020603050405020304" pitchFamily="18" charset="0"/>
                              </a:rPr>
                              <m:t>𝟏</m:t>
                            </m:r>
                          </m:sup>
                        </m:sSubSup>
                      </m:oMath>
                    </m:oMathPara>
                  </a14:m>
                  <a:endParaRPr kumimoji="1" lang="en-US" altLang="zh-CN" sz="2200" dirty="0">
                    <a:cs typeface="Times New Roman" panose="02020603050405020304" pitchFamily="18" charset="0"/>
                  </a:endParaRPr>
                </a:p>
              </p:txBody>
            </p:sp>
          </mc:Choice>
          <mc:Fallback xmlns="">
            <p:sp>
              <p:nvSpPr>
                <p:cNvPr id="73" name="矩形 72"/>
                <p:cNvSpPr>
                  <a:spLocks noRot="1" noChangeAspect="1" noMove="1" noResize="1" noEditPoints="1" noAdjustHandles="1" noChangeArrowheads="1" noChangeShapeType="1" noTextEdit="1"/>
                </p:cNvSpPr>
                <p:nvPr/>
              </p:nvSpPr>
              <p:spPr>
                <a:xfrm>
                  <a:off x="3629654" y="3196868"/>
                  <a:ext cx="2252475" cy="456151"/>
                </a:xfrm>
                <a:prstGeom prst="rect">
                  <a:avLst/>
                </a:prstGeom>
                <a:blipFill rotWithShape="0">
                  <a:blip r:embed="rId17"/>
                  <a:stretch>
                    <a:fillRect l="-1081" b="-13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0382115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a:extLst>
              <a:ext uri="{FF2B5EF4-FFF2-40B4-BE49-F238E27FC236}">
                <a16:creationId xmlns:a16="http://schemas.microsoft.com/office/drawing/2014/main" id="{C100C266-104C-4688-8A14-B9F8FEBD45DF}"/>
              </a:ext>
            </a:extLst>
          </p:cNvPr>
          <p:cNvSpPr txBox="1">
            <a:spLocks noChangeArrowheads="1"/>
          </p:cNvSpPr>
          <p:nvPr/>
        </p:nvSpPr>
        <p:spPr bwMode="auto">
          <a:xfrm>
            <a:off x="2863922" y="1069115"/>
            <a:ext cx="3168650" cy="641350"/>
          </a:xfrm>
          <a:prstGeom prst="rect">
            <a:avLst/>
          </a:prstGeom>
          <a:solidFill>
            <a:srgbClr val="FFCC66"/>
          </a:solidFill>
          <a:ln>
            <a:noFill/>
          </a:ln>
          <a:effectLst/>
          <a:extLst>
            <a:ext uri="{91240B29-F687-4F45-9708-019B960494DF}">
              <a14:hiddenLine xmlns:a14="http://schemas.microsoft.com/office/drawing/2010/main" w="9525" algn="ctr">
                <a:solidFill>
                  <a:srgbClr val="0099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3600">
                <a:solidFill>
                  <a:schemeClr val="accent2"/>
                </a:solidFill>
                <a:latin typeface="+mn-lt"/>
                <a:ea typeface="+mn-ea"/>
                <a:cs typeface="+mn-ea"/>
                <a:sym typeface="+mn-lt"/>
              </a:rPr>
              <a:t>主要内容</a:t>
            </a:r>
          </a:p>
        </p:txBody>
      </p:sp>
      <p:sp>
        <p:nvSpPr>
          <p:cNvPr id="12291" name="AutoShape 6">
            <a:extLst>
              <a:ext uri="{FF2B5EF4-FFF2-40B4-BE49-F238E27FC236}">
                <a16:creationId xmlns:a16="http://schemas.microsoft.com/office/drawing/2014/main" id="{916CE1AA-6073-423B-B3FD-4F660D8B6596}"/>
              </a:ext>
            </a:extLst>
          </p:cNvPr>
          <p:cNvSpPr>
            <a:spLocks noChangeArrowheads="1"/>
          </p:cNvSpPr>
          <p:nvPr/>
        </p:nvSpPr>
        <p:spPr bwMode="auto">
          <a:xfrm>
            <a:off x="1113781" y="1900724"/>
            <a:ext cx="6854562" cy="4876229"/>
          </a:xfrm>
          <a:prstGeom prst="roundRect">
            <a:avLst>
              <a:gd name="adj" fmla="val 16667"/>
            </a:avLst>
          </a:prstGeom>
          <a:noFill/>
          <a:ln w="38100" algn="ctr">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95263" indent="-195263">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indent="0" eaLnBrk="1" hangingPunct="1">
              <a:lnSpc>
                <a:spcPct val="120000"/>
              </a:lnSpc>
              <a:spcBef>
                <a:spcPts val="600"/>
              </a:spcBef>
              <a:spcAft>
                <a:spcPts val="600"/>
              </a:spcAft>
            </a:pPr>
            <a:r>
              <a:rPr kumimoji="1" lang="en-US" altLang="zh-CN" sz="3200">
                <a:latin typeface="+mn-lt"/>
                <a:ea typeface="+mn-ea"/>
                <a:cs typeface="+mn-ea"/>
              </a:rPr>
              <a:t>1. </a:t>
            </a:r>
            <a:r>
              <a:rPr kumimoji="1" lang="zh-CN" altLang="en-US" sz="3200">
                <a:latin typeface="+mn-lt"/>
                <a:ea typeface="+mn-ea"/>
                <a:cs typeface="+mn-ea"/>
              </a:rPr>
              <a:t>时序逻辑电路的特点和表示方法</a:t>
            </a:r>
            <a:endParaRPr kumimoji="1" lang="en-US" altLang="zh-CN" sz="3200">
              <a:latin typeface="+mn-lt"/>
              <a:ea typeface="+mn-ea"/>
              <a:cs typeface="+mn-ea"/>
            </a:endParaRPr>
          </a:p>
          <a:p>
            <a:pPr marL="0" indent="0" eaLnBrk="1" hangingPunct="1">
              <a:lnSpc>
                <a:spcPct val="120000"/>
              </a:lnSpc>
              <a:spcBef>
                <a:spcPts val="600"/>
              </a:spcBef>
              <a:spcAft>
                <a:spcPts val="600"/>
              </a:spcAft>
            </a:pPr>
            <a:r>
              <a:rPr kumimoji="1" lang="en-US" altLang="zh-CN" sz="3200">
                <a:latin typeface="+mn-lt"/>
                <a:ea typeface="+mn-ea"/>
                <a:cs typeface="+mn-ea"/>
              </a:rPr>
              <a:t>2.</a:t>
            </a:r>
            <a:r>
              <a:rPr kumimoji="1" lang="en-US" altLang="zh-CN" sz="3200">
                <a:cs typeface="+mn-ea"/>
              </a:rPr>
              <a:t> </a:t>
            </a:r>
            <a:r>
              <a:rPr kumimoji="1" lang="zh-CN" altLang="en-US" sz="3200">
                <a:latin typeface="+mn-lt"/>
                <a:ea typeface="+mn-ea"/>
                <a:cs typeface="+mn-ea"/>
              </a:rPr>
              <a:t>时序电路的分析方法</a:t>
            </a:r>
            <a:endParaRPr kumimoji="1" lang="en-US" altLang="zh-CN" sz="3200">
              <a:latin typeface="+mn-lt"/>
              <a:ea typeface="+mn-ea"/>
              <a:cs typeface="+mn-ea"/>
            </a:endParaRPr>
          </a:p>
          <a:p>
            <a:pPr marL="0" indent="0" eaLnBrk="1" hangingPunct="1">
              <a:lnSpc>
                <a:spcPct val="120000"/>
              </a:lnSpc>
              <a:spcBef>
                <a:spcPts val="600"/>
              </a:spcBef>
              <a:spcAft>
                <a:spcPts val="600"/>
              </a:spcAft>
            </a:pPr>
            <a:r>
              <a:rPr kumimoji="1" lang="en-US" altLang="zh-CN" sz="3200">
                <a:latin typeface="+mn-lt"/>
                <a:ea typeface="+mn-ea"/>
                <a:cs typeface="+mn-ea"/>
              </a:rPr>
              <a:t>3. </a:t>
            </a:r>
            <a:r>
              <a:rPr kumimoji="1" lang="zh-CN" altLang="en-US" sz="3200">
                <a:latin typeface="+mn-lt"/>
                <a:ea typeface="+mn-ea"/>
                <a:cs typeface="+mn-ea"/>
              </a:rPr>
              <a:t>寄存器</a:t>
            </a:r>
            <a:endParaRPr kumimoji="1" lang="en-US" altLang="zh-CN" sz="3200">
              <a:latin typeface="+mn-lt"/>
              <a:ea typeface="+mn-ea"/>
              <a:cs typeface="+mn-ea"/>
            </a:endParaRPr>
          </a:p>
          <a:p>
            <a:pPr marL="0" indent="0" eaLnBrk="1" hangingPunct="1">
              <a:lnSpc>
                <a:spcPct val="120000"/>
              </a:lnSpc>
              <a:spcBef>
                <a:spcPts val="600"/>
              </a:spcBef>
              <a:spcAft>
                <a:spcPts val="600"/>
              </a:spcAft>
            </a:pPr>
            <a:r>
              <a:rPr kumimoji="1" lang="en-US" altLang="zh-CN" sz="3200">
                <a:latin typeface="+mn-lt"/>
                <a:ea typeface="+mn-ea"/>
                <a:cs typeface="+mn-ea"/>
              </a:rPr>
              <a:t>4.</a:t>
            </a:r>
            <a:r>
              <a:rPr kumimoji="1" lang="en-US" altLang="zh-CN" sz="3200">
                <a:cs typeface="+mn-ea"/>
              </a:rPr>
              <a:t> </a:t>
            </a:r>
            <a:r>
              <a:rPr kumimoji="1" lang="zh-CN" altLang="en-US" sz="3200">
                <a:latin typeface="+mn-lt"/>
                <a:ea typeface="+mn-ea"/>
                <a:cs typeface="+mn-ea"/>
              </a:rPr>
              <a:t>计数器</a:t>
            </a:r>
            <a:endParaRPr kumimoji="1" lang="en-US" altLang="zh-CN" sz="3200">
              <a:latin typeface="+mn-lt"/>
              <a:ea typeface="+mn-ea"/>
              <a:cs typeface="+mn-ea"/>
            </a:endParaRPr>
          </a:p>
          <a:p>
            <a:pPr marL="0" indent="0" eaLnBrk="1" hangingPunct="1">
              <a:lnSpc>
                <a:spcPct val="120000"/>
              </a:lnSpc>
              <a:spcBef>
                <a:spcPts val="600"/>
              </a:spcBef>
              <a:spcAft>
                <a:spcPts val="600"/>
              </a:spcAft>
            </a:pPr>
            <a:r>
              <a:rPr kumimoji="1" lang="en-US" altLang="zh-CN" sz="3200">
                <a:latin typeface="+mn-lt"/>
                <a:ea typeface="+mn-ea"/>
                <a:cs typeface="+mn-ea"/>
              </a:rPr>
              <a:t>5. </a:t>
            </a:r>
            <a:r>
              <a:rPr kumimoji="1" lang="zh-CN" altLang="en-US" sz="3200">
                <a:latin typeface="+mn-lt"/>
                <a:ea typeface="+mn-ea"/>
                <a:cs typeface="+mn-ea"/>
              </a:rPr>
              <a:t>顺序脉冲发生器</a:t>
            </a:r>
            <a:endParaRPr kumimoji="1" lang="en-US" altLang="zh-CN" sz="3200">
              <a:latin typeface="+mn-lt"/>
              <a:ea typeface="+mn-ea"/>
              <a:cs typeface="+mn-ea"/>
            </a:endParaRPr>
          </a:p>
          <a:p>
            <a:pPr marL="0" indent="0" eaLnBrk="1" hangingPunct="1">
              <a:lnSpc>
                <a:spcPct val="120000"/>
              </a:lnSpc>
              <a:spcBef>
                <a:spcPts val="600"/>
              </a:spcBef>
              <a:spcAft>
                <a:spcPts val="600"/>
              </a:spcAft>
            </a:pPr>
            <a:r>
              <a:rPr kumimoji="1" lang="en-US" altLang="zh-CN" sz="3200">
                <a:latin typeface="+mn-lt"/>
                <a:ea typeface="+mn-ea"/>
                <a:cs typeface="+mn-ea"/>
              </a:rPr>
              <a:t>6. </a:t>
            </a:r>
            <a:r>
              <a:rPr kumimoji="1" lang="zh-CN" altLang="en-US" sz="3200">
                <a:latin typeface="+mn-lt"/>
                <a:ea typeface="+mn-ea"/>
                <a:cs typeface="+mn-ea"/>
              </a:rPr>
              <a:t>时序电路的设计方法</a:t>
            </a:r>
            <a:endParaRPr kumimoji="1" lang="zh-CN" altLang="en-US" sz="3200" dirty="0">
              <a:latin typeface="+mn-lt"/>
              <a:ea typeface="+mn-ea"/>
              <a:cs typeface="+mn-ea"/>
              <a:sym typeface="+mn-lt"/>
            </a:endParaRPr>
          </a:p>
        </p:txBody>
      </p:sp>
    </p:spTree>
    <p:extLst>
      <p:ext uri="{BB962C8B-B14F-4D97-AF65-F5344CB8AC3E}">
        <p14:creationId xmlns:p14="http://schemas.microsoft.com/office/powerpoint/2010/main" val="3507341205"/>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52" name="Line 28"/>
          <p:cNvSpPr>
            <a:spLocks noChangeShapeType="1"/>
          </p:cNvSpPr>
          <p:nvPr/>
        </p:nvSpPr>
        <p:spPr bwMode="auto">
          <a:xfrm>
            <a:off x="5070475" y="3414713"/>
            <a:ext cx="641350"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3" name="Line 29"/>
          <p:cNvSpPr>
            <a:spLocks noChangeShapeType="1"/>
          </p:cNvSpPr>
          <p:nvPr/>
        </p:nvSpPr>
        <p:spPr bwMode="auto">
          <a:xfrm flipV="1">
            <a:off x="5711825" y="3082925"/>
            <a:ext cx="0" cy="331788"/>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4" name="Line 30"/>
          <p:cNvSpPr>
            <a:spLocks noChangeShapeType="1"/>
          </p:cNvSpPr>
          <p:nvPr/>
        </p:nvSpPr>
        <p:spPr bwMode="auto">
          <a:xfrm>
            <a:off x="5711825" y="3082925"/>
            <a:ext cx="642938"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5" name="Line 31"/>
          <p:cNvSpPr>
            <a:spLocks noChangeShapeType="1"/>
          </p:cNvSpPr>
          <p:nvPr/>
        </p:nvSpPr>
        <p:spPr bwMode="auto">
          <a:xfrm>
            <a:off x="6354763" y="3082925"/>
            <a:ext cx="0" cy="331788"/>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6" name="Line 32"/>
          <p:cNvSpPr>
            <a:spLocks noChangeShapeType="1"/>
          </p:cNvSpPr>
          <p:nvPr/>
        </p:nvSpPr>
        <p:spPr bwMode="auto">
          <a:xfrm>
            <a:off x="6354763" y="3414713"/>
            <a:ext cx="641350"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7" name="Line 33"/>
          <p:cNvSpPr>
            <a:spLocks noChangeShapeType="1"/>
          </p:cNvSpPr>
          <p:nvPr/>
        </p:nvSpPr>
        <p:spPr bwMode="auto">
          <a:xfrm flipV="1">
            <a:off x="6996113" y="3082925"/>
            <a:ext cx="0" cy="331788"/>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8" name="Line 34"/>
          <p:cNvSpPr>
            <a:spLocks noChangeShapeType="1"/>
          </p:cNvSpPr>
          <p:nvPr/>
        </p:nvSpPr>
        <p:spPr bwMode="auto">
          <a:xfrm>
            <a:off x="6996113" y="3082925"/>
            <a:ext cx="64293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9" name="Line 35"/>
          <p:cNvSpPr>
            <a:spLocks noChangeShapeType="1"/>
          </p:cNvSpPr>
          <p:nvPr/>
        </p:nvSpPr>
        <p:spPr bwMode="auto">
          <a:xfrm>
            <a:off x="7639050" y="3082925"/>
            <a:ext cx="0" cy="331788"/>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60" name="Line 36"/>
          <p:cNvSpPr>
            <a:spLocks noChangeShapeType="1"/>
          </p:cNvSpPr>
          <p:nvPr/>
        </p:nvSpPr>
        <p:spPr bwMode="auto">
          <a:xfrm>
            <a:off x="7639050" y="3414713"/>
            <a:ext cx="642938"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61" name="Line 37"/>
          <p:cNvSpPr>
            <a:spLocks noChangeShapeType="1"/>
          </p:cNvSpPr>
          <p:nvPr/>
        </p:nvSpPr>
        <p:spPr bwMode="auto">
          <a:xfrm flipV="1">
            <a:off x="8281988" y="3082925"/>
            <a:ext cx="0" cy="331788"/>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62" name="Line 38"/>
          <p:cNvSpPr>
            <a:spLocks noChangeShapeType="1"/>
          </p:cNvSpPr>
          <p:nvPr/>
        </p:nvSpPr>
        <p:spPr bwMode="auto">
          <a:xfrm>
            <a:off x="8281988" y="3082925"/>
            <a:ext cx="320675"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63" name="Line 39"/>
          <p:cNvSpPr>
            <a:spLocks noChangeShapeType="1"/>
          </p:cNvSpPr>
          <p:nvPr/>
        </p:nvSpPr>
        <p:spPr bwMode="auto">
          <a:xfrm>
            <a:off x="5070475" y="4051300"/>
            <a:ext cx="1284288"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64" name="Line 40"/>
          <p:cNvSpPr>
            <a:spLocks noChangeShapeType="1"/>
          </p:cNvSpPr>
          <p:nvPr/>
        </p:nvSpPr>
        <p:spPr bwMode="auto">
          <a:xfrm>
            <a:off x="6354763" y="3746500"/>
            <a:ext cx="0" cy="331788"/>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65" name="Line 41"/>
          <p:cNvSpPr>
            <a:spLocks noChangeShapeType="1"/>
          </p:cNvSpPr>
          <p:nvPr/>
        </p:nvSpPr>
        <p:spPr bwMode="auto">
          <a:xfrm>
            <a:off x="6354763" y="3746500"/>
            <a:ext cx="1284287"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66" name="Line 42"/>
          <p:cNvSpPr>
            <a:spLocks noChangeShapeType="1"/>
          </p:cNvSpPr>
          <p:nvPr/>
        </p:nvSpPr>
        <p:spPr bwMode="auto">
          <a:xfrm>
            <a:off x="7639050" y="3746500"/>
            <a:ext cx="0" cy="331788"/>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67" name="Line 43"/>
          <p:cNvSpPr>
            <a:spLocks noChangeShapeType="1"/>
          </p:cNvSpPr>
          <p:nvPr/>
        </p:nvSpPr>
        <p:spPr bwMode="auto">
          <a:xfrm>
            <a:off x="7639050" y="4078288"/>
            <a:ext cx="963613"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68" name="Line 44"/>
          <p:cNvSpPr>
            <a:spLocks noChangeShapeType="1"/>
          </p:cNvSpPr>
          <p:nvPr/>
        </p:nvSpPr>
        <p:spPr bwMode="auto">
          <a:xfrm>
            <a:off x="5070475" y="4741863"/>
            <a:ext cx="2568575"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69" name="Line 45"/>
          <p:cNvSpPr>
            <a:spLocks noChangeShapeType="1"/>
          </p:cNvSpPr>
          <p:nvPr/>
        </p:nvSpPr>
        <p:spPr bwMode="auto">
          <a:xfrm flipV="1">
            <a:off x="7639050" y="4410075"/>
            <a:ext cx="0" cy="331788"/>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70" name="Line 46"/>
          <p:cNvSpPr>
            <a:spLocks noChangeShapeType="1"/>
          </p:cNvSpPr>
          <p:nvPr/>
        </p:nvSpPr>
        <p:spPr bwMode="auto">
          <a:xfrm>
            <a:off x="7639050" y="4410075"/>
            <a:ext cx="642938"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71" name="Line 47"/>
          <p:cNvSpPr>
            <a:spLocks noChangeShapeType="1"/>
          </p:cNvSpPr>
          <p:nvPr/>
        </p:nvSpPr>
        <p:spPr bwMode="auto">
          <a:xfrm>
            <a:off x="8281988" y="4410075"/>
            <a:ext cx="0" cy="331788"/>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72" name="Line 48"/>
          <p:cNvSpPr>
            <a:spLocks noChangeShapeType="1"/>
          </p:cNvSpPr>
          <p:nvPr/>
        </p:nvSpPr>
        <p:spPr bwMode="auto">
          <a:xfrm>
            <a:off x="8281988" y="4741863"/>
            <a:ext cx="320675"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2" name="Group 54"/>
          <p:cNvGrpSpPr>
            <a:grpSpLocks/>
          </p:cNvGrpSpPr>
          <p:nvPr/>
        </p:nvGrpSpPr>
        <p:grpSpPr bwMode="auto">
          <a:xfrm>
            <a:off x="4732338" y="2274888"/>
            <a:ext cx="3870325" cy="608012"/>
            <a:chOff x="3027" y="1026"/>
            <a:chExt cx="2438" cy="383"/>
          </a:xfrm>
        </p:grpSpPr>
        <p:sp>
          <p:nvSpPr>
            <p:cNvPr id="28704" name="Line 7"/>
            <p:cNvSpPr>
              <a:spLocks noChangeShapeType="1"/>
            </p:cNvSpPr>
            <p:nvPr/>
          </p:nvSpPr>
          <p:spPr bwMode="auto">
            <a:xfrm>
              <a:off x="3240" y="1326"/>
              <a:ext cx="202"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05" name="Line 8"/>
            <p:cNvSpPr>
              <a:spLocks noChangeShapeType="1"/>
            </p:cNvSpPr>
            <p:nvPr/>
          </p:nvSpPr>
          <p:spPr bwMode="auto">
            <a:xfrm flipV="1">
              <a:off x="3442" y="1117"/>
              <a:ext cx="0" cy="209"/>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06" name="Line 9"/>
            <p:cNvSpPr>
              <a:spLocks noChangeShapeType="1"/>
            </p:cNvSpPr>
            <p:nvPr/>
          </p:nvSpPr>
          <p:spPr bwMode="auto">
            <a:xfrm>
              <a:off x="3442" y="1117"/>
              <a:ext cx="202"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07" name="Line 10"/>
            <p:cNvSpPr>
              <a:spLocks noChangeShapeType="1"/>
            </p:cNvSpPr>
            <p:nvPr/>
          </p:nvSpPr>
          <p:spPr bwMode="auto">
            <a:xfrm>
              <a:off x="3644" y="1117"/>
              <a:ext cx="0" cy="209"/>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8708" name="Line 11"/>
            <p:cNvSpPr>
              <a:spLocks noChangeShapeType="1"/>
            </p:cNvSpPr>
            <p:nvPr/>
          </p:nvSpPr>
          <p:spPr bwMode="auto">
            <a:xfrm>
              <a:off x="3644" y="1326"/>
              <a:ext cx="203"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09" name="Line 12"/>
            <p:cNvSpPr>
              <a:spLocks noChangeShapeType="1"/>
            </p:cNvSpPr>
            <p:nvPr/>
          </p:nvSpPr>
          <p:spPr bwMode="auto">
            <a:xfrm flipV="1">
              <a:off x="3847" y="1117"/>
              <a:ext cx="0" cy="209"/>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10" name="Line 13"/>
            <p:cNvSpPr>
              <a:spLocks noChangeShapeType="1"/>
            </p:cNvSpPr>
            <p:nvPr/>
          </p:nvSpPr>
          <p:spPr bwMode="auto">
            <a:xfrm>
              <a:off x="3847" y="1117"/>
              <a:ext cx="202"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11" name="Line 14"/>
            <p:cNvSpPr>
              <a:spLocks noChangeShapeType="1"/>
            </p:cNvSpPr>
            <p:nvPr/>
          </p:nvSpPr>
          <p:spPr bwMode="auto">
            <a:xfrm>
              <a:off x="4049" y="1117"/>
              <a:ext cx="0" cy="209"/>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8712" name="Line 15"/>
            <p:cNvSpPr>
              <a:spLocks noChangeShapeType="1"/>
            </p:cNvSpPr>
            <p:nvPr/>
          </p:nvSpPr>
          <p:spPr bwMode="auto">
            <a:xfrm>
              <a:off x="4049" y="1326"/>
              <a:ext cx="202"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13" name="Line 16"/>
            <p:cNvSpPr>
              <a:spLocks noChangeShapeType="1"/>
            </p:cNvSpPr>
            <p:nvPr/>
          </p:nvSpPr>
          <p:spPr bwMode="auto">
            <a:xfrm flipV="1">
              <a:off x="4251" y="1117"/>
              <a:ext cx="0" cy="209"/>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14" name="Line 17"/>
            <p:cNvSpPr>
              <a:spLocks noChangeShapeType="1"/>
            </p:cNvSpPr>
            <p:nvPr/>
          </p:nvSpPr>
          <p:spPr bwMode="auto">
            <a:xfrm>
              <a:off x="4251" y="1117"/>
              <a:ext cx="202"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15" name="Line 18"/>
            <p:cNvSpPr>
              <a:spLocks noChangeShapeType="1"/>
            </p:cNvSpPr>
            <p:nvPr/>
          </p:nvSpPr>
          <p:spPr bwMode="auto">
            <a:xfrm>
              <a:off x="4453" y="1117"/>
              <a:ext cx="0" cy="209"/>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8716" name="Line 19"/>
            <p:cNvSpPr>
              <a:spLocks noChangeShapeType="1"/>
            </p:cNvSpPr>
            <p:nvPr/>
          </p:nvSpPr>
          <p:spPr bwMode="auto">
            <a:xfrm>
              <a:off x="4453" y="1326"/>
              <a:ext cx="203"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17" name="Line 20"/>
            <p:cNvSpPr>
              <a:spLocks noChangeShapeType="1"/>
            </p:cNvSpPr>
            <p:nvPr/>
          </p:nvSpPr>
          <p:spPr bwMode="auto">
            <a:xfrm flipV="1">
              <a:off x="4656" y="1117"/>
              <a:ext cx="0" cy="209"/>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18" name="Line 21"/>
            <p:cNvSpPr>
              <a:spLocks noChangeShapeType="1"/>
            </p:cNvSpPr>
            <p:nvPr/>
          </p:nvSpPr>
          <p:spPr bwMode="auto">
            <a:xfrm>
              <a:off x="4656" y="1117"/>
              <a:ext cx="202"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19" name="Line 22"/>
            <p:cNvSpPr>
              <a:spLocks noChangeShapeType="1"/>
            </p:cNvSpPr>
            <p:nvPr/>
          </p:nvSpPr>
          <p:spPr bwMode="auto">
            <a:xfrm>
              <a:off x="4858" y="1117"/>
              <a:ext cx="0" cy="209"/>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8720" name="Line 23"/>
            <p:cNvSpPr>
              <a:spLocks noChangeShapeType="1"/>
            </p:cNvSpPr>
            <p:nvPr/>
          </p:nvSpPr>
          <p:spPr bwMode="auto">
            <a:xfrm>
              <a:off x="4858" y="1326"/>
              <a:ext cx="202"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21" name="Line 24"/>
            <p:cNvSpPr>
              <a:spLocks noChangeShapeType="1"/>
            </p:cNvSpPr>
            <p:nvPr/>
          </p:nvSpPr>
          <p:spPr bwMode="auto">
            <a:xfrm flipV="1">
              <a:off x="5060" y="1117"/>
              <a:ext cx="0" cy="209"/>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22" name="Line 25"/>
            <p:cNvSpPr>
              <a:spLocks noChangeShapeType="1"/>
            </p:cNvSpPr>
            <p:nvPr/>
          </p:nvSpPr>
          <p:spPr bwMode="auto">
            <a:xfrm>
              <a:off x="5060" y="1117"/>
              <a:ext cx="203"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23" name="Line 26"/>
            <p:cNvSpPr>
              <a:spLocks noChangeShapeType="1"/>
            </p:cNvSpPr>
            <p:nvPr/>
          </p:nvSpPr>
          <p:spPr bwMode="auto">
            <a:xfrm>
              <a:off x="5263" y="1117"/>
              <a:ext cx="0" cy="209"/>
            </a:xfrm>
            <a:prstGeom prst="line">
              <a:avLst/>
            </a:prstGeom>
            <a:noFill/>
            <a:ln w="38100">
              <a:solidFill>
                <a:srgbClr val="540000"/>
              </a:solidFill>
              <a:round/>
              <a:headEnd/>
              <a:tailEnd type="stealth" w="sm" len="med"/>
            </a:ln>
            <a:extLst>
              <a:ext uri="{909E8E84-426E-40DD-AFC4-6F175D3DCCD1}">
                <a14:hiddenFill xmlns:a14="http://schemas.microsoft.com/office/drawing/2010/main">
                  <a:noFill/>
                </a14:hiddenFill>
              </a:ext>
            </a:extLst>
          </p:spPr>
          <p:txBody>
            <a:bodyPr anchor="ctr"/>
            <a:lstStyle/>
            <a:p>
              <a:endParaRPr lang="zh-CN" altLang="en-US"/>
            </a:p>
          </p:txBody>
        </p:sp>
        <p:sp>
          <p:nvSpPr>
            <p:cNvPr id="28724" name="Line 27"/>
            <p:cNvSpPr>
              <a:spLocks noChangeShapeType="1"/>
            </p:cNvSpPr>
            <p:nvPr/>
          </p:nvSpPr>
          <p:spPr bwMode="auto">
            <a:xfrm>
              <a:off x="5263" y="1326"/>
              <a:ext cx="202" cy="0"/>
            </a:xfrm>
            <a:prstGeom prst="line">
              <a:avLst/>
            </a:prstGeom>
            <a:noFill/>
            <a:ln w="38100">
              <a:solidFill>
                <a:srgbClr val="54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25" name="Text Box 49"/>
            <p:cNvSpPr txBox="1">
              <a:spLocks noChangeArrowheads="1"/>
            </p:cNvSpPr>
            <p:nvPr/>
          </p:nvSpPr>
          <p:spPr bwMode="auto">
            <a:xfrm>
              <a:off x="3027" y="1026"/>
              <a:ext cx="624" cy="38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dirty="0"/>
                <a:t>CP</a:t>
              </a:r>
            </a:p>
          </p:txBody>
        </p:sp>
      </p:grpSp>
      <p:sp>
        <p:nvSpPr>
          <p:cNvPr id="26674" name="Text Box 50"/>
          <p:cNvSpPr txBox="1">
            <a:spLocks noChangeArrowheads="1"/>
          </p:cNvSpPr>
          <p:nvPr/>
        </p:nvSpPr>
        <p:spPr bwMode="auto">
          <a:xfrm>
            <a:off x="4714875" y="2852738"/>
            <a:ext cx="720725" cy="6080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Q</a:t>
            </a:r>
            <a:r>
              <a:rPr kumimoji="1" lang="en-US" altLang="zh-CN" sz="2400" i="0" baseline="-25000"/>
              <a:t>1</a:t>
            </a:r>
            <a:endParaRPr kumimoji="1" lang="en-US" altLang="zh-CN" sz="2400" i="0"/>
          </a:p>
        </p:txBody>
      </p:sp>
      <p:sp>
        <p:nvSpPr>
          <p:cNvPr id="26675" name="Text Box 51"/>
          <p:cNvSpPr txBox="1">
            <a:spLocks noChangeArrowheads="1"/>
          </p:cNvSpPr>
          <p:nvPr/>
        </p:nvSpPr>
        <p:spPr bwMode="auto">
          <a:xfrm>
            <a:off x="4643438" y="3541713"/>
            <a:ext cx="649287" cy="6080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Q</a:t>
            </a:r>
            <a:r>
              <a:rPr kumimoji="1" lang="en-US" altLang="zh-CN" sz="2400" i="0" baseline="-25000"/>
              <a:t>2</a:t>
            </a:r>
            <a:endParaRPr kumimoji="1" lang="en-US" altLang="zh-CN" sz="2400" i="0"/>
          </a:p>
        </p:txBody>
      </p:sp>
      <p:sp>
        <p:nvSpPr>
          <p:cNvPr id="26676" name="Text Box 52"/>
          <p:cNvSpPr txBox="1">
            <a:spLocks noChangeArrowheads="1"/>
          </p:cNvSpPr>
          <p:nvPr/>
        </p:nvSpPr>
        <p:spPr bwMode="auto">
          <a:xfrm>
            <a:off x="4643438" y="4221163"/>
            <a:ext cx="649287" cy="6080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Q</a:t>
            </a:r>
            <a:r>
              <a:rPr kumimoji="1" lang="en-US" altLang="zh-CN" sz="2400" i="0" baseline="-25000"/>
              <a:t>3</a:t>
            </a:r>
            <a:endParaRPr kumimoji="1" lang="en-US" altLang="zh-CN" sz="2400" i="0"/>
          </a:p>
        </p:txBody>
      </p:sp>
      <p:sp>
        <p:nvSpPr>
          <p:cNvPr id="26677" name="Text Box 53"/>
          <p:cNvSpPr txBox="1">
            <a:spLocks noChangeArrowheads="1"/>
          </p:cNvSpPr>
          <p:nvPr/>
        </p:nvSpPr>
        <p:spPr bwMode="auto">
          <a:xfrm>
            <a:off x="4989513" y="4908550"/>
            <a:ext cx="34258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zh-CN" altLang="en-US" sz="2400" i="0"/>
              <a:t>图</a:t>
            </a:r>
            <a:r>
              <a:rPr kumimoji="1" lang="en-US" altLang="zh-CN" sz="2400" i="0"/>
              <a:t>5-9 </a:t>
            </a:r>
            <a:r>
              <a:rPr kumimoji="1" lang="zh-CN" altLang="en-US" sz="2400" i="0"/>
              <a:t>例</a:t>
            </a:r>
            <a:r>
              <a:rPr kumimoji="1" lang="en-US" altLang="zh-CN" sz="2400" i="0"/>
              <a:t>5-3 </a:t>
            </a:r>
            <a:r>
              <a:rPr kumimoji="1" lang="zh-CN" altLang="en-US" sz="2400" i="0"/>
              <a:t>的波形图</a:t>
            </a:r>
          </a:p>
        </p:txBody>
      </p:sp>
      <p:sp>
        <p:nvSpPr>
          <p:cNvPr id="26682" name="Rectangle 58"/>
          <p:cNvSpPr>
            <a:spLocks noChangeArrowheads="1"/>
          </p:cNvSpPr>
          <p:nvPr/>
        </p:nvSpPr>
        <p:spPr bwMode="auto">
          <a:xfrm>
            <a:off x="238125" y="5805632"/>
            <a:ext cx="8043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en-US" altLang="zh-CN" sz="2400" b="0" dirty="0">
                <a:latin typeface="+mn-ea"/>
                <a:ea typeface="+mn-ea"/>
              </a:rPr>
              <a:t>(5) </a:t>
            </a:r>
            <a:r>
              <a:rPr kumimoji="1" lang="zh-CN" altLang="en-US" sz="2400" b="0" dirty="0">
                <a:latin typeface="+mn-ea"/>
                <a:ea typeface="+mn-ea"/>
              </a:rPr>
              <a:t>由分析可知，此例是</a:t>
            </a:r>
            <a:r>
              <a:rPr kumimoji="1" lang="zh-CN" altLang="en-US" sz="2400" dirty="0">
                <a:latin typeface="+mn-ea"/>
                <a:ea typeface="+mn-ea"/>
              </a:rPr>
              <a:t>异步五进制计数器</a:t>
            </a:r>
            <a:r>
              <a:rPr kumimoji="1" lang="zh-CN" altLang="en-US" sz="2400" b="0" dirty="0">
                <a:latin typeface="+mn-ea"/>
                <a:ea typeface="+mn-ea"/>
              </a:rPr>
              <a:t>。</a:t>
            </a:r>
          </a:p>
        </p:txBody>
      </p:sp>
      <p:pic>
        <p:nvPicPr>
          <p:cNvPr id="26" name="图片 25"/>
          <p:cNvPicPr>
            <a:picLocks noChangeAspect="1"/>
          </p:cNvPicPr>
          <p:nvPr/>
        </p:nvPicPr>
        <p:blipFill>
          <a:blip r:embed="rId6">
            <a:duotone>
              <a:prstClr val="black"/>
              <a:schemeClr val="accent4">
                <a:tint val="45000"/>
                <a:satMod val="400000"/>
              </a:schemeClr>
            </a:duotone>
            <a:lum bright="-100000"/>
          </a:blip>
          <a:stretch>
            <a:fillRect/>
          </a:stretch>
        </p:blipFill>
        <p:spPr>
          <a:xfrm>
            <a:off x="411844" y="2120109"/>
            <a:ext cx="3640212" cy="3252782"/>
          </a:xfrm>
          <a:prstGeom prst="rect">
            <a:avLst/>
          </a:prstGeom>
        </p:spPr>
      </p:pic>
      <p:sp>
        <p:nvSpPr>
          <p:cNvPr id="54" name="Rectangle 10"/>
          <p:cNvSpPr>
            <a:spLocks noChangeArrowheads="1"/>
          </p:cNvSpPr>
          <p:nvPr/>
        </p:nvSpPr>
        <p:spPr bwMode="auto">
          <a:xfrm>
            <a:off x="214314" y="1270948"/>
            <a:ext cx="86947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None/>
            </a:pPr>
            <a:r>
              <a:rPr kumimoji="1" lang="en-US" altLang="zh-CN" sz="2400" b="0" i="0" dirty="0">
                <a:latin typeface="+mn-ea"/>
                <a:ea typeface="+mn-ea"/>
              </a:rPr>
              <a:t>(4) </a:t>
            </a:r>
            <a:r>
              <a:rPr kumimoji="1" lang="zh-CN" altLang="en-US" sz="2400" b="0" i="0" dirty="0">
                <a:latin typeface="+mn-ea"/>
                <a:ea typeface="+mn-ea"/>
              </a:rPr>
              <a:t>求状态转换图，画波形图。</a:t>
            </a:r>
          </a:p>
        </p:txBody>
      </p:sp>
    </p:spTree>
    <p:extLst>
      <p:ext uri="{BB962C8B-B14F-4D97-AF65-F5344CB8AC3E}">
        <p14:creationId xmlns:p14="http://schemas.microsoft.com/office/powerpoint/2010/main" val="405922461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674"/>
                                        </p:tgtEl>
                                        <p:attrNameLst>
                                          <p:attrName>style.visibility</p:attrName>
                                        </p:attrNameLst>
                                      </p:cBhvr>
                                      <p:to>
                                        <p:strVal val="visible"/>
                                      </p:to>
                                    </p:set>
                                    <p:animEffect transition="in" filter="fade">
                                      <p:cBhvr>
                                        <p:cTn id="20" dur="2000"/>
                                        <p:tgtEl>
                                          <p:spTgt spid="26674"/>
                                        </p:tgtEl>
                                      </p:cBhvr>
                                    </p:animEffect>
                                  </p:childTnLst>
                                </p:cTn>
                              </p:par>
                            </p:childTnLst>
                          </p:cTn>
                        </p:par>
                        <p:par>
                          <p:cTn id="21" fill="hold">
                            <p:stCondLst>
                              <p:cond delay="2000"/>
                            </p:stCondLst>
                            <p:childTnLst>
                              <p:par>
                                <p:cTn id="22" presetID="12" presetClass="entr" presetSubtype="8" fill="hold" grpId="0" nodeType="afterEffect">
                                  <p:stCondLst>
                                    <p:cond delay="0"/>
                                  </p:stCondLst>
                                  <p:childTnLst>
                                    <p:set>
                                      <p:cBhvr>
                                        <p:cTn id="23" dur="1" fill="hold">
                                          <p:stCondLst>
                                            <p:cond delay="0"/>
                                          </p:stCondLst>
                                        </p:cTn>
                                        <p:tgtEl>
                                          <p:spTgt spid="26652"/>
                                        </p:tgtEl>
                                        <p:attrNameLst>
                                          <p:attrName>style.visibility</p:attrName>
                                        </p:attrNameLst>
                                      </p:cBhvr>
                                      <p:to>
                                        <p:strVal val="visible"/>
                                      </p:to>
                                    </p:set>
                                    <p:animEffect transition="in" filter="slide(fromLeft)">
                                      <p:cBhvr>
                                        <p:cTn id="24" dur="500"/>
                                        <p:tgtEl>
                                          <p:spTgt spid="26652"/>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26653"/>
                                        </p:tgtEl>
                                        <p:attrNameLst>
                                          <p:attrName>style.visibility</p:attrName>
                                        </p:attrNameLst>
                                      </p:cBhvr>
                                      <p:to>
                                        <p:strVal val="visible"/>
                                      </p:to>
                                    </p:set>
                                    <p:animEffect transition="in" filter="slide(fromBottom)">
                                      <p:cBhvr>
                                        <p:cTn id="28" dur="500"/>
                                        <p:tgtEl>
                                          <p:spTgt spid="26653"/>
                                        </p:tgtEl>
                                      </p:cBhvr>
                                    </p:animEffect>
                                  </p:childTnLst>
                                </p:cTn>
                              </p:par>
                            </p:childTnLst>
                          </p:cTn>
                        </p:par>
                        <p:par>
                          <p:cTn id="29" fill="hold">
                            <p:stCondLst>
                              <p:cond delay="3000"/>
                            </p:stCondLst>
                            <p:childTnLst>
                              <p:par>
                                <p:cTn id="30" presetID="12" presetClass="entr" presetSubtype="8" fill="hold" grpId="0" nodeType="afterEffect">
                                  <p:stCondLst>
                                    <p:cond delay="0"/>
                                  </p:stCondLst>
                                  <p:childTnLst>
                                    <p:set>
                                      <p:cBhvr>
                                        <p:cTn id="31" dur="1" fill="hold">
                                          <p:stCondLst>
                                            <p:cond delay="0"/>
                                          </p:stCondLst>
                                        </p:cTn>
                                        <p:tgtEl>
                                          <p:spTgt spid="26654"/>
                                        </p:tgtEl>
                                        <p:attrNameLst>
                                          <p:attrName>style.visibility</p:attrName>
                                        </p:attrNameLst>
                                      </p:cBhvr>
                                      <p:to>
                                        <p:strVal val="visible"/>
                                      </p:to>
                                    </p:set>
                                    <p:animEffect transition="in" filter="slide(fromLeft)">
                                      <p:cBhvr>
                                        <p:cTn id="32" dur="500"/>
                                        <p:tgtEl>
                                          <p:spTgt spid="26654"/>
                                        </p:tgtEl>
                                      </p:cBhvr>
                                    </p:animEffect>
                                  </p:childTnLst>
                                </p:cTn>
                              </p:par>
                            </p:childTnLst>
                          </p:cTn>
                        </p:par>
                        <p:par>
                          <p:cTn id="33" fill="hold">
                            <p:stCondLst>
                              <p:cond delay="3500"/>
                            </p:stCondLst>
                            <p:childTnLst>
                              <p:par>
                                <p:cTn id="34" presetID="12" presetClass="entr" presetSubtype="1" fill="hold" grpId="0" nodeType="afterEffect">
                                  <p:stCondLst>
                                    <p:cond delay="0"/>
                                  </p:stCondLst>
                                  <p:childTnLst>
                                    <p:set>
                                      <p:cBhvr>
                                        <p:cTn id="35" dur="1" fill="hold">
                                          <p:stCondLst>
                                            <p:cond delay="0"/>
                                          </p:stCondLst>
                                        </p:cTn>
                                        <p:tgtEl>
                                          <p:spTgt spid="26655"/>
                                        </p:tgtEl>
                                        <p:attrNameLst>
                                          <p:attrName>style.visibility</p:attrName>
                                        </p:attrNameLst>
                                      </p:cBhvr>
                                      <p:to>
                                        <p:strVal val="visible"/>
                                      </p:to>
                                    </p:set>
                                    <p:animEffect transition="in" filter="slide(fromTop)">
                                      <p:cBhvr>
                                        <p:cTn id="36" dur="500"/>
                                        <p:tgtEl>
                                          <p:spTgt spid="26655"/>
                                        </p:tgtEl>
                                      </p:cBhvr>
                                    </p:animEffect>
                                  </p:childTnLst>
                                </p:cTn>
                              </p:par>
                            </p:childTnLst>
                          </p:cTn>
                        </p:par>
                        <p:par>
                          <p:cTn id="37" fill="hold">
                            <p:stCondLst>
                              <p:cond delay="4000"/>
                            </p:stCondLst>
                            <p:childTnLst>
                              <p:par>
                                <p:cTn id="38" presetID="12" presetClass="entr" presetSubtype="8" fill="hold" grpId="0" nodeType="afterEffect">
                                  <p:stCondLst>
                                    <p:cond delay="0"/>
                                  </p:stCondLst>
                                  <p:childTnLst>
                                    <p:set>
                                      <p:cBhvr>
                                        <p:cTn id="39" dur="1" fill="hold">
                                          <p:stCondLst>
                                            <p:cond delay="0"/>
                                          </p:stCondLst>
                                        </p:cTn>
                                        <p:tgtEl>
                                          <p:spTgt spid="26656"/>
                                        </p:tgtEl>
                                        <p:attrNameLst>
                                          <p:attrName>style.visibility</p:attrName>
                                        </p:attrNameLst>
                                      </p:cBhvr>
                                      <p:to>
                                        <p:strVal val="visible"/>
                                      </p:to>
                                    </p:set>
                                    <p:animEffect transition="in" filter="slide(fromLeft)">
                                      <p:cBhvr>
                                        <p:cTn id="40" dur="500"/>
                                        <p:tgtEl>
                                          <p:spTgt spid="26656"/>
                                        </p:tgtEl>
                                      </p:cBhvr>
                                    </p:animEffect>
                                  </p:childTnLst>
                                </p:cTn>
                              </p:par>
                            </p:childTnLst>
                          </p:cTn>
                        </p:par>
                        <p:par>
                          <p:cTn id="41" fill="hold">
                            <p:stCondLst>
                              <p:cond delay="4500"/>
                            </p:stCondLst>
                            <p:childTnLst>
                              <p:par>
                                <p:cTn id="42" presetID="12" presetClass="entr" presetSubtype="4" fill="hold" grpId="0" nodeType="afterEffect">
                                  <p:stCondLst>
                                    <p:cond delay="0"/>
                                  </p:stCondLst>
                                  <p:childTnLst>
                                    <p:set>
                                      <p:cBhvr>
                                        <p:cTn id="43" dur="1" fill="hold">
                                          <p:stCondLst>
                                            <p:cond delay="0"/>
                                          </p:stCondLst>
                                        </p:cTn>
                                        <p:tgtEl>
                                          <p:spTgt spid="26657"/>
                                        </p:tgtEl>
                                        <p:attrNameLst>
                                          <p:attrName>style.visibility</p:attrName>
                                        </p:attrNameLst>
                                      </p:cBhvr>
                                      <p:to>
                                        <p:strVal val="visible"/>
                                      </p:to>
                                    </p:set>
                                    <p:animEffect transition="in" filter="slide(fromBottom)">
                                      <p:cBhvr>
                                        <p:cTn id="44" dur="500"/>
                                        <p:tgtEl>
                                          <p:spTgt spid="26657"/>
                                        </p:tgtEl>
                                      </p:cBhvr>
                                    </p:animEffect>
                                  </p:childTnLst>
                                </p:cTn>
                              </p:par>
                            </p:childTnLst>
                          </p:cTn>
                        </p:par>
                        <p:par>
                          <p:cTn id="45" fill="hold">
                            <p:stCondLst>
                              <p:cond delay="5000"/>
                            </p:stCondLst>
                            <p:childTnLst>
                              <p:par>
                                <p:cTn id="46" presetID="12" presetClass="entr" presetSubtype="8" fill="hold" grpId="0" nodeType="afterEffect">
                                  <p:stCondLst>
                                    <p:cond delay="0"/>
                                  </p:stCondLst>
                                  <p:childTnLst>
                                    <p:set>
                                      <p:cBhvr>
                                        <p:cTn id="47" dur="1" fill="hold">
                                          <p:stCondLst>
                                            <p:cond delay="0"/>
                                          </p:stCondLst>
                                        </p:cTn>
                                        <p:tgtEl>
                                          <p:spTgt spid="26658"/>
                                        </p:tgtEl>
                                        <p:attrNameLst>
                                          <p:attrName>style.visibility</p:attrName>
                                        </p:attrNameLst>
                                      </p:cBhvr>
                                      <p:to>
                                        <p:strVal val="visible"/>
                                      </p:to>
                                    </p:set>
                                    <p:animEffect transition="in" filter="slide(fromLeft)">
                                      <p:cBhvr>
                                        <p:cTn id="48" dur="500"/>
                                        <p:tgtEl>
                                          <p:spTgt spid="26658"/>
                                        </p:tgtEl>
                                      </p:cBhvr>
                                    </p:animEffect>
                                  </p:childTnLst>
                                </p:cTn>
                              </p:par>
                            </p:childTnLst>
                          </p:cTn>
                        </p:par>
                        <p:par>
                          <p:cTn id="49" fill="hold">
                            <p:stCondLst>
                              <p:cond delay="5500"/>
                            </p:stCondLst>
                            <p:childTnLst>
                              <p:par>
                                <p:cTn id="50" presetID="12" presetClass="entr" presetSubtype="1" fill="hold" grpId="0" nodeType="afterEffect">
                                  <p:stCondLst>
                                    <p:cond delay="0"/>
                                  </p:stCondLst>
                                  <p:childTnLst>
                                    <p:set>
                                      <p:cBhvr>
                                        <p:cTn id="51" dur="1" fill="hold">
                                          <p:stCondLst>
                                            <p:cond delay="0"/>
                                          </p:stCondLst>
                                        </p:cTn>
                                        <p:tgtEl>
                                          <p:spTgt spid="26659"/>
                                        </p:tgtEl>
                                        <p:attrNameLst>
                                          <p:attrName>style.visibility</p:attrName>
                                        </p:attrNameLst>
                                      </p:cBhvr>
                                      <p:to>
                                        <p:strVal val="visible"/>
                                      </p:to>
                                    </p:set>
                                    <p:animEffect transition="in" filter="slide(fromTop)">
                                      <p:cBhvr>
                                        <p:cTn id="52" dur="500"/>
                                        <p:tgtEl>
                                          <p:spTgt spid="26659"/>
                                        </p:tgtEl>
                                      </p:cBhvr>
                                    </p:animEffect>
                                  </p:childTnLst>
                                </p:cTn>
                              </p:par>
                            </p:childTnLst>
                          </p:cTn>
                        </p:par>
                        <p:par>
                          <p:cTn id="53" fill="hold">
                            <p:stCondLst>
                              <p:cond delay="6000"/>
                            </p:stCondLst>
                            <p:childTnLst>
                              <p:par>
                                <p:cTn id="54" presetID="12" presetClass="entr" presetSubtype="8" fill="hold" grpId="0" nodeType="afterEffect">
                                  <p:stCondLst>
                                    <p:cond delay="0"/>
                                  </p:stCondLst>
                                  <p:childTnLst>
                                    <p:set>
                                      <p:cBhvr>
                                        <p:cTn id="55" dur="1" fill="hold">
                                          <p:stCondLst>
                                            <p:cond delay="0"/>
                                          </p:stCondLst>
                                        </p:cTn>
                                        <p:tgtEl>
                                          <p:spTgt spid="26660"/>
                                        </p:tgtEl>
                                        <p:attrNameLst>
                                          <p:attrName>style.visibility</p:attrName>
                                        </p:attrNameLst>
                                      </p:cBhvr>
                                      <p:to>
                                        <p:strVal val="visible"/>
                                      </p:to>
                                    </p:set>
                                    <p:animEffect transition="in" filter="slide(fromLeft)">
                                      <p:cBhvr>
                                        <p:cTn id="56" dur="500"/>
                                        <p:tgtEl>
                                          <p:spTgt spid="26660"/>
                                        </p:tgtEl>
                                      </p:cBhvr>
                                    </p:animEffect>
                                  </p:childTnLst>
                                </p:cTn>
                              </p:par>
                            </p:childTnLst>
                          </p:cTn>
                        </p:par>
                        <p:par>
                          <p:cTn id="57" fill="hold">
                            <p:stCondLst>
                              <p:cond delay="6500"/>
                            </p:stCondLst>
                            <p:childTnLst>
                              <p:par>
                                <p:cTn id="58" presetID="12" presetClass="entr" presetSubtype="4" fill="hold" grpId="0" nodeType="afterEffect">
                                  <p:stCondLst>
                                    <p:cond delay="0"/>
                                  </p:stCondLst>
                                  <p:childTnLst>
                                    <p:set>
                                      <p:cBhvr>
                                        <p:cTn id="59" dur="1" fill="hold">
                                          <p:stCondLst>
                                            <p:cond delay="0"/>
                                          </p:stCondLst>
                                        </p:cTn>
                                        <p:tgtEl>
                                          <p:spTgt spid="26661"/>
                                        </p:tgtEl>
                                        <p:attrNameLst>
                                          <p:attrName>style.visibility</p:attrName>
                                        </p:attrNameLst>
                                      </p:cBhvr>
                                      <p:to>
                                        <p:strVal val="visible"/>
                                      </p:to>
                                    </p:set>
                                    <p:animEffect transition="in" filter="slide(fromBottom)">
                                      <p:cBhvr>
                                        <p:cTn id="60" dur="500"/>
                                        <p:tgtEl>
                                          <p:spTgt spid="26661"/>
                                        </p:tgtEl>
                                      </p:cBhvr>
                                    </p:animEffect>
                                  </p:childTnLst>
                                </p:cTn>
                              </p:par>
                            </p:childTnLst>
                          </p:cTn>
                        </p:par>
                        <p:par>
                          <p:cTn id="61" fill="hold">
                            <p:stCondLst>
                              <p:cond delay="7000"/>
                            </p:stCondLst>
                            <p:childTnLst>
                              <p:par>
                                <p:cTn id="62" presetID="12" presetClass="entr" presetSubtype="8" fill="hold" grpId="0" nodeType="afterEffect">
                                  <p:stCondLst>
                                    <p:cond delay="0"/>
                                  </p:stCondLst>
                                  <p:childTnLst>
                                    <p:set>
                                      <p:cBhvr>
                                        <p:cTn id="63" dur="1" fill="hold">
                                          <p:stCondLst>
                                            <p:cond delay="0"/>
                                          </p:stCondLst>
                                        </p:cTn>
                                        <p:tgtEl>
                                          <p:spTgt spid="26662"/>
                                        </p:tgtEl>
                                        <p:attrNameLst>
                                          <p:attrName>style.visibility</p:attrName>
                                        </p:attrNameLst>
                                      </p:cBhvr>
                                      <p:to>
                                        <p:strVal val="visible"/>
                                      </p:to>
                                    </p:set>
                                    <p:animEffect transition="in" filter="slide(fromLeft)">
                                      <p:cBhvr>
                                        <p:cTn id="64" dur="500"/>
                                        <p:tgtEl>
                                          <p:spTgt spid="2666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675"/>
                                        </p:tgtEl>
                                        <p:attrNameLst>
                                          <p:attrName>style.visibility</p:attrName>
                                        </p:attrNameLst>
                                      </p:cBhvr>
                                      <p:to>
                                        <p:strVal val="visible"/>
                                      </p:to>
                                    </p:set>
                                    <p:animEffect transition="in" filter="fade">
                                      <p:cBhvr>
                                        <p:cTn id="69" dur="2000"/>
                                        <p:tgtEl>
                                          <p:spTgt spid="26675"/>
                                        </p:tgtEl>
                                      </p:cBhvr>
                                    </p:animEffect>
                                  </p:childTnLst>
                                </p:cTn>
                              </p:par>
                            </p:childTnLst>
                          </p:cTn>
                        </p:par>
                        <p:par>
                          <p:cTn id="70" fill="hold">
                            <p:stCondLst>
                              <p:cond delay="2000"/>
                            </p:stCondLst>
                            <p:childTnLst>
                              <p:par>
                                <p:cTn id="71" presetID="12" presetClass="entr" presetSubtype="8" fill="hold" grpId="0" nodeType="afterEffect">
                                  <p:stCondLst>
                                    <p:cond delay="0"/>
                                  </p:stCondLst>
                                  <p:childTnLst>
                                    <p:set>
                                      <p:cBhvr>
                                        <p:cTn id="72" dur="1" fill="hold">
                                          <p:stCondLst>
                                            <p:cond delay="0"/>
                                          </p:stCondLst>
                                        </p:cTn>
                                        <p:tgtEl>
                                          <p:spTgt spid="26663"/>
                                        </p:tgtEl>
                                        <p:attrNameLst>
                                          <p:attrName>style.visibility</p:attrName>
                                        </p:attrNameLst>
                                      </p:cBhvr>
                                      <p:to>
                                        <p:strVal val="visible"/>
                                      </p:to>
                                    </p:set>
                                    <p:animEffect transition="in" filter="slide(fromLeft)">
                                      <p:cBhvr>
                                        <p:cTn id="73" dur="500"/>
                                        <p:tgtEl>
                                          <p:spTgt spid="26663"/>
                                        </p:tgtEl>
                                      </p:cBhvr>
                                    </p:animEffect>
                                  </p:childTnLst>
                                </p:cTn>
                              </p:par>
                            </p:childTnLst>
                          </p:cTn>
                        </p:par>
                        <p:par>
                          <p:cTn id="74" fill="hold">
                            <p:stCondLst>
                              <p:cond delay="2500"/>
                            </p:stCondLst>
                            <p:childTnLst>
                              <p:par>
                                <p:cTn id="75" presetID="12" presetClass="entr" presetSubtype="4" fill="hold" grpId="0" nodeType="afterEffect">
                                  <p:stCondLst>
                                    <p:cond delay="0"/>
                                  </p:stCondLst>
                                  <p:childTnLst>
                                    <p:set>
                                      <p:cBhvr>
                                        <p:cTn id="76" dur="1" fill="hold">
                                          <p:stCondLst>
                                            <p:cond delay="0"/>
                                          </p:stCondLst>
                                        </p:cTn>
                                        <p:tgtEl>
                                          <p:spTgt spid="26664"/>
                                        </p:tgtEl>
                                        <p:attrNameLst>
                                          <p:attrName>style.visibility</p:attrName>
                                        </p:attrNameLst>
                                      </p:cBhvr>
                                      <p:to>
                                        <p:strVal val="visible"/>
                                      </p:to>
                                    </p:set>
                                    <p:animEffect transition="in" filter="slide(fromBottom)">
                                      <p:cBhvr>
                                        <p:cTn id="77" dur="500"/>
                                        <p:tgtEl>
                                          <p:spTgt spid="26664"/>
                                        </p:tgtEl>
                                      </p:cBhvr>
                                    </p:animEffect>
                                  </p:childTnLst>
                                </p:cTn>
                              </p:par>
                            </p:childTnLst>
                          </p:cTn>
                        </p:par>
                        <p:par>
                          <p:cTn id="78" fill="hold">
                            <p:stCondLst>
                              <p:cond delay="3000"/>
                            </p:stCondLst>
                            <p:childTnLst>
                              <p:par>
                                <p:cTn id="79" presetID="12" presetClass="entr" presetSubtype="8" fill="hold" grpId="0" nodeType="afterEffect">
                                  <p:stCondLst>
                                    <p:cond delay="0"/>
                                  </p:stCondLst>
                                  <p:childTnLst>
                                    <p:set>
                                      <p:cBhvr>
                                        <p:cTn id="80" dur="1" fill="hold">
                                          <p:stCondLst>
                                            <p:cond delay="0"/>
                                          </p:stCondLst>
                                        </p:cTn>
                                        <p:tgtEl>
                                          <p:spTgt spid="26665"/>
                                        </p:tgtEl>
                                        <p:attrNameLst>
                                          <p:attrName>style.visibility</p:attrName>
                                        </p:attrNameLst>
                                      </p:cBhvr>
                                      <p:to>
                                        <p:strVal val="visible"/>
                                      </p:to>
                                    </p:set>
                                    <p:animEffect transition="in" filter="slide(fromLeft)">
                                      <p:cBhvr>
                                        <p:cTn id="81" dur="500"/>
                                        <p:tgtEl>
                                          <p:spTgt spid="26665"/>
                                        </p:tgtEl>
                                      </p:cBhvr>
                                    </p:animEffect>
                                  </p:childTnLst>
                                </p:cTn>
                              </p:par>
                            </p:childTnLst>
                          </p:cTn>
                        </p:par>
                        <p:par>
                          <p:cTn id="82" fill="hold">
                            <p:stCondLst>
                              <p:cond delay="3500"/>
                            </p:stCondLst>
                            <p:childTnLst>
                              <p:par>
                                <p:cTn id="83" presetID="12" presetClass="entr" presetSubtype="1" fill="hold" grpId="0" nodeType="afterEffect">
                                  <p:stCondLst>
                                    <p:cond delay="0"/>
                                  </p:stCondLst>
                                  <p:childTnLst>
                                    <p:set>
                                      <p:cBhvr>
                                        <p:cTn id="84" dur="1" fill="hold">
                                          <p:stCondLst>
                                            <p:cond delay="0"/>
                                          </p:stCondLst>
                                        </p:cTn>
                                        <p:tgtEl>
                                          <p:spTgt spid="26666"/>
                                        </p:tgtEl>
                                        <p:attrNameLst>
                                          <p:attrName>style.visibility</p:attrName>
                                        </p:attrNameLst>
                                      </p:cBhvr>
                                      <p:to>
                                        <p:strVal val="visible"/>
                                      </p:to>
                                    </p:set>
                                    <p:animEffect transition="in" filter="slide(fromTop)">
                                      <p:cBhvr>
                                        <p:cTn id="85" dur="500"/>
                                        <p:tgtEl>
                                          <p:spTgt spid="26666"/>
                                        </p:tgtEl>
                                      </p:cBhvr>
                                    </p:animEffect>
                                  </p:childTnLst>
                                </p:cTn>
                              </p:par>
                            </p:childTnLst>
                          </p:cTn>
                        </p:par>
                        <p:par>
                          <p:cTn id="86" fill="hold">
                            <p:stCondLst>
                              <p:cond delay="4000"/>
                            </p:stCondLst>
                            <p:childTnLst>
                              <p:par>
                                <p:cTn id="87" presetID="12" presetClass="entr" presetSubtype="8" fill="hold" grpId="0" nodeType="afterEffect">
                                  <p:stCondLst>
                                    <p:cond delay="0"/>
                                  </p:stCondLst>
                                  <p:childTnLst>
                                    <p:set>
                                      <p:cBhvr>
                                        <p:cTn id="88" dur="1" fill="hold">
                                          <p:stCondLst>
                                            <p:cond delay="0"/>
                                          </p:stCondLst>
                                        </p:cTn>
                                        <p:tgtEl>
                                          <p:spTgt spid="26667"/>
                                        </p:tgtEl>
                                        <p:attrNameLst>
                                          <p:attrName>style.visibility</p:attrName>
                                        </p:attrNameLst>
                                      </p:cBhvr>
                                      <p:to>
                                        <p:strVal val="visible"/>
                                      </p:to>
                                    </p:set>
                                    <p:animEffect transition="in" filter="slide(fromLeft)">
                                      <p:cBhvr>
                                        <p:cTn id="89" dur="500"/>
                                        <p:tgtEl>
                                          <p:spTgt spid="2666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6676"/>
                                        </p:tgtEl>
                                        <p:attrNameLst>
                                          <p:attrName>style.visibility</p:attrName>
                                        </p:attrNameLst>
                                      </p:cBhvr>
                                      <p:to>
                                        <p:strVal val="visible"/>
                                      </p:to>
                                    </p:set>
                                    <p:animEffect transition="in" filter="fade">
                                      <p:cBhvr>
                                        <p:cTn id="94" dur="2000"/>
                                        <p:tgtEl>
                                          <p:spTgt spid="26676"/>
                                        </p:tgtEl>
                                      </p:cBhvr>
                                    </p:animEffect>
                                  </p:childTnLst>
                                </p:cTn>
                              </p:par>
                            </p:childTnLst>
                          </p:cTn>
                        </p:par>
                        <p:par>
                          <p:cTn id="95" fill="hold">
                            <p:stCondLst>
                              <p:cond delay="2000"/>
                            </p:stCondLst>
                            <p:childTnLst>
                              <p:par>
                                <p:cTn id="96" presetID="12" presetClass="entr" presetSubtype="8" fill="hold" grpId="0" nodeType="afterEffect">
                                  <p:stCondLst>
                                    <p:cond delay="0"/>
                                  </p:stCondLst>
                                  <p:childTnLst>
                                    <p:set>
                                      <p:cBhvr>
                                        <p:cTn id="97" dur="1" fill="hold">
                                          <p:stCondLst>
                                            <p:cond delay="0"/>
                                          </p:stCondLst>
                                        </p:cTn>
                                        <p:tgtEl>
                                          <p:spTgt spid="26668"/>
                                        </p:tgtEl>
                                        <p:attrNameLst>
                                          <p:attrName>style.visibility</p:attrName>
                                        </p:attrNameLst>
                                      </p:cBhvr>
                                      <p:to>
                                        <p:strVal val="visible"/>
                                      </p:to>
                                    </p:set>
                                    <p:animEffect transition="in" filter="slide(fromLeft)">
                                      <p:cBhvr>
                                        <p:cTn id="98" dur="500"/>
                                        <p:tgtEl>
                                          <p:spTgt spid="26668"/>
                                        </p:tgtEl>
                                      </p:cBhvr>
                                    </p:animEffect>
                                  </p:childTnLst>
                                </p:cTn>
                              </p:par>
                            </p:childTnLst>
                          </p:cTn>
                        </p:par>
                        <p:par>
                          <p:cTn id="99" fill="hold">
                            <p:stCondLst>
                              <p:cond delay="2500"/>
                            </p:stCondLst>
                            <p:childTnLst>
                              <p:par>
                                <p:cTn id="100" presetID="12" presetClass="entr" presetSubtype="4" fill="hold" grpId="0" nodeType="afterEffect">
                                  <p:stCondLst>
                                    <p:cond delay="0"/>
                                  </p:stCondLst>
                                  <p:childTnLst>
                                    <p:set>
                                      <p:cBhvr>
                                        <p:cTn id="101" dur="1" fill="hold">
                                          <p:stCondLst>
                                            <p:cond delay="0"/>
                                          </p:stCondLst>
                                        </p:cTn>
                                        <p:tgtEl>
                                          <p:spTgt spid="26669"/>
                                        </p:tgtEl>
                                        <p:attrNameLst>
                                          <p:attrName>style.visibility</p:attrName>
                                        </p:attrNameLst>
                                      </p:cBhvr>
                                      <p:to>
                                        <p:strVal val="visible"/>
                                      </p:to>
                                    </p:set>
                                    <p:animEffect transition="in" filter="slide(fromBottom)">
                                      <p:cBhvr>
                                        <p:cTn id="102" dur="500"/>
                                        <p:tgtEl>
                                          <p:spTgt spid="26669"/>
                                        </p:tgtEl>
                                      </p:cBhvr>
                                    </p:animEffect>
                                  </p:childTnLst>
                                </p:cTn>
                              </p:par>
                            </p:childTnLst>
                          </p:cTn>
                        </p:par>
                        <p:par>
                          <p:cTn id="103" fill="hold">
                            <p:stCondLst>
                              <p:cond delay="3000"/>
                            </p:stCondLst>
                            <p:childTnLst>
                              <p:par>
                                <p:cTn id="104" presetID="12" presetClass="entr" presetSubtype="8" fill="hold" grpId="0" nodeType="afterEffect">
                                  <p:stCondLst>
                                    <p:cond delay="0"/>
                                  </p:stCondLst>
                                  <p:childTnLst>
                                    <p:set>
                                      <p:cBhvr>
                                        <p:cTn id="105" dur="1" fill="hold">
                                          <p:stCondLst>
                                            <p:cond delay="0"/>
                                          </p:stCondLst>
                                        </p:cTn>
                                        <p:tgtEl>
                                          <p:spTgt spid="26670"/>
                                        </p:tgtEl>
                                        <p:attrNameLst>
                                          <p:attrName>style.visibility</p:attrName>
                                        </p:attrNameLst>
                                      </p:cBhvr>
                                      <p:to>
                                        <p:strVal val="visible"/>
                                      </p:to>
                                    </p:set>
                                    <p:animEffect transition="in" filter="slide(fromLeft)">
                                      <p:cBhvr>
                                        <p:cTn id="106" dur="500"/>
                                        <p:tgtEl>
                                          <p:spTgt spid="26670"/>
                                        </p:tgtEl>
                                      </p:cBhvr>
                                    </p:animEffect>
                                  </p:childTnLst>
                                </p:cTn>
                              </p:par>
                            </p:childTnLst>
                          </p:cTn>
                        </p:par>
                        <p:par>
                          <p:cTn id="107" fill="hold">
                            <p:stCondLst>
                              <p:cond delay="3500"/>
                            </p:stCondLst>
                            <p:childTnLst>
                              <p:par>
                                <p:cTn id="108" presetID="12" presetClass="entr" presetSubtype="1" fill="hold" grpId="0" nodeType="afterEffect">
                                  <p:stCondLst>
                                    <p:cond delay="0"/>
                                  </p:stCondLst>
                                  <p:childTnLst>
                                    <p:set>
                                      <p:cBhvr>
                                        <p:cTn id="109" dur="1" fill="hold">
                                          <p:stCondLst>
                                            <p:cond delay="0"/>
                                          </p:stCondLst>
                                        </p:cTn>
                                        <p:tgtEl>
                                          <p:spTgt spid="26671"/>
                                        </p:tgtEl>
                                        <p:attrNameLst>
                                          <p:attrName>style.visibility</p:attrName>
                                        </p:attrNameLst>
                                      </p:cBhvr>
                                      <p:to>
                                        <p:strVal val="visible"/>
                                      </p:to>
                                    </p:set>
                                    <p:animEffect transition="in" filter="slide(fromTop)">
                                      <p:cBhvr>
                                        <p:cTn id="110" dur="500"/>
                                        <p:tgtEl>
                                          <p:spTgt spid="26671"/>
                                        </p:tgtEl>
                                      </p:cBhvr>
                                    </p:animEffect>
                                  </p:childTnLst>
                                </p:cTn>
                              </p:par>
                            </p:childTnLst>
                          </p:cTn>
                        </p:par>
                        <p:par>
                          <p:cTn id="111" fill="hold">
                            <p:stCondLst>
                              <p:cond delay="4000"/>
                            </p:stCondLst>
                            <p:childTnLst>
                              <p:par>
                                <p:cTn id="112" presetID="12" presetClass="entr" presetSubtype="8" fill="hold" grpId="0" nodeType="afterEffect">
                                  <p:stCondLst>
                                    <p:cond delay="0"/>
                                  </p:stCondLst>
                                  <p:childTnLst>
                                    <p:set>
                                      <p:cBhvr>
                                        <p:cTn id="113" dur="1" fill="hold">
                                          <p:stCondLst>
                                            <p:cond delay="0"/>
                                          </p:stCondLst>
                                        </p:cTn>
                                        <p:tgtEl>
                                          <p:spTgt spid="26672"/>
                                        </p:tgtEl>
                                        <p:attrNameLst>
                                          <p:attrName>style.visibility</p:attrName>
                                        </p:attrNameLst>
                                      </p:cBhvr>
                                      <p:to>
                                        <p:strVal val="visible"/>
                                      </p:to>
                                    </p:set>
                                    <p:animEffect transition="in" filter="slide(fromLeft)">
                                      <p:cBhvr>
                                        <p:cTn id="114" dur="500"/>
                                        <p:tgtEl>
                                          <p:spTgt spid="26672"/>
                                        </p:tgtEl>
                                      </p:cBhvr>
                                    </p:animEffect>
                                  </p:childTnLst>
                                </p:cTn>
                              </p:par>
                            </p:childTnLst>
                          </p:cTn>
                        </p:par>
                        <p:par>
                          <p:cTn id="115" fill="hold">
                            <p:stCondLst>
                              <p:cond delay="4500"/>
                            </p:stCondLst>
                            <p:childTnLst>
                              <p:par>
                                <p:cTn id="116" presetID="10" presetClass="entr" presetSubtype="0" fill="hold" grpId="0" nodeType="afterEffect">
                                  <p:stCondLst>
                                    <p:cond delay="0"/>
                                  </p:stCondLst>
                                  <p:childTnLst>
                                    <p:set>
                                      <p:cBhvr>
                                        <p:cTn id="117" dur="1" fill="hold">
                                          <p:stCondLst>
                                            <p:cond delay="0"/>
                                          </p:stCondLst>
                                        </p:cTn>
                                        <p:tgtEl>
                                          <p:spTgt spid="26677"/>
                                        </p:tgtEl>
                                        <p:attrNameLst>
                                          <p:attrName>style.visibility</p:attrName>
                                        </p:attrNameLst>
                                      </p:cBhvr>
                                      <p:to>
                                        <p:strVal val="visible"/>
                                      </p:to>
                                    </p:set>
                                    <p:animEffect transition="in" filter="fade">
                                      <p:cBhvr>
                                        <p:cTn id="118" dur="2000"/>
                                        <p:tgtEl>
                                          <p:spTgt spid="26677"/>
                                        </p:tgtEl>
                                      </p:cBhvr>
                                    </p:animEffect>
                                  </p:childTnLst>
                                </p:cTn>
                              </p:par>
                            </p:childTnLst>
                          </p:cTn>
                        </p:par>
                      </p:childTnLst>
                    </p:cTn>
                  </p:par>
                  <p:par>
                    <p:cTn id="119" fill="hold">
                      <p:stCondLst>
                        <p:cond delay="indefinite"/>
                      </p:stCondLst>
                      <p:childTnLst>
                        <p:par>
                          <p:cTn id="120" fill="hold">
                            <p:stCondLst>
                              <p:cond delay="0"/>
                            </p:stCondLst>
                            <p:childTnLst>
                              <p:par>
                                <p:cTn id="121" presetID="16" presetClass="entr" presetSubtype="26" fill="hold" grpId="0" nodeType="clickEffect">
                                  <p:stCondLst>
                                    <p:cond delay="0"/>
                                  </p:stCondLst>
                                  <p:childTnLst>
                                    <p:set>
                                      <p:cBhvr>
                                        <p:cTn id="122" dur="1" fill="hold">
                                          <p:stCondLst>
                                            <p:cond delay="0"/>
                                          </p:stCondLst>
                                        </p:cTn>
                                        <p:tgtEl>
                                          <p:spTgt spid="26682"/>
                                        </p:tgtEl>
                                        <p:attrNameLst>
                                          <p:attrName>style.visibility</p:attrName>
                                        </p:attrNameLst>
                                      </p:cBhvr>
                                      <p:to>
                                        <p:strVal val="visible"/>
                                      </p:to>
                                    </p:set>
                                    <p:animEffect transition="in" filter="barn(inHorizontal)">
                                      <p:cBhvr>
                                        <p:cTn id="123" dur="500"/>
                                        <p:tgtEl>
                                          <p:spTgt spid="26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2" grpId="0" animBg="1"/>
      <p:bldP spid="26653" grpId="0" animBg="1"/>
      <p:bldP spid="26654" grpId="0" animBg="1"/>
      <p:bldP spid="26655" grpId="0" animBg="1"/>
      <p:bldP spid="26656" grpId="0" animBg="1"/>
      <p:bldP spid="26657" grpId="0" animBg="1"/>
      <p:bldP spid="26658" grpId="0" animBg="1"/>
      <p:bldP spid="26659" grpId="0" animBg="1"/>
      <p:bldP spid="26660" grpId="0" animBg="1"/>
      <p:bldP spid="26661" grpId="0" animBg="1"/>
      <p:bldP spid="26662" grpId="0" animBg="1"/>
      <p:bldP spid="26663" grpId="0" animBg="1"/>
      <p:bldP spid="26664" grpId="0" animBg="1"/>
      <p:bldP spid="26665" grpId="0" animBg="1"/>
      <p:bldP spid="26666" grpId="0" animBg="1"/>
      <p:bldP spid="26667" grpId="0" animBg="1"/>
      <p:bldP spid="26668" grpId="0" animBg="1"/>
      <p:bldP spid="26669" grpId="0" animBg="1"/>
      <p:bldP spid="26670" grpId="0" animBg="1"/>
      <p:bldP spid="26671" grpId="0" animBg="1"/>
      <p:bldP spid="26672" grpId="0" animBg="1"/>
      <p:bldP spid="26674" grpId="0"/>
      <p:bldP spid="26675" grpId="0"/>
      <p:bldP spid="26676" grpId="0"/>
      <p:bldP spid="26677" grpId="0"/>
      <p:bldP spid="26682" grpId="0"/>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41251" y="66091"/>
            <a:ext cx="5486400" cy="633187"/>
          </a:xfrm>
          <a:prstGeom prst="rect">
            <a:avLst/>
          </a:prstGeom>
          <a:solidFill>
            <a:schemeClr val="bg1"/>
          </a:solidFill>
        </p:spPr>
        <p:txBody>
          <a:bodyPr wrap="square">
            <a:spAutoFit/>
          </a:bodyPr>
          <a:lstStyle/>
          <a:p>
            <a:pPr fontAlgn="auto">
              <a:lnSpc>
                <a:spcPct val="120000"/>
              </a:lnSpc>
              <a:spcBef>
                <a:spcPts val="600"/>
              </a:spcBef>
              <a:spcAft>
                <a:spcPts val="300"/>
              </a:spcAft>
            </a:pPr>
            <a:r>
              <a:rPr lang="en-US" altLang="zh-CN" sz="3200" dirty="0">
                <a:solidFill>
                  <a:srgbClr val="0000FF"/>
                </a:solidFill>
                <a:latin typeface="+mn-ea"/>
                <a:ea typeface="+mn-ea"/>
                <a:cs typeface="+mn-ea"/>
              </a:rPr>
              <a:t>3. </a:t>
            </a:r>
            <a:r>
              <a:rPr lang="zh-CN" altLang="en-US" sz="3200" dirty="0">
                <a:solidFill>
                  <a:srgbClr val="0000FF"/>
                </a:solidFill>
                <a:latin typeface="+mn-ea"/>
                <a:ea typeface="+mn-ea"/>
                <a:cs typeface="+mn-ea"/>
              </a:rPr>
              <a:t>寄存器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141385" y="787632"/>
            <a:ext cx="8733349" cy="14795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0000"/>
              </a:lnSpc>
              <a:buNone/>
            </a:pPr>
            <a:r>
              <a:rPr lang="zh-CN" altLang="en-US" sz="2400" kern="0" dirty="0">
                <a:solidFill>
                  <a:srgbClr val="800000"/>
                </a:solidFill>
              </a:rPr>
              <a:t>寄存器</a:t>
            </a:r>
            <a:r>
              <a:rPr lang="zh-CN" altLang="en-US" sz="2400" b="0" kern="0" dirty="0"/>
              <a:t>就是能暂时寄存数码的逻辑器件。寄存器内部的记忆单元是</a:t>
            </a:r>
            <a:r>
              <a:rPr lang="zh-CN" altLang="en-US" sz="2400" kern="0" dirty="0">
                <a:solidFill>
                  <a:srgbClr val="800000"/>
                </a:solidFill>
              </a:rPr>
              <a:t>触发器</a:t>
            </a:r>
            <a:r>
              <a:rPr lang="zh-CN" altLang="en-US" sz="2400" b="0" kern="0" dirty="0"/>
              <a:t>。一个触发器可以存储一位二进制数，</a:t>
            </a:r>
            <a:r>
              <a:rPr lang="en-US" altLang="zh-CN" sz="2400" b="0" kern="0" dirty="0"/>
              <a:t>N</a:t>
            </a:r>
            <a:r>
              <a:rPr lang="zh-CN" altLang="en-US" sz="2400" b="0" kern="0" dirty="0"/>
              <a:t>个触发器就可以存储</a:t>
            </a:r>
            <a:r>
              <a:rPr lang="en-US" altLang="zh-CN" sz="2400" b="0" kern="0" dirty="0"/>
              <a:t>N</a:t>
            </a:r>
            <a:r>
              <a:rPr lang="zh-CN" altLang="en-US" sz="2400" b="0" kern="0" dirty="0"/>
              <a:t>位二进制数。主要有</a:t>
            </a:r>
            <a:r>
              <a:rPr lang="zh-CN" altLang="en-US" sz="2400" kern="0" dirty="0">
                <a:solidFill>
                  <a:srgbClr val="800000"/>
                </a:solidFill>
              </a:rPr>
              <a:t>数码寄存器</a:t>
            </a:r>
            <a:r>
              <a:rPr lang="zh-CN" altLang="en-US" sz="2400" b="0" kern="0" dirty="0"/>
              <a:t>、</a:t>
            </a:r>
            <a:r>
              <a:rPr lang="zh-CN" altLang="en-US" sz="2400" kern="0" dirty="0">
                <a:solidFill>
                  <a:srgbClr val="800000"/>
                </a:solidFill>
              </a:rPr>
              <a:t>锁存器</a:t>
            </a:r>
            <a:r>
              <a:rPr lang="zh-CN" altLang="en-US" sz="2400" b="0" kern="0" dirty="0"/>
              <a:t>及</a:t>
            </a:r>
            <a:r>
              <a:rPr lang="zh-CN" altLang="en-US" sz="2400" kern="0" dirty="0">
                <a:solidFill>
                  <a:srgbClr val="800000"/>
                </a:solidFill>
              </a:rPr>
              <a:t>移位寄存器</a:t>
            </a:r>
            <a:r>
              <a:rPr lang="zh-CN" altLang="en-US" sz="2400" b="0" kern="0" dirty="0"/>
              <a:t>。</a:t>
            </a:r>
          </a:p>
        </p:txBody>
      </p:sp>
      <p:grpSp>
        <p:nvGrpSpPr>
          <p:cNvPr id="5" name="Group 37"/>
          <p:cNvGrpSpPr>
            <a:grpSpLocks/>
          </p:cNvGrpSpPr>
          <p:nvPr/>
        </p:nvGrpSpPr>
        <p:grpSpPr bwMode="auto">
          <a:xfrm>
            <a:off x="195087" y="2363623"/>
            <a:ext cx="8586788" cy="1112838"/>
            <a:chOff x="275" y="709"/>
            <a:chExt cx="5409" cy="701"/>
          </a:xfrm>
        </p:grpSpPr>
        <p:sp>
          <p:nvSpPr>
            <p:cNvPr id="6" name="Rectangle 4"/>
            <p:cNvSpPr>
              <a:spLocks noChangeArrowheads="1"/>
            </p:cNvSpPr>
            <p:nvPr/>
          </p:nvSpPr>
          <p:spPr bwMode="auto">
            <a:xfrm>
              <a:off x="275" y="916"/>
              <a:ext cx="5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800" i="0" dirty="0">
                  <a:solidFill>
                    <a:srgbClr val="0000FF"/>
                  </a:solidFill>
                  <a:latin typeface="+mn-ea"/>
                  <a:ea typeface="+mn-ea"/>
                </a:rPr>
                <a:t>作用</a:t>
              </a:r>
            </a:p>
          </p:txBody>
        </p:sp>
        <p:sp>
          <p:nvSpPr>
            <p:cNvPr id="7" name="Rectangle 5"/>
            <p:cNvSpPr>
              <a:spLocks noChangeArrowheads="1"/>
            </p:cNvSpPr>
            <p:nvPr/>
          </p:nvSpPr>
          <p:spPr bwMode="auto">
            <a:xfrm>
              <a:off x="1039" y="709"/>
              <a:ext cx="46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accent2"/>
                </a:buClr>
                <a:buFont typeface="Wingdings" panose="05000000000000000000" pitchFamily="2" charset="2"/>
                <a:buNone/>
              </a:pPr>
              <a:r>
                <a:rPr kumimoji="1" lang="zh-CN" altLang="en-US" sz="2400" i="0" dirty="0">
                  <a:solidFill>
                    <a:srgbClr val="540000"/>
                  </a:solidFill>
                  <a:latin typeface="+mn-ea"/>
                  <a:ea typeface="+mn-ea"/>
                </a:rPr>
                <a:t>计算机</a:t>
              </a:r>
              <a:r>
                <a:rPr kumimoji="1" lang="zh-CN" altLang="en-US" sz="2400" i="0" dirty="0">
                  <a:latin typeface="+mn-ea"/>
                  <a:ea typeface="+mn-ea"/>
                </a:rPr>
                <a:t>：存放参与运算的数据、 结果、指令、地址等。</a:t>
              </a:r>
            </a:p>
          </p:txBody>
        </p:sp>
        <p:sp>
          <p:nvSpPr>
            <p:cNvPr id="10" name="Rectangle 6"/>
            <p:cNvSpPr>
              <a:spLocks noChangeArrowheads="1"/>
            </p:cNvSpPr>
            <p:nvPr/>
          </p:nvSpPr>
          <p:spPr bwMode="auto">
            <a:xfrm>
              <a:off x="1039" y="1119"/>
              <a:ext cx="342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chemeClr val="accent2"/>
                </a:buClr>
                <a:buFont typeface="Wingdings" panose="05000000000000000000" pitchFamily="2" charset="2"/>
                <a:buNone/>
              </a:pPr>
              <a:r>
                <a:rPr kumimoji="1" lang="zh-CN" altLang="en-US" sz="2400" dirty="0">
                  <a:solidFill>
                    <a:srgbClr val="540000"/>
                  </a:solidFill>
                  <a:latin typeface="+mn-ea"/>
                  <a:ea typeface="+mn-ea"/>
                </a:rPr>
                <a:t>数字系统</a:t>
              </a:r>
              <a:r>
                <a:rPr kumimoji="1" lang="zh-CN" altLang="en-US" sz="2400" i="0" dirty="0">
                  <a:latin typeface="+mn-ea"/>
                  <a:ea typeface="+mn-ea"/>
                </a:rPr>
                <a:t>：存放数据、特定意义的代码</a:t>
              </a:r>
            </a:p>
          </p:txBody>
        </p:sp>
        <p:sp>
          <p:nvSpPr>
            <p:cNvPr id="11" name="AutoShape 7"/>
            <p:cNvSpPr>
              <a:spLocks/>
            </p:cNvSpPr>
            <p:nvPr/>
          </p:nvSpPr>
          <p:spPr bwMode="auto">
            <a:xfrm>
              <a:off x="895" y="811"/>
              <a:ext cx="144" cy="574"/>
            </a:xfrm>
            <a:prstGeom prst="leftBrace">
              <a:avLst>
                <a:gd name="adj1" fmla="val 41667"/>
                <a:gd name="adj2" fmla="val 50000"/>
              </a:avLst>
            </a:prstGeom>
            <a:noFill/>
            <a:ln w="3810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grpSp>
      <p:grpSp>
        <p:nvGrpSpPr>
          <p:cNvPr id="12" name="Group 17"/>
          <p:cNvGrpSpPr>
            <a:grpSpLocks/>
          </p:cNvGrpSpPr>
          <p:nvPr/>
        </p:nvGrpSpPr>
        <p:grpSpPr bwMode="auto">
          <a:xfrm>
            <a:off x="195087" y="3700982"/>
            <a:ext cx="3446463" cy="1473200"/>
            <a:chOff x="288" y="1731"/>
            <a:chExt cx="2171" cy="928"/>
          </a:xfrm>
        </p:grpSpPr>
        <p:sp>
          <p:nvSpPr>
            <p:cNvPr id="13" name="Text Box 10"/>
            <p:cNvSpPr txBox="1">
              <a:spLocks noChangeArrowheads="1"/>
            </p:cNvSpPr>
            <p:nvPr/>
          </p:nvSpPr>
          <p:spPr bwMode="auto">
            <a:xfrm>
              <a:off x="288" y="1936"/>
              <a:ext cx="81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kumimoji="1" lang="zh-CN" altLang="en-US" sz="2800" dirty="0">
                  <a:solidFill>
                    <a:srgbClr val="0000FF"/>
                  </a:solidFill>
                  <a:latin typeface="+mn-ea"/>
                  <a:ea typeface="+mn-ea"/>
                </a:rPr>
                <a:t>功能</a:t>
              </a:r>
            </a:p>
          </p:txBody>
        </p:sp>
        <p:sp>
          <p:nvSpPr>
            <p:cNvPr id="14" name="AutoShape 11"/>
            <p:cNvSpPr>
              <a:spLocks/>
            </p:cNvSpPr>
            <p:nvPr/>
          </p:nvSpPr>
          <p:spPr bwMode="auto">
            <a:xfrm>
              <a:off x="946" y="1823"/>
              <a:ext cx="144" cy="672"/>
            </a:xfrm>
            <a:prstGeom prst="leftBrace">
              <a:avLst>
                <a:gd name="adj1" fmla="val 38889"/>
                <a:gd name="adj2" fmla="val 50000"/>
              </a:avLst>
            </a:prstGeom>
            <a:noFill/>
            <a:ln w="3810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5" name="Rectangle 14"/>
            <p:cNvSpPr>
              <a:spLocks noChangeArrowheads="1"/>
            </p:cNvSpPr>
            <p:nvPr/>
          </p:nvSpPr>
          <p:spPr bwMode="auto">
            <a:xfrm>
              <a:off x="1099" y="2054"/>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400" i="0" dirty="0">
                  <a:solidFill>
                    <a:srgbClr val="540000"/>
                  </a:solidFill>
                  <a:latin typeface="+mn-ea"/>
                  <a:ea typeface="+mn-ea"/>
                </a:rPr>
                <a:t>接收数码</a:t>
              </a:r>
            </a:p>
          </p:txBody>
        </p:sp>
        <p:sp>
          <p:nvSpPr>
            <p:cNvPr id="17" name="Rectangle 15"/>
            <p:cNvSpPr>
              <a:spLocks noChangeArrowheads="1"/>
            </p:cNvSpPr>
            <p:nvPr/>
          </p:nvSpPr>
          <p:spPr bwMode="auto">
            <a:xfrm>
              <a:off x="1115" y="2368"/>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400" i="0" dirty="0">
                  <a:solidFill>
                    <a:srgbClr val="540000"/>
                  </a:solidFill>
                  <a:latin typeface="+mn-ea"/>
                  <a:ea typeface="+mn-ea"/>
                </a:rPr>
                <a:t>存放数码 </a:t>
              </a:r>
            </a:p>
          </p:txBody>
        </p:sp>
        <p:sp>
          <p:nvSpPr>
            <p:cNvPr id="18" name="Rectangle 16"/>
            <p:cNvSpPr>
              <a:spLocks noChangeArrowheads="1"/>
            </p:cNvSpPr>
            <p:nvPr/>
          </p:nvSpPr>
          <p:spPr bwMode="auto">
            <a:xfrm>
              <a:off x="1113" y="1731"/>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400" i="0" dirty="0">
                  <a:solidFill>
                    <a:srgbClr val="540000"/>
                  </a:solidFill>
                  <a:latin typeface="+mn-ea"/>
                  <a:ea typeface="+mn-ea"/>
                </a:rPr>
                <a:t>输出数码 </a:t>
              </a:r>
            </a:p>
          </p:txBody>
        </p:sp>
      </p:grpSp>
      <p:grpSp>
        <p:nvGrpSpPr>
          <p:cNvPr id="19" name="Group 24"/>
          <p:cNvGrpSpPr>
            <a:grpSpLocks/>
          </p:cNvGrpSpPr>
          <p:nvPr/>
        </p:nvGrpSpPr>
        <p:grpSpPr bwMode="auto">
          <a:xfrm>
            <a:off x="3421285" y="3708278"/>
            <a:ext cx="5541963" cy="1381125"/>
            <a:chOff x="2448" y="1838"/>
            <a:chExt cx="3491" cy="870"/>
          </a:xfrm>
        </p:grpSpPr>
        <p:sp>
          <p:nvSpPr>
            <p:cNvPr id="20" name="Text Box 18"/>
            <p:cNvSpPr txBox="1">
              <a:spLocks noChangeArrowheads="1"/>
            </p:cNvSpPr>
            <p:nvPr/>
          </p:nvSpPr>
          <p:spPr bwMode="auto">
            <a:xfrm>
              <a:off x="2448" y="2016"/>
              <a:ext cx="86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kumimoji="1" lang="zh-CN" altLang="en-US" sz="2800" dirty="0">
                  <a:solidFill>
                    <a:srgbClr val="0000FF"/>
                  </a:solidFill>
                  <a:latin typeface="+mn-ea"/>
                  <a:ea typeface="+mn-ea"/>
                </a:rPr>
                <a:t>组成</a:t>
              </a:r>
            </a:p>
          </p:txBody>
        </p:sp>
        <p:sp>
          <p:nvSpPr>
            <p:cNvPr id="21" name="AutoShape 19"/>
            <p:cNvSpPr>
              <a:spLocks/>
            </p:cNvSpPr>
            <p:nvPr/>
          </p:nvSpPr>
          <p:spPr bwMode="auto">
            <a:xfrm>
              <a:off x="3168" y="1920"/>
              <a:ext cx="144" cy="720"/>
            </a:xfrm>
            <a:prstGeom prst="leftBrace">
              <a:avLst>
                <a:gd name="adj1" fmla="val 41667"/>
                <a:gd name="adj2" fmla="val 50000"/>
              </a:avLst>
            </a:prstGeom>
            <a:noFill/>
            <a:ln w="3810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22" name="Rectangle 20"/>
            <p:cNvSpPr>
              <a:spLocks noChangeArrowheads="1"/>
            </p:cNvSpPr>
            <p:nvPr/>
          </p:nvSpPr>
          <p:spPr bwMode="auto">
            <a:xfrm>
              <a:off x="3300" y="1838"/>
              <a:ext cx="15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400" i="0" dirty="0">
                  <a:solidFill>
                    <a:srgbClr val="540000"/>
                  </a:solidFill>
                  <a:latin typeface="+mn-ea"/>
                  <a:ea typeface="+mn-ea"/>
                </a:rPr>
                <a:t>触发器 </a:t>
              </a:r>
            </a:p>
          </p:txBody>
        </p:sp>
        <p:sp>
          <p:nvSpPr>
            <p:cNvPr id="23" name="Rectangle 21"/>
            <p:cNvSpPr>
              <a:spLocks noChangeArrowheads="1"/>
            </p:cNvSpPr>
            <p:nvPr/>
          </p:nvSpPr>
          <p:spPr bwMode="auto">
            <a:xfrm>
              <a:off x="3323" y="2417"/>
              <a:ext cx="12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400" i="0" dirty="0">
                  <a:solidFill>
                    <a:srgbClr val="540000"/>
                  </a:solidFill>
                  <a:latin typeface="+mn-ea"/>
                  <a:ea typeface="+mn-ea"/>
                </a:rPr>
                <a:t>门电路 </a:t>
              </a:r>
            </a:p>
          </p:txBody>
        </p:sp>
        <p:sp>
          <p:nvSpPr>
            <p:cNvPr id="24" name="AutoShape 22"/>
            <p:cNvSpPr>
              <a:spLocks noChangeArrowheads="1"/>
            </p:cNvSpPr>
            <p:nvPr/>
          </p:nvSpPr>
          <p:spPr bwMode="auto">
            <a:xfrm>
              <a:off x="4081" y="2157"/>
              <a:ext cx="480" cy="240"/>
            </a:xfrm>
            <a:prstGeom prst="rightArrow">
              <a:avLst>
                <a:gd name="adj1" fmla="val 50000"/>
                <a:gd name="adj2" fmla="val 50000"/>
              </a:avLst>
            </a:prstGeom>
            <a:solidFill>
              <a:srgbClr val="001DB6"/>
            </a:solidFill>
            <a:ln w="28575">
              <a:solidFill>
                <a:schemeClr val="accent6">
                  <a:lumMod val="20000"/>
                  <a:lumOff val="80000"/>
                </a:schemeClr>
              </a:solidFill>
              <a:miter lim="800000"/>
              <a:headEnd/>
              <a:tailEnd/>
            </a:ln>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25" name="Text Box 23"/>
            <p:cNvSpPr txBox="1">
              <a:spLocks noChangeArrowheads="1"/>
            </p:cNvSpPr>
            <p:nvPr/>
          </p:nvSpPr>
          <p:spPr bwMode="auto">
            <a:xfrm>
              <a:off x="4608" y="2104"/>
              <a:ext cx="1331"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2400" i="0" dirty="0">
                  <a:latin typeface="+mn-ea"/>
                  <a:ea typeface="+mn-ea"/>
                </a:rPr>
                <a:t>时序逻辑电路</a:t>
              </a:r>
            </a:p>
          </p:txBody>
        </p:sp>
      </p:grpSp>
      <p:grpSp>
        <p:nvGrpSpPr>
          <p:cNvPr id="26" name="Group 38"/>
          <p:cNvGrpSpPr>
            <a:grpSpLocks/>
          </p:cNvGrpSpPr>
          <p:nvPr/>
        </p:nvGrpSpPr>
        <p:grpSpPr bwMode="auto">
          <a:xfrm>
            <a:off x="176110" y="5300433"/>
            <a:ext cx="8581720" cy="1438276"/>
            <a:chOff x="288" y="3006"/>
            <a:chExt cx="5055" cy="906"/>
          </a:xfrm>
        </p:grpSpPr>
        <p:sp>
          <p:nvSpPr>
            <p:cNvPr id="27" name="Text Box 25"/>
            <p:cNvSpPr txBox="1">
              <a:spLocks noChangeArrowheads="1"/>
            </p:cNvSpPr>
            <p:nvPr/>
          </p:nvSpPr>
          <p:spPr bwMode="auto">
            <a:xfrm>
              <a:off x="288" y="3168"/>
              <a:ext cx="7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None/>
              </a:pPr>
              <a:r>
                <a:rPr kumimoji="1" lang="zh-CN" altLang="en-US" sz="2800" dirty="0">
                  <a:solidFill>
                    <a:srgbClr val="0000FF"/>
                  </a:solidFill>
                  <a:latin typeface="+mn-ea"/>
                  <a:ea typeface="+mn-ea"/>
                </a:rPr>
                <a:t>分类</a:t>
              </a:r>
            </a:p>
          </p:txBody>
        </p:sp>
        <p:sp>
          <p:nvSpPr>
            <p:cNvPr id="28" name="AutoShape 26"/>
            <p:cNvSpPr>
              <a:spLocks/>
            </p:cNvSpPr>
            <p:nvPr/>
          </p:nvSpPr>
          <p:spPr bwMode="auto">
            <a:xfrm>
              <a:off x="879" y="3078"/>
              <a:ext cx="153" cy="536"/>
            </a:xfrm>
            <a:prstGeom prst="leftBrace">
              <a:avLst>
                <a:gd name="adj1" fmla="val 27778"/>
                <a:gd name="adj2" fmla="val 50000"/>
              </a:avLst>
            </a:prstGeom>
            <a:noFill/>
            <a:ln w="38100">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29" name="Rectangle 29"/>
            <p:cNvSpPr>
              <a:spLocks noChangeArrowheads="1"/>
            </p:cNvSpPr>
            <p:nvPr/>
          </p:nvSpPr>
          <p:spPr bwMode="auto">
            <a:xfrm>
              <a:off x="1071" y="3006"/>
              <a:ext cx="42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400" i="0" dirty="0">
                  <a:solidFill>
                    <a:srgbClr val="540000"/>
                  </a:solidFill>
                  <a:latin typeface="+mn-ea"/>
                  <a:ea typeface="+mn-ea"/>
                </a:rPr>
                <a:t>数码寄存器</a:t>
              </a:r>
              <a:r>
                <a:rPr kumimoji="1" lang="zh-CN" altLang="en-US" sz="2400" i="0" dirty="0">
                  <a:latin typeface="+mn-ea"/>
                  <a:ea typeface="+mn-ea"/>
                </a:rPr>
                <a:t>：用来存放一组二进制代码。</a:t>
              </a:r>
            </a:p>
          </p:txBody>
        </p:sp>
        <p:sp>
          <p:nvSpPr>
            <p:cNvPr id="30" name="Rectangle 35"/>
            <p:cNvSpPr>
              <a:spLocks noChangeArrowheads="1"/>
            </p:cNvSpPr>
            <p:nvPr/>
          </p:nvSpPr>
          <p:spPr bwMode="auto">
            <a:xfrm>
              <a:off x="1014" y="3389"/>
              <a:ext cx="416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zh-CN" altLang="en-US" sz="2400" i="0" dirty="0">
                  <a:solidFill>
                    <a:srgbClr val="540000"/>
                  </a:solidFill>
                  <a:latin typeface="+mn-ea"/>
                  <a:ea typeface="+mn-ea"/>
                </a:rPr>
                <a:t>移位寄存器</a:t>
              </a:r>
              <a:r>
                <a:rPr kumimoji="1" lang="zh-CN" altLang="en-US" sz="2400" i="0" dirty="0">
                  <a:latin typeface="+mn-ea"/>
                  <a:ea typeface="+mn-ea"/>
                </a:rPr>
                <a:t>：在移位脉冲作用下，二进制代码左移或右移。</a:t>
              </a:r>
            </a:p>
          </p:txBody>
        </p:sp>
      </p:grpSp>
    </p:spTree>
    <p:extLst>
      <p:ext uri="{BB962C8B-B14F-4D97-AF65-F5344CB8AC3E}">
        <p14:creationId xmlns:p14="http://schemas.microsoft.com/office/powerpoint/2010/main" val="359508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6"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Horizont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6"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barn(inHorizontal)">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41251" y="66091"/>
            <a:ext cx="5486400"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数码寄存器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41251" y="768029"/>
            <a:ext cx="9061498" cy="354932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Clr>
                <a:srgbClr val="0000CC"/>
              </a:buClr>
            </a:pPr>
            <a:r>
              <a:rPr lang="zh-CN" altLang="en-US" sz="2400" b="0" dirty="0">
                <a:latin typeface="宋体" panose="02010600030101010101" pitchFamily="2" charset="-122"/>
              </a:rPr>
              <a:t>数码寄存器具有</a:t>
            </a:r>
            <a:r>
              <a:rPr lang="zh-CN" altLang="en-US" sz="2400" dirty="0">
                <a:solidFill>
                  <a:srgbClr val="540000"/>
                </a:solidFill>
                <a:latin typeface="宋体" panose="02010600030101010101" pitchFamily="2" charset="-122"/>
              </a:rPr>
              <a:t>存储</a:t>
            </a:r>
            <a:r>
              <a:rPr lang="zh-CN" altLang="en-US" sz="2400" b="0" dirty="0">
                <a:latin typeface="宋体" panose="02010600030101010101" pitchFamily="2" charset="-122"/>
              </a:rPr>
              <a:t>二进制代码，并可</a:t>
            </a:r>
            <a:r>
              <a:rPr lang="zh-CN" altLang="en-US" sz="2400" dirty="0">
                <a:solidFill>
                  <a:srgbClr val="540000"/>
                </a:solidFill>
                <a:latin typeface="宋体" panose="02010600030101010101" pitchFamily="2" charset="-122"/>
              </a:rPr>
              <a:t>输出</a:t>
            </a:r>
            <a:r>
              <a:rPr lang="zh-CN" altLang="en-US" sz="2400" b="0" dirty="0">
                <a:latin typeface="宋体" panose="02010600030101010101" pitchFamily="2" charset="-122"/>
              </a:rPr>
              <a:t>所存二进制代码的功能。具有</a:t>
            </a:r>
            <a:r>
              <a:rPr lang="zh-CN" altLang="en-US" sz="2400" dirty="0">
                <a:solidFill>
                  <a:srgbClr val="540000"/>
                </a:solidFill>
                <a:latin typeface="宋体" panose="02010600030101010101" pitchFamily="2" charset="-122"/>
              </a:rPr>
              <a:t>双拍和单拍</a:t>
            </a:r>
            <a:r>
              <a:rPr lang="zh-CN" altLang="en-US" sz="2400" b="0" dirty="0">
                <a:latin typeface="宋体" panose="02010600030101010101" pitchFamily="2" charset="-122"/>
              </a:rPr>
              <a:t>两种工作方式。</a:t>
            </a:r>
          </a:p>
          <a:p>
            <a:pPr eaLnBrk="1" hangingPunct="1">
              <a:buClr>
                <a:srgbClr val="0000CC"/>
              </a:buClr>
            </a:pPr>
            <a:r>
              <a:rPr lang="zh-CN" altLang="en-US" sz="2400" dirty="0">
                <a:solidFill>
                  <a:srgbClr val="540000"/>
                </a:solidFill>
                <a:latin typeface="宋体" panose="02010600030101010101" pitchFamily="2" charset="-122"/>
              </a:rPr>
              <a:t>双拍工作方式</a:t>
            </a:r>
            <a:r>
              <a:rPr lang="zh-CN" altLang="en-US" sz="2400" b="0" dirty="0">
                <a:latin typeface="宋体" panose="02010600030101010101" pitchFamily="2" charset="-122"/>
              </a:rPr>
              <a:t>是指接收数码时，</a:t>
            </a:r>
            <a:r>
              <a:rPr lang="zh-CN" altLang="en-US" sz="2400" dirty="0">
                <a:solidFill>
                  <a:srgbClr val="540000"/>
                </a:solidFill>
                <a:latin typeface="宋体" panose="02010600030101010101" pitchFamily="2" charset="-122"/>
              </a:rPr>
              <a:t>先清零，再接收数码。</a:t>
            </a:r>
          </a:p>
          <a:p>
            <a:pPr eaLnBrk="1" hangingPunct="1">
              <a:buClr>
                <a:srgbClr val="0000CC"/>
              </a:buClr>
            </a:pPr>
            <a:r>
              <a:rPr lang="zh-CN" altLang="en-US" sz="2400" dirty="0">
                <a:solidFill>
                  <a:srgbClr val="540000"/>
                </a:solidFill>
                <a:latin typeface="宋体" panose="02010600030101010101" pitchFamily="2" charset="-122"/>
              </a:rPr>
              <a:t>单拍工作方式</a:t>
            </a:r>
            <a:r>
              <a:rPr lang="zh-CN" altLang="en-US" sz="2400" b="0" dirty="0">
                <a:latin typeface="宋体" panose="02010600030101010101" pitchFamily="2" charset="-122"/>
              </a:rPr>
              <a:t>是指</a:t>
            </a:r>
            <a:r>
              <a:rPr lang="zh-CN" altLang="en-US" sz="2400" dirty="0">
                <a:solidFill>
                  <a:srgbClr val="540000"/>
                </a:solidFill>
                <a:latin typeface="宋体" panose="02010600030101010101" pitchFamily="2" charset="-122"/>
              </a:rPr>
              <a:t>只需一个接收脉冲</a:t>
            </a:r>
            <a:r>
              <a:rPr lang="zh-CN" altLang="en-US" sz="2400" b="0" dirty="0">
                <a:latin typeface="宋体" panose="02010600030101010101" pitchFamily="2" charset="-122"/>
              </a:rPr>
              <a:t>就可以完成接收数码的工作方式。集成数码寄存器几乎都采用单拍工作方式。</a:t>
            </a:r>
          </a:p>
          <a:p>
            <a:pPr eaLnBrk="1" hangingPunct="1">
              <a:buClr>
                <a:srgbClr val="0000CC"/>
              </a:buClr>
            </a:pPr>
            <a:r>
              <a:rPr lang="zh-CN" altLang="en-US" sz="2400" b="0" dirty="0">
                <a:latin typeface="宋体" panose="02010600030101010101" pitchFamily="2" charset="-122"/>
              </a:rPr>
              <a:t>数码寄存器要求所存的代码与输入代码相同，故由</a:t>
            </a:r>
            <a:r>
              <a:rPr lang="en-US" altLang="zh-CN" sz="2400" dirty="0">
                <a:solidFill>
                  <a:srgbClr val="540000"/>
                </a:solidFill>
              </a:rPr>
              <a:t>D</a:t>
            </a:r>
            <a:r>
              <a:rPr lang="zh-CN" altLang="en-US" sz="2400" dirty="0">
                <a:solidFill>
                  <a:srgbClr val="540000"/>
                </a:solidFill>
                <a:latin typeface="宋体" panose="02010600030101010101" pitchFamily="2" charset="-122"/>
              </a:rPr>
              <a:t>触发器构成</a:t>
            </a:r>
            <a:r>
              <a:rPr lang="zh-CN" altLang="en-US" sz="2400" b="0" dirty="0">
                <a:latin typeface="宋体" panose="02010600030101010101" pitchFamily="2" charset="-122"/>
              </a:rPr>
              <a:t>。</a:t>
            </a:r>
            <a:r>
              <a:rPr lang="zh-CN" altLang="en-US" sz="2400" b="0" dirty="0"/>
              <a:t> </a:t>
            </a:r>
          </a:p>
          <a:p>
            <a:pPr marL="0" indent="0" eaLnBrk="1" hangingPunct="1">
              <a:lnSpc>
                <a:spcPct val="120000"/>
              </a:lnSpc>
              <a:buNone/>
            </a:pPr>
            <a:endParaRPr lang="zh-CN" altLang="en-US" sz="2400" b="0" kern="0" dirty="0"/>
          </a:p>
        </p:txBody>
      </p:sp>
      <p:sp>
        <p:nvSpPr>
          <p:cNvPr id="32" name="Rectangle 2"/>
          <p:cNvSpPr>
            <a:spLocks noGrp="1" noChangeArrowheads="1"/>
          </p:cNvSpPr>
          <p:nvPr/>
        </p:nvSpPr>
        <p:spPr bwMode="auto">
          <a:xfrm>
            <a:off x="5613239" y="3858538"/>
            <a:ext cx="340392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spcBef>
                <a:spcPct val="0"/>
              </a:spcBef>
              <a:buClr>
                <a:srgbClr val="66FF33"/>
              </a:buClr>
              <a:buSzPct val="75000"/>
              <a:buNone/>
            </a:pPr>
            <a:r>
              <a:rPr lang="zh-CN" altLang="en-US" sz="2400" b="0" i="0" dirty="0">
                <a:latin typeface="+mn-ea"/>
                <a:ea typeface="+mn-ea"/>
              </a:rPr>
              <a:t>左图为四位上升沿触发</a:t>
            </a:r>
            <a:r>
              <a:rPr lang="en-US" altLang="zh-CN" sz="2400" b="0" i="0" dirty="0">
                <a:latin typeface="+mn-ea"/>
                <a:ea typeface="+mn-ea"/>
              </a:rPr>
              <a:t>D</a:t>
            </a:r>
            <a:r>
              <a:rPr lang="zh-CN" altLang="en-US" sz="2400" b="0" i="0" dirty="0">
                <a:latin typeface="+mn-ea"/>
                <a:ea typeface="+mn-ea"/>
              </a:rPr>
              <a:t>触发器</a:t>
            </a:r>
            <a:r>
              <a:rPr lang="en-US" altLang="zh-CN" sz="2400" i="0" dirty="0">
                <a:latin typeface="+mn-ea"/>
                <a:ea typeface="+mn-ea"/>
              </a:rPr>
              <a:t>74HC175</a:t>
            </a:r>
            <a:r>
              <a:rPr lang="zh-CN" altLang="en-US" sz="2400" b="0" i="0" dirty="0">
                <a:latin typeface="+mn-ea"/>
                <a:ea typeface="+mn-ea"/>
              </a:rPr>
              <a:t>逻辑图。在时钟脉冲</a:t>
            </a:r>
            <a:r>
              <a:rPr lang="en-US" altLang="zh-CN" sz="2400" b="0" i="0" dirty="0">
                <a:latin typeface="+mn-ea"/>
                <a:ea typeface="+mn-ea"/>
              </a:rPr>
              <a:t>CP</a:t>
            </a:r>
            <a:r>
              <a:rPr lang="zh-CN" altLang="en-US" sz="2400" b="0" i="0" dirty="0">
                <a:latin typeface="+mn-ea"/>
                <a:ea typeface="+mn-ea"/>
              </a:rPr>
              <a:t>上升沿到来时，实现数据的</a:t>
            </a:r>
            <a:r>
              <a:rPr lang="zh-CN" altLang="en-US" sz="2400" i="0" dirty="0">
                <a:solidFill>
                  <a:srgbClr val="540000"/>
                </a:solidFill>
                <a:latin typeface="+mn-ea"/>
                <a:ea typeface="+mn-ea"/>
              </a:rPr>
              <a:t>并行输入</a:t>
            </a:r>
            <a:r>
              <a:rPr lang="en-US" altLang="zh-CN" sz="2400" i="0" dirty="0">
                <a:solidFill>
                  <a:srgbClr val="540000"/>
                </a:solidFill>
                <a:latin typeface="+mn-ea"/>
                <a:ea typeface="+mn-ea"/>
              </a:rPr>
              <a:t>-</a:t>
            </a:r>
            <a:r>
              <a:rPr lang="zh-CN" altLang="en-US" sz="2400" i="0" dirty="0">
                <a:solidFill>
                  <a:srgbClr val="540000"/>
                </a:solidFill>
                <a:latin typeface="+mn-ea"/>
                <a:ea typeface="+mn-ea"/>
              </a:rPr>
              <a:t>并行输出</a:t>
            </a:r>
            <a:r>
              <a:rPr lang="zh-CN" altLang="en-US" sz="2400" b="0" i="0" dirty="0">
                <a:latin typeface="+mn-ea"/>
                <a:ea typeface="+mn-ea"/>
              </a:rPr>
              <a:t>。 </a:t>
            </a:r>
          </a:p>
        </p:txBody>
      </p:sp>
      <p:graphicFrame>
        <p:nvGraphicFramePr>
          <p:cNvPr id="4" name="对象 3"/>
          <p:cNvGraphicFramePr>
            <a:graphicFrameLocks noChangeAspect="1"/>
          </p:cNvGraphicFramePr>
          <p:nvPr>
            <p:extLst>
              <p:ext uri="{D42A27DB-BD31-4B8C-83A1-F6EECF244321}">
                <p14:modId xmlns:p14="http://schemas.microsoft.com/office/powerpoint/2010/main" val="1881050536"/>
              </p:ext>
            </p:extLst>
          </p:nvPr>
        </p:nvGraphicFramePr>
        <p:xfrm>
          <a:off x="190408" y="3489460"/>
          <a:ext cx="5273675" cy="2873375"/>
        </p:xfrm>
        <a:graphic>
          <a:graphicData uri="http://schemas.openxmlformats.org/presentationml/2006/ole">
            <mc:AlternateContent xmlns:mc="http://schemas.openxmlformats.org/markup-compatibility/2006">
              <mc:Choice xmlns:v="urn:schemas-microsoft-com:vml" Requires="v">
                <p:oleObj name="Visio" r:id="rId6" imgW="5406981" imgH="2947968" progId="Visio.Drawing.11">
                  <p:embed/>
                </p:oleObj>
              </mc:Choice>
              <mc:Fallback>
                <p:oleObj name="Visio" r:id="rId6" imgW="5406981" imgH="2947968"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408" y="3489460"/>
                        <a:ext cx="5273675" cy="287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75232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14300" y="955581"/>
            <a:ext cx="5486400"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集成寄存器</a:t>
            </a:r>
            <a:r>
              <a:rPr lang="en-US" altLang="zh-CN" sz="3200" dirty="0">
                <a:solidFill>
                  <a:srgbClr val="0000FF"/>
                </a:solidFill>
                <a:latin typeface="+mn-ea"/>
                <a:ea typeface="+mn-ea"/>
                <a:cs typeface="+mn-ea"/>
              </a:rPr>
              <a:t>74175</a:t>
            </a:r>
            <a:endParaRPr lang="zh-CN" altLang="en-US" sz="3200" dirty="0">
              <a:solidFill>
                <a:srgbClr val="0000FF"/>
              </a:solidFill>
              <a:latin typeface="+mn-ea"/>
              <a:ea typeface="+mn-ea"/>
              <a:cs typeface="+mn-ea"/>
              <a:sym typeface="+mn-lt"/>
            </a:endParaRPr>
          </a:p>
        </p:txBody>
      </p:sp>
      <p:sp>
        <p:nvSpPr>
          <p:cNvPr id="7" name="Text Box 14"/>
          <p:cNvSpPr txBox="1">
            <a:spLocks noChangeArrowheads="1"/>
          </p:cNvSpPr>
          <p:nvPr/>
        </p:nvSpPr>
        <p:spPr bwMode="auto">
          <a:xfrm>
            <a:off x="4074227" y="3069525"/>
            <a:ext cx="4886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dirty="0">
                <a:latin typeface="+mn-ea"/>
                <a:ea typeface="+mn-ea"/>
                <a:cs typeface="Times New Roman" panose="02020603050405020304" pitchFamily="18" charset="0"/>
              </a:rPr>
              <a:t>     R=0</a:t>
            </a:r>
            <a:r>
              <a:rPr lang="zh-CN" altLang="en-US" sz="2400" b="0" dirty="0">
                <a:latin typeface="+mn-ea"/>
                <a:ea typeface="+mn-ea"/>
                <a:cs typeface="Times New Roman" panose="02020603050405020304" pitchFamily="18" charset="0"/>
              </a:rPr>
              <a:t>时，表示此信号为低电平时，四个触发器的输出为零，是异步清除。</a:t>
            </a:r>
            <a:endParaRPr lang="zh-CN" altLang="en-US" sz="2400" b="0" i="1" dirty="0">
              <a:latin typeface="+mn-ea"/>
              <a:ea typeface="+mn-ea"/>
              <a:cs typeface="Times New Roman" panose="02020603050405020304" pitchFamily="18" charset="0"/>
            </a:endParaRPr>
          </a:p>
        </p:txBody>
      </p:sp>
      <p:sp>
        <p:nvSpPr>
          <p:cNvPr id="10" name="Text Box 3"/>
          <p:cNvSpPr txBox="1">
            <a:spLocks noChangeArrowheads="1"/>
          </p:cNvSpPr>
          <p:nvPr/>
        </p:nvSpPr>
        <p:spPr bwMode="auto">
          <a:xfrm>
            <a:off x="4424362" y="2149807"/>
            <a:ext cx="426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0" dirty="0">
                <a:latin typeface="+mn-ea"/>
                <a:ea typeface="+mn-ea"/>
                <a:cs typeface="Times New Roman" panose="02020603050405020304" pitchFamily="18" charset="0"/>
              </a:rPr>
              <a:t>四个触发器构成的寄存器。</a:t>
            </a:r>
          </a:p>
        </p:txBody>
      </p:sp>
      <p:sp>
        <p:nvSpPr>
          <p:cNvPr id="11" name="Rectangle 4"/>
          <p:cNvSpPr>
            <a:spLocks noChangeArrowheads="1"/>
          </p:cNvSpPr>
          <p:nvPr/>
        </p:nvSpPr>
        <p:spPr bwMode="auto">
          <a:xfrm>
            <a:off x="3705224" y="4378405"/>
            <a:ext cx="5000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200" dirty="0">
                <a:latin typeface="+mn-ea"/>
                <a:ea typeface="+mn-ea"/>
                <a:cs typeface="Times New Roman" panose="02020603050405020304" pitchFamily="18" charset="0"/>
              </a:rPr>
              <a:t>        CP</a:t>
            </a:r>
            <a:r>
              <a:rPr lang="zh-CN" altLang="en-US" sz="2200" dirty="0">
                <a:latin typeface="+mn-ea"/>
                <a:ea typeface="+mn-ea"/>
                <a:cs typeface="Times New Roman" panose="02020603050405020304" pitchFamily="18" charset="0"/>
              </a:rPr>
              <a:t>信号是时钟，且上升沿有效。</a:t>
            </a:r>
          </a:p>
        </p:txBody>
      </p:sp>
      <p:sp>
        <p:nvSpPr>
          <p:cNvPr id="12" name="Text Box 9"/>
          <p:cNvSpPr txBox="1">
            <a:spLocks noChangeArrowheads="1"/>
          </p:cNvSpPr>
          <p:nvPr/>
        </p:nvSpPr>
        <p:spPr bwMode="auto">
          <a:xfrm>
            <a:off x="3962400" y="1688639"/>
            <a:ext cx="32766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50000"/>
              </a:spcBef>
              <a:buFontTx/>
              <a:buNone/>
            </a:pPr>
            <a:r>
              <a:rPr lang="en-US" altLang="zh-CN" sz="2400" dirty="0">
                <a:latin typeface="+mn-ea"/>
                <a:ea typeface="+mn-ea"/>
                <a:cs typeface="Times New Roman" panose="02020603050405020304" pitchFamily="18" charset="0"/>
              </a:rPr>
              <a:t>1.</a:t>
            </a:r>
            <a:r>
              <a:rPr lang="zh-CN" altLang="en-US" sz="2400" dirty="0">
                <a:latin typeface="+mn-ea"/>
                <a:ea typeface="+mn-ea"/>
                <a:cs typeface="Times New Roman" panose="02020603050405020304" pitchFamily="18" charset="0"/>
              </a:rPr>
              <a:t>逻辑符号</a:t>
            </a:r>
          </a:p>
        </p:txBody>
      </p:sp>
      <p:sp>
        <p:nvSpPr>
          <p:cNvPr id="13" name="Text Box 13"/>
          <p:cNvSpPr txBox="1">
            <a:spLocks noChangeArrowheads="1"/>
          </p:cNvSpPr>
          <p:nvPr/>
        </p:nvSpPr>
        <p:spPr bwMode="auto">
          <a:xfrm>
            <a:off x="3919537" y="2591927"/>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dirty="0">
                <a:latin typeface="+mn-ea"/>
                <a:ea typeface="+mn-ea"/>
                <a:cs typeface="Times New Roman" panose="02020603050405020304" pitchFamily="18" charset="0"/>
              </a:rPr>
              <a:t> 2.</a:t>
            </a:r>
            <a:r>
              <a:rPr lang="zh-CN" altLang="en-US" sz="2400" dirty="0">
                <a:latin typeface="+mn-ea"/>
                <a:ea typeface="+mn-ea"/>
                <a:cs typeface="Times New Roman" panose="02020603050405020304" pitchFamily="18" charset="0"/>
              </a:rPr>
              <a:t>功能</a:t>
            </a:r>
          </a:p>
        </p:txBody>
      </p:sp>
      <p:graphicFrame>
        <p:nvGraphicFramePr>
          <p:cNvPr id="14" name="Object 2"/>
          <p:cNvGraphicFramePr>
            <a:graphicFrameLocks noChangeAspect="1"/>
          </p:cNvGraphicFramePr>
          <p:nvPr>
            <p:extLst>
              <p:ext uri="{D42A27DB-BD31-4B8C-83A1-F6EECF244321}">
                <p14:modId xmlns:p14="http://schemas.microsoft.com/office/powerpoint/2010/main" val="538854218"/>
              </p:ext>
            </p:extLst>
          </p:nvPr>
        </p:nvGraphicFramePr>
        <p:xfrm>
          <a:off x="247650" y="1902951"/>
          <a:ext cx="3286125" cy="4064000"/>
        </p:xfrm>
        <a:graphic>
          <a:graphicData uri="http://schemas.openxmlformats.org/presentationml/2006/ole">
            <mc:AlternateContent xmlns:mc="http://schemas.openxmlformats.org/markup-compatibility/2006">
              <mc:Choice xmlns:v="urn:schemas-microsoft-com:vml" Requires="v">
                <p:oleObj name="BMP 图像" r:id="rId2" imgW="2333333" imgH="2886478" progId="Paint.Picture">
                  <p:embed/>
                </p:oleObj>
              </mc:Choice>
              <mc:Fallback>
                <p:oleObj name="BMP 图像" r:id="rId2" imgW="2333333" imgH="2886478"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1902951"/>
                        <a:ext cx="3286125" cy="4064000"/>
                      </a:xfrm>
                      <a:prstGeom prst="rect">
                        <a:avLst/>
                      </a:prstGeom>
                      <a:noFill/>
                      <a:ln w="57150" cmpd="thinThick">
                        <a:solidFill>
                          <a:srgbClr val="00CCFF"/>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68767489"/>
              </p:ext>
            </p:extLst>
          </p:nvPr>
        </p:nvGraphicFramePr>
        <p:xfrm>
          <a:off x="3819525" y="4920789"/>
          <a:ext cx="5214938" cy="1714500"/>
        </p:xfrm>
        <a:graphic>
          <a:graphicData uri="http://schemas.openxmlformats.org/drawingml/2006/table">
            <a:tbl>
              <a:tblPr/>
              <a:tblGrid>
                <a:gridCol w="868591">
                  <a:extLst>
                    <a:ext uri="{9D8B030D-6E8A-4147-A177-3AD203B41FA5}">
                      <a16:colId xmlns:a16="http://schemas.microsoft.com/office/drawing/2014/main" val="20000"/>
                    </a:ext>
                  </a:extLst>
                </a:gridCol>
                <a:gridCol w="869439">
                  <a:extLst>
                    <a:ext uri="{9D8B030D-6E8A-4147-A177-3AD203B41FA5}">
                      <a16:colId xmlns:a16="http://schemas.microsoft.com/office/drawing/2014/main" val="20001"/>
                    </a:ext>
                  </a:extLst>
                </a:gridCol>
                <a:gridCol w="869439">
                  <a:extLst>
                    <a:ext uri="{9D8B030D-6E8A-4147-A177-3AD203B41FA5}">
                      <a16:colId xmlns:a16="http://schemas.microsoft.com/office/drawing/2014/main" val="20002"/>
                    </a:ext>
                  </a:extLst>
                </a:gridCol>
                <a:gridCol w="868591">
                  <a:extLst>
                    <a:ext uri="{9D8B030D-6E8A-4147-A177-3AD203B41FA5}">
                      <a16:colId xmlns:a16="http://schemas.microsoft.com/office/drawing/2014/main" val="20003"/>
                    </a:ext>
                  </a:extLst>
                </a:gridCol>
                <a:gridCol w="869439">
                  <a:extLst>
                    <a:ext uri="{9D8B030D-6E8A-4147-A177-3AD203B41FA5}">
                      <a16:colId xmlns:a16="http://schemas.microsoft.com/office/drawing/2014/main" val="20004"/>
                    </a:ext>
                  </a:extLst>
                </a:gridCol>
                <a:gridCol w="869439">
                  <a:extLst>
                    <a:ext uri="{9D8B030D-6E8A-4147-A177-3AD203B41FA5}">
                      <a16:colId xmlns:a16="http://schemas.microsoft.com/office/drawing/2014/main" val="20005"/>
                    </a:ext>
                  </a:extLst>
                </a:gridCol>
              </a:tblGrid>
              <a:tr h="342900">
                <a:tc>
                  <a:txBody>
                    <a:bodyPr/>
                    <a:lstStyle/>
                    <a:p>
                      <a:pPr algn="ctr">
                        <a:spcAft>
                          <a:spcPts val="0"/>
                        </a:spcAft>
                      </a:pPr>
                      <a:endParaRPr lang="en-US" sz="1800" b="1" kern="100" dirty="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i="1" kern="100">
                          <a:latin typeface="Times New Roman" pitchFamily="18" charset="0"/>
                          <a:ea typeface="宋体"/>
                          <a:cs typeface="Times New Roman" pitchFamily="18" charset="0"/>
                        </a:rPr>
                        <a:t>CP</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i="1" kern="100">
                          <a:latin typeface="Times New Roman" pitchFamily="18" charset="0"/>
                          <a:ea typeface="宋体"/>
                          <a:cs typeface="Times New Roman" pitchFamily="18" charset="0"/>
                        </a:rPr>
                        <a:t>D</a:t>
                      </a:r>
                      <a:r>
                        <a:rPr lang="en-US" sz="1800" b="1" kern="100" baseline="-25000">
                          <a:latin typeface="Times New Roman" pitchFamily="18" charset="0"/>
                          <a:ea typeface="宋体"/>
                          <a:cs typeface="Times New Roman" pitchFamily="18" charset="0"/>
                        </a:rPr>
                        <a:t>4</a:t>
                      </a:r>
                      <a:r>
                        <a:rPr lang="en-US" sz="1800" b="1" kern="100">
                          <a:latin typeface="Times New Roman" pitchFamily="18" charset="0"/>
                          <a:ea typeface="宋体"/>
                          <a:cs typeface="Times New Roman" pitchFamily="18" charset="0"/>
                        </a:rPr>
                        <a:t>~</a:t>
                      </a:r>
                      <a:r>
                        <a:rPr lang="en-US" sz="1800" b="1" i="1" kern="100">
                          <a:latin typeface="Times New Roman" pitchFamily="18" charset="0"/>
                          <a:ea typeface="宋体"/>
                          <a:cs typeface="Times New Roman" pitchFamily="18" charset="0"/>
                        </a:rPr>
                        <a:t>D</a:t>
                      </a:r>
                      <a:r>
                        <a:rPr lang="en-US" sz="1800" b="1" kern="100" baseline="-25000">
                          <a:latin typeface="Times New Roman" pitchFamily="18" charset="0"/>
                          <a:ea typeface="宋体"/>
                          <a:cs typeface="Times New Roman" pitchFamily="18" charset="0"/>
                        </a:rPr>
                        <a:t>1</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a:latin typeface="Times New Roman" pitchFamily="18" charset="0"/>
                          <a:ea typeface="宋体"/>
                          <a:cs typeface="Times New Roman" pitchFamily="18" charset="0"/>
                        </a:rPr>
                        <a:t>功能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2900">
                <a:tc>
                  <a:txBody>
                    <a:bodyPr/>
                    <a:lstStyle/>
                    <a:p>
                      <a:pPr algn="ctr">
                        <a:spcAft>
                          <a:spcPts val="0"/>
                        </a:spcAft>
                      </a:pPr>
                      <a:r>
                        <a:rPr lang="en-US" sz="1800" b="1" kern="100">
                          <a:latin typeface="Times New Roman" pitchFamily="18" charset="0"/>
                          <a:ea typeface="宋体"/>
                          <a:cs typeface="Times New Roman" pitchFamily="18" charset="0"/>
                        </a:rPr>
                        <a:t>0</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a:latin typeface="Times New Roman" pitchFamily="18" charset="0"/>
                          <a:ea typeface="宋体"/>
                          <a:cs typeface="Times New Roman"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latin typeface="Times New Roman" pitchFamily="18" charset="0"/>
                          <a:ea typeface="宋体"/>
                          <a:cs typeface="Times New Roman"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a:latin typeface="Times New Roman" pitchFamily="18" charset="0"/>
                          <a:ea typeface="宋体"/>
                          <a:cs typeface="Times New Roman" pitchFamily="18" charset="0"/>
                        </a:rPr>
                        <a:t>0</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a:latin typeface="Times New Roman" pitchFamily="18" charset="0"/>
                          <a:ea typeface="宋体"/>
                          <a:cs typeface="Times New Roman" pitchFamily="18" charset="0"/>
                        </a:rPr>
                        <a:t>1</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a:latin typeface="Times New Roman" pitchFamily="18" charset="0"/>
                          <a:ea typeface="宋体"/>
                          <a:cs typeface="Times New Roman" pitchFamily="18" charset="0"/>
                        </a:rPr>
                        <a:t>清除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2900">
                <a:tc>
                  <a:txBody>
                    <a:bodyPr/>
                    <a:lstStyle/>
                    <a:p>
                      <a:pPr algn="ctr">
                        <a:spcAft>
                          <a:spcPts val="0"/>
                        </a:spcAft>
                      </a:pPr>
                      <a:r>
                        <a:rPr lang="en-US" sz="1800" b="1" kern="100">
                          <a:latin typeface="Times New Roman" pitchFamily="18" charset="0"/>
                          <a:ea typeface="宋体"/>
                          <a:cs typeface="Times New Roman" pitchFamily="18" charset="0"/>
                        </a:rPr>
                        <a:t>1</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a:latin typeface="Times New Roman" pitchFamily="18" charset="0"/>
                          <a:ea typeface="宋体"/>
                          <a:cs typeface="Times New Roman"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a:latin typeface="Times New Roman" pitchFamily="18" charset="0"/>
                          <a:ea typeface="宋体"/>
                          <a:cs typeface="Times New Roman" pitchFamily="18" charset="0"/>
                        </a:rPr>
                        <a:t>1</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a:latin typeface="Times New Roman" pitchFamily="18" charset="0"/>
                          <a:ea typeface="宋体"/>
                          <a:cs typeface="Times New Roman" pitchFamily="18" charset="0"/>
                        </a:rPr>
                        <a:t>1</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a:latin typeface="Times New Roman" pitchFamily="18" charset="0"/>
                          <a:ea typeface="宋体"/>
                          <a:cs typeface="Times New Roman" pitchFamily="18" charset="0"/>
                        </a:rPr>
                        <a:t>0</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latin typeface="Times New Roman" pitchFamily="18" charset="0"/>
                          <a:ea typeface="宋体"/>
                          <a:cs typeface="Times New Roman" pitchFamily="18" charset="0"/>
                        </a:rPr>
                        <a:t>送数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2900">
                <a:tc>
                  <a:txBody>
                    <a:bodyPr/>
                    <a:lstStyle/>
                    <a:p>
                      <a:pPr algn="ctr">
                        <a:spcAft>
                          <a:spcPts val="0"/>
                        </a:spcAft>
                      </a:pPr>
                      <a:r>
                        <a:rPr lang="en-US" sz="1800" b="1" kern="100">
                          <a:latin typeface="Times New Roman" pitchFamily="18" charset="0"/>
                          <a:ea typeface="宋体"/>
                          <a:cs typeface="Times New Roman" pitchFamily="18" charset="0"/>
                        </a:rPr>
                        <a:t>1</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a:latin typeface="Times New Roman" pitchFamily="18" charset="0"/>
                          <a:ea typeface="宋体"/>
                          <a:cs typeface="Times New Roman"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a:latin typeface="Times New Roman" pitchFamily="18" charset="0"/>
                          <a:ea typeface="宋体"/>
                          <a:cs typeface="Times New Roman" pitchFamily="18" charset="0"/>
                        </a:rPr>
                        <a:t>0</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a:latin typeface="Times New Roman" pitchFamily="18" charset="0"/>
                          <a:ea typeface="宋体"/>
                          <a:cs typeface="Times New Roman" pitchFamily="18" charset="0"/>
                        </a:rPr>
                        <a:t>0</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a:latin typeface="Times New Roman" pitchFamily="18" charset="0"/>
                          <a:ea typeface="宋体"/>
                          <a:cs typeface="Times New Roman" pitchFamily="18" charset="0"/>
                        </a:rPr>
                        <a:t>1</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latin typeface="Times New Roman" pitchFamily="18" charset="0"/>
                          <a:ea typeface="宋体"/>
                          <a:cs typeface="Times New Roman" pitchFamily="18" charset="0"/>
                        </a:rPr>
                        <a:t>送数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2900">
                <a:tc>
                  <a:txBody>
                    <a:bodyPr/>
                    <a:lstStyle/>
                    <a:p>
                      <a:pPr algn="ctr">
                        <a:spcAft>
                          <a:spcPts val="0"/>
                        </a:spcAft>
                      </a:pPr>
                      <a:r>
                        <a:rPr lang="en-US" sz="1800" b="1" kern="100">
                          <a:latin typeface="Times New Roman" pitchFamily="18" charset="0"/>
                          <a:ea typeface="宋体"/>
                          <a:cs typeface="Times New Roman" pitchFamily="18" charset="0"/>
                        </a:rPr>
                        <a:t>1</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a:latin typeface="Times New Roman" pitchFamily="18" charset="0"/>
                          <a:ea typeface="宋体"/>
                          <a:cs typeface="Times New Roman" pitchFamily="18" charset="0"/>
                        </a:rPr>
                        <a:t>0</a:t>
                      </a:r>
                      <a:endParaRPr lang="zh-CN"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a:latin typeface="Times New Roman" pitchFamily="18" charset="0"/>
                          <a:ea typeface="宋体"/>
                          <a:cs typeface="Times New Roman"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b="1" kern="100">
                        <a:latin typeface="Times New Roman" pitchFamily="18" charset="0"/>
                        <a:ea typeface="宋体"/>
                        <a:cs typeface="Times New Roman"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latin typeface="Times New Roman" pitchFamily="18" charset="0"/>
                          <a:ea typeface="宋体"/>
                          <a:cs typeface="Times New Roman" pitchFamily="18" charset="0"/>
                        </a:rPr>
                        <a:t>保持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975456839"/>
              </p:ext>
            </p:extLst>
          </p:nvPr>
        </p:nvGraphicFramePr>
        <p:xfrm>
          <a:off x="4098925" y="4930314"/>
          <a:ext cx="225425" cy="309562"/>
        </p:xfrm>
        <a:graphic>
          <a:graphicData uri="http://schemas.openxmlformats.org/presentationml/2006/ole">
            <mc:AlternateContent xmlns:mc="http://schemas.openxmlformats.org/markup-compatibility/2006">
              <mc:Choice xmlns:v="urn:schemas-microsoft-com:vml" Requires="v">
                <p:oleObj name="Equation" r:id="rId4" imgW="152268" imgH="203024" progId="Equation.DSMT4">
                  <p:embed/>
                </p:oleObj>
              </mc:Choice>
              <mc:Fallback>
                <p:oleObj name="Equation" r:id="rId4" imgW="152268" imgH="20302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8925" y="4930314"/>
                        <a:ext cx="225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43717995"/>
              </p:ext>
            </p:extLst>
          </p:nvPr>
        </p:nvGraphicFramePr>
        <p:xfrm>
          <a:off x="6748462" y="6349539"/>
          <a:ext cx="217488" cy="285750"/>
        </p:xfrm>
        <a:graphic>
          <a:graphicData uri="http://schemas.openxmlformats.org/presentationml/2006/ole">
            <mc:AlternateContent xmlns:mc="http://schemas.openxmlformats.org/markup-compatibility/2006">
              <mc:Choice xmlns:v="urn:schemas-microsoft-com:vml" Requires="v">
                <p:oleObj name="Equation" r:id="rId6" imgW="152268" imgH="203024" progId="Equation.DSMT4">
                  <p:embed/>
                </p:oleObj>
              </mc:Choice>
              <mc:Fallback>
                <p:oleObj name="Equation" r:id="rId6" imgW="152268" imgH="2030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8462" y="6349539"/>
                        <a:ext cx="2174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5"/>
          <p:cNvGraphicFramePr>
            <a:graphicFrameLocks noChangeAspect="1"/>
          </p:cNvGraphicFramePr>
          <p:nvPr>
            <p:extLst>
              <p:ext uri="{D42A27DB-BD31-4B8C-83A1-F6EECF244321}">
                <p14:modId xmlns:p14="http://schemas.microsoft.com/office/powerpoint/2010/main" val="3616700112"/>
              </p:ext>
            </p:extLst>
          </p:nvPr>
        </p:nvGraphicFramePr>
        <p:xfrm>
          <a:off x="7605712" y="6278101"/>
          <a:ext cx="214313" cy="322263"/>
        </p:xfrm>
        <a:graphic>
          <a:graphicData uri="http://schemas.openxmlformats.org/presentationml/2006/ole">
            <mc:AlternateContent xmlns:mc="http://schemas.openxmlformats.org/markup-compatibility/2006">
              <mc:Choice xmlns:v="urn:schemas-microsoft-com:vml" Requires="v">
                <p:oleObj name="Equation" r:id="rId8" imgW="152334" imgH="228501" progId="Equation.DSMT4">
                  <p:embed/>
                </p:oleObj>
              </mc:Choice>
              <mc:Fallback>
                <p:oleObj name="Equation" r:id="rId8" imgW="152334"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5712" y="6278101"/>
                        <a:ext cx="214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6"/>
          <p:cNvGraphicFramePr>
            <a:graphicFrameLocks noChangeAspect="1"/>
          </p:cNvGraphicFramePr>
          <p:nvPr>
            <p:extLst>
              <p:ext uri="{D42A27DB-BD31-4B8C-83A1-F6EECF244321}">
                <p14:modId xmlns:p14="http://schemas.microsoft.com/office/powerpoint/2010/main" val="961060925"/>
              </p:ext>
            </p:extLst>
          </p:nvPr>
        </p:nvGraphicFramePr>
        <p:xfrm>
          <a:off x="6748462" y="4903326"/>
          <a:ext cx="285750" cy="374650"/>
        </p:xfrm>
        <a:graphic>
          <a:graphicData uri="http://schemas.openxmlformats.org/presentationml/2006/ole">
            <mc:AlternateContent xmlns:mc="http://schemas.openxmlformats.org/markup-compatibility/2006">
              <mc:Choice xmlns:v="urn:schemas-microsoft-com:vml" Requires="v">
                <p:oleObj name="Equation" r:id="rId10" imgW="152268" imgH="203024" progId="Equation.DSMT4">
                  <p:embed/>
                </p:oleObj>
              </mc:Choice>
              <mc:Fallback>
                <p:oleObj name="Equation" r:id="rId10" imgW="152268" imgH="20302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8462" y="4903326"/>
                        <a:ext cx="2857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7"/>
          <p:cNvGraphicFramePr>
            <a:graphicFrameLocks noChangeAspect="1"/>
          </p:cNvGraphicFramePr>
          <p:nvPr>
            <p:extLst>
              <p:ext uri="{D42A27DB-BD31-4B8C-83A1-F6EECF244321}">
                <p14:modId xmlns:p14="http://schemas.microsoft.com/office/powerpoint/2010/main" val="2257858625"/>
              </p:ext>
            </p:extLst>
          </p:nvPr>
        </p:nvGraphicFramePr>
        <p:xfrm>
          <a:off x="7605712" y="4920789"/>
          <a:ext cx="238125" cy="357187"/>
        </p:xfrm>
        <a:graphic>
          <a:graphicData uri="http://schemas.openxmlformats.org/presentationml/2006/ole">
            <mc:AlternateContent xmlns:mc="http://schemas.openxmlformats.org/markup-compatibility/2006">
              <mc:Choice xmlns:v="urn:schemas-microsoft-com:vml" Requires="v">
                <p:oleObj name="Equation" r:id="rId11" imgW="152334" imgH="228501" progId="Equation.DSMT4">
                  <p:embed/>
                </p:oleObj>
              </mc:Choice>
              <mc:Fallback>
                <p:oleObj name="Equation" r:id="rId11" imgW="152334"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5712" y="4920789"/>
                        <a:ext cx="2381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2" name="直接连接符 21"/>
          <p:cNvCxnSpPr/>
          <p:nvPr/>
        </p:nvCxnSpPr>
        <p:spPr>
          <a:xfrm>
            <a:off x="4603304" y="3130089"/>
            <a:ext cx="217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5026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wipe(up)">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ppt_x</p:attrName>
                                        </p:attrNameLst>
                                      </p:cBhvr>
                                      <p:tavLst>
                                        <p:tav tm="0">
                                          <p:val>
                                            <p:strVal val="#ppt_x-#ppt_w/2"/>
                                          </p:val>
                                        </p:tav>
                                        <p:tav tm="100000">
                                          <p:val>
                                            <p:strVal val="#ppt_x"/>
                                          </p:val>
                                        </p:tav>
                                      </p:tavLst>
                                    </p:anim>
                                    <p:anim calcmode="lin" valueType="num">
                                      <p:cBhvr>
                                        <p:cTn id="22" dur="500" fill="hold"/>
                                        <p:tgtEl>
                                          <p:spTgt spid="13"/>
                                        </p:tgtEl>
                                        <p:attrNameLst>
                                          <p:attrName>ppt_y</p:attrName>
                                        </p:attrNameLst>
                                      </p:cBhvr>
                                      <p:tavLst>
                                        <p:tav tm="0">
                                          <p:val>
                                            <p:strVal val="#ppt_y"/>
                                          </p:val>
                                        </p:tav>
                                        <p:tav tm="100000">
                                          <p:val>
                                            <p:strVal val="#ppt_y"/>
                                          </p:val>
                                        </p:tav>
                                      </p:tavLst>
                                    </p:anim>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autoUpdateAnimBg="0"/>
      <p:bldP spid="11" grpId="0" autoUpdateAnimBg="0"/>
      <p:bldP spid="12" grpId="0" autoUpdateAnimBg="0"/>
      <p:bldP spid="1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41251" y="66091"/>
            <a:ext cx="5486400"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移位寄存器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41251" y="768029"/>
            <a:ext cx="9061498" cy="354932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pPr>
            <a:r>
              <a:rPr kumimoji="1" lang="zh-CN" altLang="en-US" sz="2400" dirty="0">
                <a:solidFill>
                  <a:srgbClr val="800000"/>
                </a:solidFill>
              </a:rPr>
              <a:t>移位寄存器</a:t>
            </a:r>
            <a:r>
              <a:rPr kumimoji="1" lang="zh-CN" altLang="en-US" sz="2400" b="0" dirty="0"/>
              <a:t>不仅可以存储代码，还可以将代码移位。 </a:t>
            </a:r>
            <a:endParaRPr lang="zh-CN" altLang="en-US" sz="2400" b="0" dirty="0">
              <a:latin typeface="宋体" panose="02010600030101010101" pitchFamily="2" charset="-122"/>
            </a:endParaRPr>
          </a:p>
          <a:p>
            <a:pPr eaLnBrk="1" hangingPunct="1">
              <a:lnSpc>
                <a:spcPct val="120000"/>
              </a:lnSpc>
            </a:pPr>
            <a:r>
              <a:rPr kumimoji="1" lang="zh-CN" altLang="en-US" sz="2400" dirty="0"/>
              <a:t>移位寄存器</a:t>
            </a:r>
            <a:r>
              <a:rPr kumimoji="1" lang="zh-CN" altLang="en-US" sz="2400" b="0" dirty="0"/>
              <a:t>按移动方式分</a:t>
            </a:r>
            <a:r>
              <a:rPr kumimoji="1" lang="zh-CN" altLang="en-US" sz="2400" dirty="0">
                <a:solidFill>
                  <a:srgbClr val="003300"/>
                </a:solidFill>
              </a:rPr>
              <a:t>单向移位寄存器</a:t>
            </a:r>
            <a:r>
              <a:rPr kumimoji="1" lang="zh-CN" altLang="en-US" sz="2400" b="0" dirty="0"/>
              <a:t>（左移位、右移位）、</a:t>
            </a:r>
            <a:r>
              <a:rPr kumimoji="1" lang="zh-CN" altLang="en-US" sz="2400" dirty="0">
                <a:solidFill>
                  <a:srgbClr val="003300"/>
                </a:solidFill>
              </a:rPr>
              <a:t>双向移位寄存器</a:t>
            </a:r>
          </a:p>
          <a:p>
            <a:pPr eaLnBrk="1" hangingPunct="1"/>
            <a:endParaRPr kumimoji="1" lang="zh-CN" altLang="en-US" sz="2400" dirty="0">
              <a:solidFill>
                <a:srgbClr val="000066"/>
              </a:solidFill>
              <a:latin typeface="楷体_GB2312" pitchFamily="49" charset="-122"/>
              <a:ea typeface="楷体_GB2312" pitchFamily="49" charset="-122"/>
            </a:endParaRPr>
          </a:p>
          <a:p>
            <a:pPr eaLnBrk="1" hangingPunct="1"/>
            <a:endParaRPr lang="zh-CN" altLang="en-US" sz="2400" b="0" dirty="0"/>
          </a:p>
          <a:p>
            <a:pPr marL="0" indent="0" eaLnBrk="1" hangingPunct="1">
              <a:lnSpc>
                <a:spcPct val="120000"/>
              </a:lnSpc>
              <a:buNone/>
            </a:pPr>
            <a:endParaRPr lang="zh-CN" altLang="en-US" sz="2400" b="0" kern="0" dirty="0"/>
          </a:p>
        </p:txBody>
      </p:sp>
      <p:graphicFrame>
        <p:nvGraphicFramePr>
          <p:cNvPr id="7" name="Object 2"/>
          <p:cNvGraphicFramePr>
            <a:graphicFrameLocks noChangeAspect="1"/>
          </p:cNvGraphicFramePr>
          <p:nvPr>
            <p:extLst>
              <p:ext uri="{D42A27DB-BD31-4B8C-83A1-F6EECF244321}">
                <p14:modId xmlns:p14="http://schemas.microsoft.com/office/powerpoint/2010/main" val="2904185299"/>
              </p:ext>
            </p:extLst>
          </p:nvPr>
        </p:nvGraphicFramePr>
        <p:xfrm>
          <a:off x="0" y="3547213"/>
          <a:ext cx="9144000" cy="2332038"/>
        </p:xfrm>
        <a:graphic>
          <a:graphicData uri="http://schemas.openxmlformats.org/presentationml/2006/ole">
            <mc:AlternateContent xmlns:mc="http://schemas.openxmlformats.org/markup-compatibility/2006">
              <mc:Choice xmlns:v="urn:schemas-microsoft-com:vml" Requires="v">
                <p:oleObj name="Picture" r:id="rId2" imgW="3742944" imgH="963168" progId="Word.Picture.8">
                  <p:embed/>
                </p:oleObj>
              </mc:Choice>
              <mc:Fallback>
                <p:oleObj name="Picture" r:id="rId2" imgW="3742944" imgH="963168" progId="Word.Picture.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47213"/>
                        <a:ext cx="9144000" cy="2332038"/>
                      </a:xfrm>
                      <a:prstGeom prst="rect">
                        <a:avLst/>
                      </a:prstGeom>
                      <a:solidFill>
                        <a:schemeClr val="bg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AutoShape 33"/>
          <p:cNvSpPr>
            <a:spLocks noChangeArrowheads="1"/>
          </p:cNvSpPr>
          <p:nvPr/>
        </p:nvSpPr>
        <p:spPr bwMode="auto">
          <a:xfrm>
            <a:off x="243191" y="3070963"/>
            <a:ext cx="3167063" cy="680540"/>
          </a:xfrm>
          <a:prstGeom prst="wedgeEllipseCallout">
            <a:avLst>
              <a:gd name="adj1" fmla="val -26042"/>
              <a:gd name="adj2" fmla="val 150000"/>
            </a:avLst>
          </a:prstGeom>
          <a:solidFill>
            <a:schemeClr val="bg2">
              <a:alpha val="29019"/>
            </a:schemeClr>
          </a:solidFill>
          <a:ln w="6350">
            <a:solidFill>
              <a:schemeClr val="tx1"/>
            </a:solidFill>
            <a:miter lim="800000"/>
            <a:headEnd/>
            <a:tailEnd/>
          </a:ln>
        </p:spPr>
        <p:txBody>
          <a:bodyPr lIns="0" tIns="72000" rIns="0" bIns="7200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200" b="1" dirty="0">
                <a:solidFill>
                  <a:srgbClr val="800000"/>
                </a:solidFill>
                <a:latin typeface="+mn-ea"/>
                <a:ea typeface="+mn-ea"/>
              </a:rPr>
              <a:t>串行数据输入端</a:t>
            </a:r>
          </a:p>
        </p:txBody>
      </p:sp>
      <p:sp>
        <p:nvSpPr>
          <p:cNvPr id="11" name="AutoShape 34"/>
          <p:cNvSpPr>
            <a:spLocks noChangeArrowheads="1"/>
          </p:cNvSpPr>
          <p:nvPr/>
        </p:nvSpPr>
        <p:spPr bwMode="auto">
          <a:xfrm>
            <a:off x="5678791" y="5879251"/>
            <a:ext cx="3238500" cy="680540"/>
          </a:xfrm>
          <a:prstGeom prst="wedgeEllipseCallout">
            <a:avLst>
              <a:gd name="adj1" fmla="val 30981"/>
              <a:gd name="adj2" fmla="val -252866"/>
            </a:avLst>
          </a:prstGeom>
          <a:solidFill>
            <a:schemeClr val="bg2">
              <a:alpha val="29019"/>
            </a:schemeClr>
          </a:solidFill>
          <a:ln w="6350">
            <a:solidFill>
              <a:schemeClr val="tx1"/>
            </a:solidFill>
            <a:miter lim="800000"/>
            <a:headEnd/>
            <a:tailEnd/>
          </a:ln>
        </p:spPr>
        <p:txBody>
          <a:bodyPr lIns="0" tIns="72000" rIns="0" bIns="7200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200" b="1">
                <a:solidFill>
                  <a:srgbClr val="800000"/>
                </a:solidFill>
                <a:latin typeface="+mn-ea"/>
                <a:ea typeface="+mn-ea"/>
              </a:rPr>
              <a:t>串行数据输出端</a:t>
            </a:r>
          </a:p>
        </p:txBody>
      </p:sp>
      <p:sp>
        <p:nvSpPr>
          <p:cNvPr id="12" name="AutoShape 35"/>
          <p:cNvSpPr>
            <a:spLocks noChangeArrowheads="1"/>
          </p:cNvSpPr>
          <p:nvPr/>
        </p:nvSpPr>
        <p:spPr bwMode="auto">
          <a:xfrm>
            <a:off x="5415266" y="2712188"/>
            <a:ext cx="3468688" cy="680540"/>
          </a:xfrm>
          <a:prstGeom prst="wedgeEllipseCallout">
            <a:avLst>
              <a:gd name="adj1" fmla="val -56639"/>
              <a:gd name="adj2" fmla="val 81306"/>
            </a:avLst>
          </a:prstGeom>
          <a:solidFill>
            <a:schemeClr val="bg2">
              <a:alpha val="29019"/>
            </a:schemeClr>
          </a:solidFill>
          <a:ln w="6350">
            <a:solidFill>
              <a:schemeClr val="tx1"/>
            </a:solidFill>
            <a:miter lim="800000"/>
            <a:headEnd/>
            <a:tailEnd/>
          </a:ln>
        </p:spPr>
        <p:txBody>
          <a:bodyPr lIns="0" tIns="72000" rIns="0" bIns="7200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200" b="1">
                <a:solidFill>
                  <a:srgbClr val="800000"/>
                </a:solidFill>
                <a:latin typeface="+mn-ea"/>
                <a:ea typeface="+mn-ea"/>
              </a:rPr>
              <a:t>并行数据输出端</a:t>
            </a:r>
          </a:p>
        </p:txBody>
      </p:sp>
      <p:sp>
        <p:nvSpPr>
          <p:cNvPr id="2" name="矩形 1"/>
          <p:cNvSpPr/>
          <p:nvPr/>
        </p:nvSpPr>
        <p:spPr>
          <a:xfrm>
            <a:off x="243191" y="2287898"/>
            <a:ext cx="4515980" cy="461665"/>
          </a:xfrm>
          <a:prstGeom prst="rect">
            <a:avLst/>
          </a:prstGeom>
        </p:spPr>
        <p:txBody>
          <a:bodyPr wrap="none">
            <a:spAutoFit/>
          </a:bodyPr>
          <a:lstStyle/>
          <a:p>
            <a:r>
              <a:rPr kumimoji="1" lang="zh-CN" altLang="en-US" dirty="0">
                <a:solidFill>
                  <a:srgbClr val="0000FF"/>
                </a:solidFill>
                <a:latin typeface="+mn-ea"/>
                <a:ea typeface="+mn-ea"/>
              </a:rPr>
              <a:t>四位右移移位寄存器的电路结构</a:t>
            </a:r>
            <a:endParaRPr lang="zh-CN" altLang="en-US" dirty="0">
              <a:solidFill>
                <a:srgbClr val="0000FF"/>
              </a:solidFill>
              <a:latin typeface="+mn-ea"/>
              <a:ea typeface="+mn-ea"/>
            </a:endParaRPr>
          </a:p>
        </p:txBody>
      </p:sp>
    </p:spTree>
    <p:extLst>
      <p:ext uri="{BB962C8B-B14F-4D97-AF65-F5344CB8AC3E}">
        <p14:creationId xmlns:p14="http://schemas.microsoft.com/office/powerpoint/2010/main" val="2159552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autoUpdateAnimBg="0"/>
      <p:bldP spid="11" grpId="0" animBg="1" autoUpdateAnimBg="0"/>
      <p:bldP spid="12"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41250" y="66091"/>
            <a:ext cx="6428997" cy="56560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dirty="0">
                <a:solidFill>
                  <a:srgbClr val="0000FF"/>
                </a:solidFill>
                <a:latin typeface="+mn-ea"/>
                <a:ea typeface="+mn-ea"/>
                <a:cs typeface="+mn-ea"/>
              </a:rPr>
              <a:t>四位右移移位寄存器的原理</a:t>
            </a:r>
            <a:endParaRPr lang="zh-CN" altLang="en-US" sz="2800" dirty="0">
              <a:solidFill>
                <a:srgbClr val="0000FF"/>
              </a:solidFill>
              <a:latin typeface="+mn-ea"/>
              <a:ea typeface="+mn-ea"/>
              <a:cs typeface="+mn-ea"/>
              <a:sym typeface="+mn-lt"/>
            </a:endParaRPr>
          </a:p>
        </p:txBody>
      </p:sp>
      <p:sp>
        <p:nvSpPr>
          <p:cNvPr id="16" name="Rectangle 3"/>
          <p:cNvSpPr txBox="1">
            <a:spLocks noChangeArrowheads="1"/>
          </p:cNvSpPr>
          <p:nvPr/>
        </p:nvSpPr>
        <p:spPr>
          <a:xfrm>
            <a:off x="41251" y="768029"/>
            <a:ext cx="9061498" cy="354932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endParaRPr kumimoji="1" lang="zh-CN" altLang="en-US" sz="2400" dirty="0">
              <a:solidFill>
                <a:srgbClr val="000066"/>
              </a:solidFill>
              <a:latin typeface="楷体_GB2312" pitchFamily="49" charset="-122"/>
              <a:ea typeface="楷体_GB2312" pitchFamily="49" charset="-122"/>
            </a:endParaRPr>
          </a:p>
          <a:p>
            <a:pPr eaLnBrk="1" hangingPunct="1"/>
            <a:endParaRPr lang="zh-CN" altLang="en-US" sz="2400" b="0" dirty="0"/>
          </a:p>
          <a:p>
            <a:pPr marL="0" indent="0" eaLnBrk="1" hangingPunct="1">
              <a:lnSpc>
                <a:spcPct val="120000"/>
              </a:lnSpc>
              <a:buNone/>
            </a:pPr>
            <a:endParaRPr lang="zh-CN" altLang="en-US" sz="2400" b="0" kern="0" dirty="0"/>
          </a:p>
        </p:txBody>
      </p:sp>
      <p:sp>
        <p:nvSpPr>
          <p:cNvPr id="13" name="Rectangle 8"/>
          <p:cNvSpPr>
            <a:spLocks noChangeArrowheads="1"/>
          </p:cNvSpPr>
          <p:nvPr/>
        </p:nvSpPr>
        <p:spPr bwMode="auto">
          <a:xfrm>
            <a:off x="5897731" y="1406550"/>
            <a:ext cx="14287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400" b="1" i="1">
                <a:latin typeface="Times New Roman" panose="02020603050405020304" pitchFamily="18" charset="0"/>
                <a:ea typeface="+mn-ea"/>
                <a:cs typeface="Times New Roman" panose="02020603050405020304" pitchFamily="18" charset="0"/>
              </a:rPr>
              <a:t>D</a:t>
            </a:r>
            <a:r>
              <a:rPr lang="en-US" altLang="zh-CN" sz="2400" b="1" baseline="-25000">
                <a:latin typeface="Times New Roman" panose="02020603050405020304" pitchFamily="18" charset="0"/>
                <a:ea typeface="+mn-ea"/>
                <a:cs typeface="Times New Roman" panose="02020603050405020304" pitchFamily="18" charset="0"/>
              </a:rPr>
              <a:t>3</a:t>
            </a:r>
            <a:r>
              <a:rPr lang="en-US" altLang="zh-CN" sz="2400" b="1">
                <a:latin typeface="Times New Roman" panose="02020603050405020304" pitchFamily="18" charset="0"/>
                <a:ea typeface="+mn-ea"/>
                <a:cs typeface="Times New Roman" panose="02020603050405020304" pitchFamily="18" charset="0"/>
              </a:rPr>
              <a:t>=</a:t>
            </a:r>
            <a:r>
              <a:rPr lang="en-US" altLang="zh-CN" sz="2400" b="1" i="1">
                <a:latin typeface="Times New Roman" panose="02020603050405020304" pitchFamily="18" charset="0"/>
                <a:ea typeface="+mn-ea"/>
                <a:cs typeface="Times New Roman" panose="02020603050405020304" pitchFamily="18" charset="0"/>
              </a:rPr>
              <a:t>Q</a:t>
            </a:r>
            <a:r>
              <a:rPr lang="en-US" altLang="zh-CN" sz="2400" b="1" baseline="-25000">
                <a:latin typeface="Times New Roman" panose="02020603050405020304" pitchFamily="18" charset="0"/>
                <a:ea typeface="+mn-ea"/>
                <a:cs typeface="Times New Roman" panose="02020603050405020304" pitchFamily="18" charset="0"/>
              </a:rPr>
              <a:t>2n</a:t>
            </a:r>
            <a:endParaRPr lang="en-GB" altLang="zh-CN" sz="2400" b="1" baseline="-25000">
              <a:latin typeface="Times New Roman" panose="02020603050405020304" pitchFamily="18" charset="0"/>
              <a:ea typeface="+mn-ea"/>
              <a:cs typeface="Times New Roman" panose="02020603050405020304" pitchFamily="18" charset="0"/>
            </a:endParaRPr>
          </a:p>
          <a:p>
            <a:pPr eaLnBrk="1" hangingPunct="1">
              <a:lnSpc>
                <a:spcPct val="90000"/>
              </a:lnSpc>
              <a:buClr>
                <a:schemeClr val="accent2"/>
              </a:buClr>
              <a:buFont typeface="Wingdings" panose="05000000000000000000" pitchFamily="2" charset="2"/>
              <a:buNone/>
            </a:pPr>
            <a:endParaRPr lang="en-GB" altLang="zh-CN" sz="2400" b="1" baseline="-25000">
              <a:latin typeface="Times New Roman" panose="02020603050405020304" pitchFamily="18" charset="0"/>
              <a:ea typeface="+mn-ea"/>
              <a:cs typeface="Times New Roman" panose="02020603050405020304" pitchFamily="18" charset="0"/>
            </a:endParaRPr>
          </a:p>
        </p:txBody>
      </p:sp>
      <p:sp>
        <p:nvSpPr>
          <p:cNvPr id="14" name="Rectangle 9"/>
          <p:cNvSpPr>
            <a:spLocks noChangeArrowheads="1"/>
          </p:cNvSpPr>
          <p:nvPr/>
        </p:nvSpPr>
        <p:spPr bwMode="auto">
          <a:xfrm>
            <a:off x="2830681" y="1406550"/>
            <a:ext cx="1374775" cy="50958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400" b="1" i="1">
                <a:latin typeface="Times New Roman" panose="02020603050405020304" pitchFamily="18" charset="0"/>
                <a:ea typeface="+mn-ea"/>
                <a:cs typeface="Times New Roman" panose="02020603050405020304" pitchFamily="18" charset="0"/>
              </a:rPr>
              <a:t>D</a:t>
            </a:r>
            <a:r>
              <a:rPr lang="en-US" altLang="zh-CN" sz="2400" b="1" baseline="-25000">
                <a:latin typeface="Times New Roman" panose="02020603050405020304" pitchFamily="18" charset="0"/>
                <a:ea typeface="+mn-ea"/>
                <a:cs typeface="Times New Roman" panose="02020603050405020304" pitchFamily="18" charset="0"/>
              </a:rPr>
              <a:t>1</a:t>
            </a:r>
            <a:r>
              <a:rPr lang="en-US" altLang="zh-CN" sz="2400" b="1">
                <a:latin typeface="Times New Roman" panose="02020603050405020304" pitchFamily="18" charset="0"/>
                <a:ea typeface="+mn-ea"/>
                <a:cs typeface="Times New Roman" panose="02020603050405020304" pitchFamily="18" charset="0"/>
              </a:rPr>
              <a:t>=</a:t>
            </a:r>
            <a:r>
              <a:rPr lang="en-US" altLang="zh-CN" sz="2400" b="1" i="1">
                <a:latin typeface="Times New Roman" panose="02020603050405020304" pitchFamily="18" charset="0"/>
                <a:ea typeface="+mn-ea"/>
                <a:cs typeface="Times New Roman" panose="02020603050405020304" pitchFamily="18" charset="0"/>
              </a:rPr>
              <a:t>Q</a:t>
            </a:r>
            <a:r>
              <a:rPr lang="en-US" altLang="zh-CN" sz="2400" b="1" baseline="-25000">
                <a:latin typeface="Times New Roman" panose="02020603050405020304" pitchFamily="18" charset="0"/>
                <a:ea typeface="+mn-ea"/>
                <a:cs typeface="Times New Roman" panose="02020603050405020304" pitchFamily="18" charset="0"/>
              </a:rPr>
              <a:t>0n</a:t>
            </a:r>
            <a:endParaRPr lang="en-GB" altLang="zh-CN" sz="2400" b="1" baseline="-25000">
              <a:latin typeface="Times New Roman" panose="02020603050405020304" pitchFamily="18" charset="0"/>
              <a:ea typeface="+mn-ea"/>
              <a:cs typeface="Times New Roman" panose="02020603050405020304" pitchFamily="18" charset="0"/>
            </a:endParaRPr>
          </a:p>
        </p:txBody>
      </p:sp>
      <p:sp>
        <p:nvSpPr>
          <p:cNvPr id="15" name="Rectangle 10"/>
          <p:cNvSpPr>
            <a:spLocks noChangeArrowheads="1"/>
          </p:cNvSpPr>
          <p:nvPr/>
        </p:nvSpPr>
        <p:spPr bwMode="auto">
          <a:xfrm>
            <a:off x="1525756" y="1424012"/>
            <a:ext cx="1416050" cy="56356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400" b="1" i="1" dirty="0">
                <a:latin typeface="Times New Roman" panose="02020603050405020304" pitchFamily="18" charset="0"/>
                <a:ea typeface="+mn-ea"/>
                <a:cs typeface="Times New Roman" panose="02020603050405020304" pitchFamily="18" charset="0"/>
              </a:rPr>
              <a:t>D</a:t>
            </a:r>
            <a:r>
              <a:rPr lang="en-US" altLang="zh-CN" sz="2400" b="1" baseline="-25000" dirty="0">
                <a:latin typeface="Times New Roman" panose="02020603050405020304" pitchFamily="18" charset="0"/>
                <a:ea typeface="+mn-ea"/>
                <a:cs typeface="Times New Roman" panose="02020603050405020304" pitchFamily="18" charset="0"/>
              </a:rPr>
              <a:t>0</a:t>
            </a:r>
            <a:r>
              <a:rPr lang="en-US" altLang="zh-CN" sz="2400" b="1" dirty="0">
                <a:latin typeface="Times New Roman" panose="02020603050405020304" pitchFamily="18" charset="0"/>
                <a:ea typeface="+mn-ea"/>
                <a:cs typeface="Times New Roman" panose="02020603050405020304" pitchFamily="18" charset="0"/>
              </a:rPr>
              <a:t>=</a:t>
            </a:r>
            <a:r>
              <a:rPr lang="en-US" altLang="zh-CN" sz="2400" b="1" i="1" dirty="0">
                <a:latin typeface="Times New Roman" panose="02020603050405020304" pitchFamily="18" charset="0"/>
                <a:ea typeface="+mn-ea"/>
                <a:cs typeface="Times New Roman" panose="02020603050405020304" pitchFamily="18" charset="0"/>
              </a:rPr>
              <a:t>D</a:t>
            </a:r>
            <a:r>
              <a:rPr lang="en-US" altLang="zh-CN" sz="2400" b="1" baseline="-25000" dirty="0">
                <a:latin typeface="Times New Roman" panose="02020603050405020304" pitchFamily="18" charset="0"/>
                <a:ea typeface="+mn-ea"/>
                <a:cs typeface="Times New Roman" panose="02020603050405020304" pitchFamily="18" charset="0"/>
              </a:rPr>
              <a:t>SI</a:t>
            </a:r>
            <a:endParaRPr lang="en-GB" altLang="zh-CN" sz="2400" b="1" dirty="0">
              <a:latin typeface="Times New Roman" panose="02020603050405020304" pitchFamily="18" charset="0"/>
              <a:ea typeface="+mn-ea"/>
              <a:cs typeface="Times New Roman" panose="02020603050405020304" pitchFamily="18" charset="0"/>
            </a:endParaRPr>
          </a:p>
        </p:txBody>
      </p:sp>
      <p:sp>
        <p:nvSpPr>
          <p:cNvPr id="17" name="Rectangle 11"/>
          <p:cNvSpPr>
            <a:spLocks noChangeArrowheads="1"/>
          </p:cNvSpPr>
          <p:nvPr/>
        </p:nvSpPr>
        <p:spPr bwMode="auto">
          <a:xfrm>
            <a:off x="1530519" y="2506802"/>
            <a:ext cx="185102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400" b="1" i="1" dirty="0">
                <a:latin typeface="Times New Roman" panose="02020603050405020304" pitchFamily="18" charset="0"/>
                <a:ea typeface="+mn-ea"/>
                <a:cs typeface="Times New Roman" panose="02020603050405020304" pitchFamily="18" charset="0"/>
              </a:rPr>
              <a:t>Q</a:t>
            </a:r>
            <a:r>
              <a:rPr lang="en-US" altLang="zh-CN" sz="2400" b="1" baseline="-25000" dirty="0">
                <a:latin typeface="Times New Roman" panose="02020603050405020304" pitchFamily="18" charset="0"/>
                <a:ea typeface="+mn-ea"/>
                <a:cs typeface="Times New Roman" panose="02020603050405020304" pitchFamily="18" charset="0"/>
              </a:rPr>
              <a:t>0n+1</a:t>
            </a:r>
            <a:r>
              <a:rPr lang="en-US" altLang="zh-CN" sz="2400" b="1" dirty="0">
                <a:latin typeface="Times New Roman" panose="02020603050405020304" pitchFamily="18" charset="0"/>
                <a:ea typeface="+mn-ea"/>
                <a:cs typeface="Times New Roman" panose="02020603050405020304" pitchFamily="18" charset="0"/>
              </a:rPr>
              <a:t>=</a:t>
            </a:r>
            <a:r>
              <a:rPr lang="en-US" altLang="zh-CN" sz="2400" b="1" i="1" dirty="0">
                <a:latin typeface="Times New Roman" panose="02020603050405020304" pitchFamily="18" charset="0"/>
                <a:ea typeface="+mn-ea"/>
                <a:cs typeface="Times New Roman" panose="02020603050405020304" pitchFamily="18" charset="0"/>
              </a:rPr>
              <a:t>D</a:t>
            </a:r>
            <a:r>
              <a:rPr lang="en-US" altLang="zh-CN" sz="2400" b="1" baseline="-25000" dirty="0">
                <a:latin typeface="Times New Roman" panose="02020603050405020304" pitchFamily="18" charset="0"/>
                <a:ea typeface="+mn-ea"/>
                <a:cs typeface="Times New Roman" panose="02020603050405020304" pitchFamily="18" charset="0"/>
              </a:rPr>
              <a:t>SI</a:t>
            </a:r>
            <a:endParaRPr lang="en-GB" altLang="zh-CN" sz="2400" b="1" baseline="-25000" dirty="0">
              <a:latin typeface="Times New Roman" panose="02020603050405020304" pitchFamily="18" charset="0"/>
              <a:ea typeface="+mn-ea"/>
              <a:cs typeface="Times New Roman" panose="02020603050405020304" pitchFamily="18" charset="0"/>
            </a:endParaRPr>
          </a:p>
        </p:txBody>
      </p:sp>
      <p:sp>
        <p:nvSpPr>
          <p:cNvPr id="18" name="Rectangle 12"/>
          <p:cNvSpPr>
            <a:spLocks noChangeArrowheads="1"/>
          </p:cNvSpPr>
          <p:nvPr/>
        </p:nvSpPr>
        <p:spPr bwMode="auto">
          <a:xfrm>
            <a:off x="4996032" y="2440592"/>
            <a:ext cx="287496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400" b="1" i="1">
                <a:latin typeface="Times New Roman" panose="02020603050405020304" pitchFamily="18" charset="0"/>
                <a:ea typeface="+mn-ea"/>
                <a:cs typeface="Times New Roman" panose="02020603050405020304" pitchFamily="18" charset="0"/>
              </a:rPr>
              <a:t>Q</a:t>
            </a:r>
            <a:r>
              <a:rPr lang="en-US" altLang="zh-CN" sz="2400" b="1" baseline="-25000">
                <a:latin typeface="Times New Roman" panose="02020603050405020304" pitchFamily="18" charset="0"/>
                <a:ea typeface="+mn-ea"/>
                <a:cs typeface="Times New Roman" panose="02020603050405020304" pitchFamily="18" charset="0"/>
              </a:rPr>
              <a:t>1n+1</a:t>
            </a:r>
            <a:r>
              <a:rPr lang="en-US" altLang="zh-CN" sz="2400" b="1">
                <a:latin typeface="Times New Roman" panose="02020603050405020304" pitchFamily="18" charset="0"/>
                <a:ea typeface="+mn-ea"/>
                <a:cs typeface="Times New Roman" panose="02020603050405020304" pitchFamily="18" charset="0"/>
              </a:rPr>
              <a:t> =</a:t>
            </a:r>
            <a:r>
              <a:rPr lang="en-US" altLang="zh-CN" sz="2400" b="1" i="1">
                <a:latin typeface="Times New Roman" panose="02020603050405020304" pitchFamily="18" charset="0"/>
                <a:ea typeface="+mn-ea"/>
                <a:cs typeface="Times New Roman" panose="02020603050405020304" pitchFamily="18" charset="0"/>
              </a:rPr>
              <a:t>D</a:t>
            </a:r>
            <a:r>
              <a:rPr lang="en-US" altLang="zh-CN" sz="2400" b="1" baseline="-25000">
                <a:latin typeface="Times New Roman" panose="02020603050405020304" pitchFamily="18" charset="0"/>
                <a:ea typeface="+mn-ea"/>
                <a:cs typeface="Times New Roman" panose="02020603050405020304" pitchFamily="18" charset="0"/>
              </a:rPr>
              <a:t>1</a:t>
            </a:r>
            <a:r>
              <a:rPr lang="en-US" altLang="zh-CN" sz="2400" b="1">
                <a:latin typeface="Times New Roman" panose="02020603050405020304" pitchFamily="18" charset="0"/>
                <a:ea typeface="+mn-ea"/>
                <a:cs typeface="Times New Roman" panose="02020603050405020304" pitchFamily="18" charset="0"/>
              </a:rPr>
              <a:t> = </a:t>
            </a:r>
            <a:r>
              <a:rPr lang="en-US" altLang="zh-CN" sz="2400" b="1" i="1">
                <a:latin typeface="Times New Roman" panose="02020603050405020304" pitchFamily="18" charset="0"/>
                <a:ea typeface="+mn-ea"/>
                <a:cs typeface="Times New Roman" panose="02020603050405020304" pitchFamily="18" charset="0"/>
              </a:rPr>
              <a:t>Q</a:t>
            </a:r>
            <a:r>
              <a:rPr lang="en-US" altLang="zh-CN" sz="2400" b="1" baseline="-25000">
                <a:latin typeface="Times New Roman" panose="02020603050405020304" pitchFamily="18" charset="0"/>
                <a:ea typeface="+mn-ea"/>
                <a:cs typeface="Times New Roman" panose="02020603050405020304" pitchFamily="18" charset="0"/>
              </a:rPr>
              <a:t>0n</a:t>
            </a:r>
            <a:endParaRPr lang="en-GB" altLang="zh-CN" sz="2400" b="1" baseline="-25000">
              <a:latin typeface="Times New Roman" panose="02020603050405020304" pitchFamily="18" charset="0"/>
              <a:ea typeface="+mn-ea"/>
              <a:cs typeface="Times New Roman" panose="02020603050405020304" pitchFamily="18" charset="0"/>
            </a:endParaRPr>
          </a:p>
        </p:txBody>
      </p:sp>
      <p:sp>
        <p:nvSpPr>
          <p:cNvPr id="19" name="Rectangle 13"/>
          <p:cNvSpPr>
            <a:spLocks noChangeArrowheads="1"/>
          </p:cNvSpPr>
          <p:nvPr/>
        </p:nvSpPr>
        <p:spPr bwMode="auto">
          <a:xfrm>
            <a:off x="1525756" y="3049727"/>
            <a:ext cx="297973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400" b="1" i="1">
                <a:latin typeface="Times New Roman" panose="02020603050405020304" pitchFamily="18" charset="0"/>
                <a:ea typeface="+mn-ea"/>
                <a:cs typeface="Times New Roman" panose="02020603050405020304" pitchFamily="18" charset="0"/>
              </a:rPr>
              <a:t>Q</a:t>
            </a:r>
            <a:r>
              <a:rPr lang="en-US" altLang="zh-CN" sz="2400" b="1" baseline="-25000">
                <a:latin typeface="Times New Roman" panose="02020603050405020304" pitchFamily="18" charset="0"/>
                <a:ea typeface="+mn-ea"/>
                <a:cs typeface="Times New Roman" panose="02020603050405020304" pitchFamily="18" charset="0"/>
              </a:rPr>
              <a:t>2n+1</a:t>
            </a:r>
            <a:r>
              <a:rPr lang="en-US" altLang="zh-CN" sz="2400" b="1">
                <a:latin typeface="Times New Roman" panose="02020603050405020304" pitchFamily="18" charset="0"/>
                <a:ea typeface="+mn-ea"/>
                <a:cs typeface="Times New Roman" panose="02020603050405020304" pitchFamily="18" charset="0"/>
              </a:rPr>
              <a:t> =</a:t>
            </a:r>
            <a:r>
              <a:rPr lang="en-US" altLang="zh-CN" sz="2400" b="1" i="1">
                <a:latin typeface="Times New Roman" panose="02020603050405020304" pitchFamily="18" charset="0"/>
                <a:ea typeface="+mn-ea"/>
                <a:cs typeface="Times New Roman" panose="02020603050405020304" pitchFamily="18" charset="0"/>
              </a:rPr>
              <a:t>D</a:t>
            </a:r>
            <a:r>
              <a:rPr lang="en-US" altLang="zh-CN" sz="2400" b="1" baseline="-25000">
                <a:latin typeface="Times New Roman" panose="02020603050405020304" pitchFamily="18" charset="0"/>
                <a:ea typeface="+mn-ea"/>
                <a:cs typeface="Times New Roman" panose="02020603050405020304" pitchFamily="18" charset="0"/>
              </a:rPr>
              <a:t>2</a:t>
            </a:r>
            <a:r>
              <a:rPr lang="en-US" altLang="zh-CN" sz="2400" b="1">
                <a:latin typeface="Times New Roman" panose="02020603050405020304" pitchFamily="18" charset="0"/>
                <a:ea typeface="+mn-ea"/>
                <a:cs typeface="Times New Roman" panose="02020603050405020304" pitchFamily="18" charset="0"/>
              </a:rPr>
              <a:t> =</a:t>
            </a:r>
            <a:r>
              <a:rPr lang="en-US" altLang="zh-CN" sz="2400" b="1" i="1">
                <a:latin typeface="Times New Roman" panose="02020603050405020304" pitchFamily="18" charset="0"/>
                <a:ea typeface="+mn-ea"/>
                <a:cs typeface="Times New Roman" panose="02020603050405020304" pitchFamily="18" charset="0"/>
              </a:rPr>
              <a:t>Q</a:t>
            </a:r>
            <a:r>
              <a:rPr lang="en-US" altLang="zh-CN" sz="2400" b="1" baseline="-25000">
                <a:latin typeface="Times New Roman" panose="02020603050405020304" pitchFamily="18" charset="0"/>
                <a:ea typeface="+mn-ea"/>
                <a:cs typeface="Times New Roman" panose="02020603050405020304" pitchFamily="18" charset="0"/>
              </a:rPr>
              <a:t>n1</a:t>
            </a:r>
            <a:endParaRPr lang="en-GB" altLang="zh-CN" sz="2400" b="1" baseline="-25000">
              <a:latin typeface="Times New Roman" panose="02020603050405020304" pitchFamily="18" charset="0"/>
              <a:ea typeface="+mn-ea"/>
              <a:cs typeface="Times New Roman" panose="02020603050405020304" pitchFamily="18" charset="0"/>
            </a:endParaRPr>
          </a:p>
        </p:txBody>
      </p:sp>
      <p:sp>
        <p:nvSpPr>
          <p:cNvPr id="20" name="Rectangle 14"/>
          <p:cNvSpPr>
            <a:spLocks noChangeArrowheads="1"/>
          </p:cNvSpPr>
          <p:nvPr/>
        </p:nvSpPr>
        <p:spPr bwMode="auto">
          <a:xfrm>
            <a:off x="5053182" y="3053367"/>
            <a:ext cx="3214687"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400" b="1" i="1">
                <a:latin typeface="Times New Roman" panose="02020603050405020304" pitchFamily="18" charset="0"/>
                <a:ea typeface="+mn-ea"/>
                <a:cs typeface="Times New Roman" panose="02020603050405020304" pitchFamily="18" charset="0"/>
              </a:rPr>
              <a:t>Q</a:t>
            </a:r>
            <a:r>
              <a:rPr lang="en-US" altLang="zh-CN" sz="2400" b="1" baseline="-25000">
                <a:latin typeface="Times New Roman" panose="02020603050405020304" pitchFamily="18" charset="0"/>
                <a:ea typeface="+mn-ea"/>
                <a:cs typeface="Times New Roman" panose="02020603050405020304" pitchFamily="18" charset="0"/>
              </a:rPr>
              <a:t>3n+1</a:t>
            </a:r>
            <a:r>
              <a:rPr lang="en-US" altLang="zh-CN" sz="2400" b="1">
                <a:latin typeface="Times New Roman" panose="02020603050405020304" pitchFamily="18" charset="0"/>
                <a:ea typeface="+mn-ea"/>
                <a:cs typeface="Times New Roman" panose="02020603050405020304" pitchFamily="18" charset="0"/>
              </a:rPr>
              <a:t> =</a:t>
            </a:r>
            <a:r>
              <a:rPr lang="en-US" altLang="zh-CN" sz="2400" b="1" i="1">
                <a:latin typeface="Times New Roman" panose="02020603050405020304" pitchFamily="18" charset="0"/>
                <a:ea typeface="+mn-ea"/>
                <a:cs typeface="Times New Roman" panose="02020603050405020304" pitchFamily="18" charset="0"/>
              </a:rPr>
              <a:t>D</a:t>
            </a:r>
            <a:r>
              <a:rPr lang="en-US" altLang="zh-CN" sz="2400" b="1" baseline="-25000">
                <a:latin typeface="Times New Roman" panose="02020603050405020304" pitchFamily="18" charset="0"/>
                <a:ea typeface="+mn-ea"/>
                <a:cs typeface="Times New Roman" panose="02020603050405020304" pitchFamily="18" charset="0"/>
              </a:rPr>
              <a:t>3</a:t>
            </a:r>
            <a:r>
              <a:rPr lang="en-US" altLang="zh-CN" sz="2400" b="1">
                <a:latin typeface="Times New Roman" panose="02020603050405020304" pitchFamily="18" charset="0"/>
                <a:ea typeface="+mn-ea"/>
                <a:cs typeface="Times New Roman" panose="02020603050405020304" pitchFamily="18" charset="0"/>
              </a:rPr>
              <a:t> = </a:t>
            </a:r>
            <a:r>
              <a:rPr lang="en-US" altLang="zh-CN" sz="2400" b="1" i="1">
                <a:latin typeface="Times New Roman" panose="02020603050405020304" pitchFamily="18" charset="0"/>
                <a:ea typeface="+mn-ea"/>
                <a:cs typeface="Times New Roman" panose="02020603050405020304" pitchFamily="18" charset="0"/>
              </a:rPr>
              <a:t>Q</a:t>
            </a:r>
            <a:r>
              <a:rPr lang="en-US" altLang="zh-CN" sz="2400" b="1" baseline="-25000">
                <a:latin typeface="Times New Roman" panose="02020603050405020304" pitchFamily="18" charset="0"/>
                <a:ea typeface="+mn-ea"/>
                <a:cs typeface="Times New Roman" panose="02020603050405020304" pitchFamily="18" charset="0"/>
              </a:rPr>
              <a:t>2n</a:t>
            </a:r>
            <a:endParaRPr lang="en-GB" altLang="zh-CN" sz="2400" b="1" baseline="-25000">
              <a:latin typeface="Times New Roman" panose="02020603050405020304" pitchFamily="18" charset="0"/>
              <a:ea typeface="+mn-ea"/>
              <a:cs typeface="Times New Roman" panose="02020603050405020304" pitchFamily="18" charset="0"/>
            </a:endParaRPr>
          </a:p>
        </p:txBody>
      </p:sp>
      <p:sp>
        <p:nvSpPr>
          <p:cNvPr id="21" name="Rectangle 17"/>
          <p:cNvSpPr>
            <a:spLocks noChangeArrowheads="1"/>
          </p:cNvSpPr>
          <p:nvPr/>
        </p:nvSpPr>
        <p:spPr bwMode="auto">
          <a:xfrm>
            <a:off x="722735" y="939610"/>
            <a:ext cx="3521075" cy="509588"/>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400" b="1" dirty="0">
                <a:latin typeface="Times New Roman" panose="02020603050405020304" pitchFamily="18" charset="0"/>
                <a:ea typeface="+mn-ea"/>
                <a:cs typeface="Times New Roman" panose="02020603050405020304" pitchFamily="18" charset="0"/>
              </a:rPr>
              <a:t>1</a:t>
            </a:r>
            <a:r>
              <a:rPr lang="zh-CN" altLang="en-US" sz="2400" b="1" dirty="0">
                <a:latin typeface="Times New Roman" panose="02020603050405020304" pitchFamily="18" charset="0"/>
                <a:ea typeface="+mn-ea"/>
                <a:cs typeface="Times New Roman" panose="02020603050405020304" pitchFamily="18" charset="0"/>
              </a:rPr>
              <a:t>、写出激励方程：</a:t>
            </a:r>
            <a:endParaRPr lang="zh-CN" altLang="en-GB" sz="2400" b="1" dirty="0">
              <a:latin typeface="Times New Roman" panose="02020603050405020304" pitchFamily="18" charset="0"/>
              <a:ea typeface="+mn-ea"/>
              <a:cs typeface="Times New Roman" panose="02020603050405020304" pitchFamily="18" charset="0"/>
            </a:endParaRPr>
          </a:p>
        </p:txBody>
      </p:sp>
      <p:sp>
        <p:nvSpPr>
          <p:cNvPr id="22" name="Rectangle 18"/>
          <p:cNvSpPr>
            <a:spLocks noChangeArrowheads="1"/>
          </p:cNvSpPr>
          <p:nvPr/>
        </p:nvSpPr>
        <p:spPr bwMode="auto">
          <a:xfrm>
            <a:off x="722735" y="1950719"/>
            <a:ext cx="280193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400" b="1" dirty="0">
                <a:latin typeface="Times New Roman" panose="02020603050405020304" pitchFamily="18" charset="0"/>
                <a:ea typeface="+mn-ea"/>
                <a:cs typeface="Times New Roman" panose="02020603050405020304" pitchFamily="18" charset="0"/>
              </a:rPr>
              <a:t>2</a:t>
            </a:r>
            <a:r>
              <a:rPr lang="zh-CN" altLang="en-US" sz="2400" b="1" dirty="0">
                <a:latin typeface="Times New Roman" panose="02020603050405020304" pitchFamily="18" charset="0"/>
                <a:ea typeface="+mn-ea"/>
                <a:cs typeface="Times New Roman" panose="02020603050405020304" pitchFamily="18" charset="0"/>
              </a:rPr>
              <a:t>、写出状态方程：</a:t>
            </a:r>
            <a:endParaRPr lang="zh-CN" altLang="en-GB" sz="2400" b="1" dirty="0">
              <a:latin typeface="Times New Roman" panose="02020603050405020304" pitchFamily="18" charset="0"/>
              <a:ea typeface="+mn-ea"/>
              <a:cs typeface="Times New Roman" panose="02020603050405020304" pitchFamily="18" charset="0"/>
            </a:endParaRPr>
          </a:p>
        </p:txBody>
      </p:sp>
      <p:graphicFrame>
        <p:nvGraphicFramePr>
          <p:cNvPr id="23" name="Object 2"/>
          <p:cNvGraphicFramePr>
            <a:graphicFrameLocks noChangeAspect="1"/>
          </p:cNvGraphicFramePr>
          <p:nvPr>
            <p:extLst>
              <p:ext uri="{D42A27DB-BD31-4B8C-83A1-F6EECF244321}">
                <p14:modId xmlns:p14="http://schemas.microsoft.com/office/powerpoint/2010/main" val="941911289"/>
              </p:ext>
            </p:extLst>
          </p:nvPr>
        </p:nvGraphicFramePr>
        <p:xfrm>
          <a:off x="722735" y="3791245"/>
          <a:ext cx="7872111" cy="2104737"/>
        </p:xfrm>
        <a:graphic>
          <a:graphicData uri="http://schemas.openxmlformats.org/presentationml/2006/ole">
            <mc:AlternateContent xmlns:mc="http://schemas.openxmlformats.org/markup-compatibility/2006">
              <mc:Choice xmlns:v="urn:schemas-microsoft-com:vml" Requires="v">
                <p:oleObj name="Picture" r:id="rId2" imgW="3552840" imgH="866880" progId="Word.Picture.8">
                  <p:embed/>
                </p:oleObj>
              </mc:Choice>
              <mc:Fallback>
                <p:oleObj name="Picture" r:id="rId2" imgW="3552840" imgH="866880" progId="Word.Picture.8">
                  <p:embed/>
                  <p:pic>
                    <p:nvPicPr>
                      <p:cNvPr id="0" name=""/>
                      <p:cNvPicPr>
                        <a:picLocks noChangeAspect="1" noChangeArrowheads="1"/>
                      </p:cNvPicPr>
                      <p:nvPr/>
                    </p:nvPicPr>
                    <p:blipFill>
                      <a:blip r:embed="rId3"/>
                      <a:srcRect/>
                      <a:stretch>
                        <a:fillRect/>
                      </a:stretch>
                    </p:blipFill>
                    <p:spPr bwMode="auto">
                      <a:xfrm>
                        <a:off x="722735" y="3791245"/>
                        <a:ext cx="7872111" cy="2104737"/>
                      </a:xfrm>
                      <a:prstGeom prst="rect">
                        <a:avLst/>
                      </a:prstGeom>
                      <a:solidFill>
                        <a:schemeClr val="bg1"/>
                      </a:solidFill>
                      <a:ln w="9525">
                        <a:solidFill>
                          <a:srgbClr val="0000CC"/>
                        </a:solidFill>
                        <a:miter lim="800000"/>
                        <a:headEnd/>
                        <a:tailEnd/>
                      </a:ln>
                    </p:spPr>
                  </p:pic>
                </p:oleObj>
              </mc:Fallback>
            </mc:AlternateContent>
          </a:graphicData>
        </a:graphic>
      </p:graphicFrame>
      <p:sp>
        <p:nvSpPr>
          <p:cNvPr id="24" name="Rectangle 21"/>
          <p:cNvSpPr>
            <a:spLocks noChangeArrowheads="1"/>
          </p:cNvSpPr>
          <p:nvPr/>
        </p:nvSpPr>
        <p:spPr bwMode="auto">
          <a:xfrm>
            <a:off x="4349919" y="1443062"/>
            <a:ext cx="142875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400" b="1" i="1">
                <a:latin typeface="Times New Roman" panose="02020603050405020304" pitchFamily="18" charset="0"/>
                <a:ea typeface="+mn-ea"/>
                <a:cs typeface="Times New Roman" panose="02020603050405020304" pitchFamily="18" charset="0"/>
              </a:rPr>
              <a:t>D</a:t>
            </a:r>
            <a:r>
              <a:rPr lang="en-US" altLang="zh-CN" sz="2400" b="1" baseline="-25000">
                <a:latin typeface="Times New Roman" panose="02020603050405020304" pitchFamily="18" charset="0"/>
                <a:ea typeface="+mn-ea"/>
                <a:cs typeface="Times New Roman" panose="02020603050405020304" pitchFamily="18" charset="0"/>
              </a:rPr>
              <a:t>2</a:t>
            </a:r>
            <a:r>
              <a:rPr lang="en-US" altLang="zh-CN" sz="2400" b="1">
                <a:latin typeface="Times New Roman" panose="02020603050405020304" pitchFamily="18" charset="0"/>
                <a:ea typeface="+mn-ea"/>
                <a:cs typeface="Times New Roman" panose="02020603050405020304" pitchFamily="18" charset="0"/>
              </a:rPr>
              <a:t>=</a:t>
            </a:r>
            <a:r>
              <a:rPr lang="en-US" altLang="zh-CN" sz="2400" b="1" i="1">
                <a:latin typeface="Times New Roman" panose="02020603050405020304" pitchFamily="18" charset="0"/>
                <a:ea typeface="+mn-ea"/>
                <a:cs typeface="Times New Roman" panose="02020603050405020304" pitchFamily="18" charset="0"/>
              </a:rPr>
              <a:t>Q</a:t>
            </a:r>
            <a:r>
              <a:rPr lang="en-US" altLang="zh-CN" sz="2400" b="1" baseline="-25000">
                <a:latin typeface="Times New Roman" panose="02020603050405020304" pitchFamily="18" charset="0"/>
                <a:ea typeface="+mn-ea"/>
                <a:cs typeface="Times New Roman" panose="02020603050405020304" pitchFamily="18" charset="0"/>
              </a:rPr>
              <a:t>1n</a:t>
            </a:r>
            <a:endParaRPr lang="en-GB" altLang="zh-CN" sz="2400" b="1" baseline="-25000">
              <a:latin typeface="Times New Roman" panose="02020603050405020304" pitchFamily="18" charset="0"/>
              <a:ea typeface="+mn-ea"/>
              <a:cs typeface="Times New Roman" panose="02020603050405020304" pitchFamily="18" charset="0"/>
            </a:endParaRPr>
          </a:p>
          <a:p>
            <a:pPr eaLnBrk="1" hangingPunct="1">
              <a:lnSpc>
                <a:spcPct val="90000"/>
              </a:lnSpc>
              <a:buClr>
                <a:schemeClr val="accent2"/>
              </a:buClr>
              <a:buFont typeface="Wingdings" panose="05000000000000000000" pitchFamily="2" charset="2"/>
              <a:buNone/>
            </a:pPr>
            <a:endParaRPr lang="en-GB" altLang="zh-CN" sz="2400" b="1" baseline="-25000">
              <a:latin typeface="Times New Roman" panose="02020603050405020304" pitchFamily="18" charset="0"/>
              <a:ea typeface="+mn-ea"/>
              <a:cs typeface="Times New Roman" panose="02020603050405020304" pitchFamily="18" charset="0"/>
            </a:endParaRPr>
          </a:p>
        </p:txBody>
      </p:sp>
      <p:sp>
        <p:nvSpPr>
          <p:cNvPr id="25" name="Text Box 22"/>
          <p:cNvSpPr txBox="1">
            <a:spLocks noChangeArrowheads="1"/>
          </p:cNvSpPr>
          <p:nvPr/>
        </p:nvSpPr>
        <p:spPr bwMode="auto">
          <a:xfrm>
            <a:off x="162046" y="4288442"/>
            <a:ext cx="2051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400">
                <a:solidFill>
                  <a:srgbClr val="000099"/>
                </a:solidFill>
                <a:latin typeface="Times New Roman" panose="02020603050405020304" pitchFamily="18" charset="0"/>
                <a:ea typeface="楷体_GB2312" pitchFamily="49" charset="-122"/>
              </a:rPr>
              <a:t>D</a:t>
            </a:r>
            <a:r>
              <a:rPr kumimoji="1" lang="en-US" altLang="zh-CN" sz="2400" baseline="-25000">
                <a:solidFill>
                  <a:srgbClr val="000099"/>
                </a:solidFill>
                <a:latin typeface="Times New Roman" panose="02020603050405020304" pitchFamily="18" charset="0"/>
                <a:ea typeface="楷体_GB2312" pitchFamily="49" charset="-122"/>
              </a:rPr>
              <a:t>0</a:t>
            </a:r>
            <a:r>
              <a:rPr kumimoji="1" lang="en-US" altLang="zh-CN" sz="2400">
                <a:solidFill>
                  <a:srgbClr val="000099"/>
                </a:solidFill>
                <a:latin typeface="Times New Roman" panose="02020603050405020304" pitchFamily="18" charset="0"/>
                <a:ea typeface="楷体_GB2312" pitchFamily="49" charset="-122"/>
              </a:rPr>
              <a:t> D</a:t>
            </a:r>
            <a:r>
              <a:rPr kumimoji="1" lang="en-US" altLang="zh-CN" sz="2400" baseline="-25000">
                <a:solidFill>
                  <a:srgbClr val="000099"/>
                </a:solidFill>
                <a:latin typeface="Times New Roman" panose="02020603050405020304" pitchFamily="18" charset="0"/>
                <a:ea typeface="楷体_GB2312" pitchFamily="49" charset="-122"/>
              </a:rPr>
              <a:t>2</a:t>
            </a:r>
            <a:r>
              <a:rPr kumimoji="1" lang="en-US" altLang="zh-CN" sz="2400">
                <a:solidFill>
                  <a:srgbClr val="000099"/>
                </a:solidFill>
                <a:latin typeface="Times New Roman" panose="02020603050405020304" pitchFamily="18" charset="0"/>
                <a:ea typeface="楷体_GB2312" pitchFamily="49" charset="-122"/>
              </a:rPr>
              <a:t> D</a:t>
            </a:r>
            <a:r>
              <a:rPr kumimoji="1" lang="en-US" altLang="zh-CN" sz="2400" baseline="-25000">
                <a:solidFill>
                  <a:srgbClr val="000099"/>
                </a:solidFill>
                <a:latin typeface="Times New Roman" panose="02020603050405020304" pitchFamily="18" charset="0"/>
                <a:ea typeface="楷体_GB2312" pitchFamily="49" charset="-122"/>
              </a:rPr>
              <a:t>1 </a:t>
            </a:r>
            <a:r>
              <a:rPr kumimoji="1" lang="en-US" altLang="zh-CN" sz="2400">
                <a:solidFill>
                  <a:srgbClr val="000099"/>
                </a:solidFill>
                <a:latin typeface="Times New Roman" panose="02020603050405020304" pitchFamily="18" charset="0"/>
                <a:ea typeface="楷体_GB2312" pitchFamily="49" charset="-122"/>
              </a:rPr>
              <a:t>D</a:t>
            </a:r>
            <a:r>
              <a:rPr kumimoji="1" lang="en-US" altLang="zh-CN" sz="2400" baseline="-25000">
                <a:solidFill>
                  <a:srgbClr val="000099"/>
                </a:solidFill>
                <a:latin typeface="Times New Roman" panose="02020603050405020304" pitchFamily="18" charset="0"/>
                <a:ea typeface="楷体_GB2312" pitchFamily="49" charset="-122"/>
              </a:rPr>
              <a:t>3</a:t>
            </a:r>
            <a:r>
              <a:rPr kumimoji="1" lang="en-US" altLang="zh-CN" sz="2400">
                <a:solidFill>
                  <a:srgbClr val="000099"/>
                </a:solidFill>
                <a:latin typeface="Times New Roman" panose="02020603050405020304" pitchFamily="18" charset="0"/>
                <a:ea typeface="楷体_GB2312" pitchFamily="49" charset="-122"/>
              </a:rPr>
              <a:t> </a:t>
            </a:r>
          </a:p>
        </p:txBody>
      </p:sp>
    </p:spTree>
    <p:extLst>
      <p:ext uri="{BB962C8B-B14F-4D97-AF65-F5344CB8AC3E}">
        <p14:creationId xmlns:p14="http://schemas.microsoft.com/office/powerpoint/2010/main" val="1589981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strips(down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strips(downRigh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strips(downRigh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strips(downRigh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strips(downRigh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strips(downRigh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strips(downRight)">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strips(downRight)">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strips(downRight)">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strips(downRight)">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8" presetClass="entr" presetSubtype="6"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strips(downRight)">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autoUpdateAnimBg="0"/>
      <p:bldP spid="14" grpId="0" animBg="1" autoUpdateAnimBg="0"/>
      <p:bldP spid="15" grpId="0" animBg="1" autoUpdateAnimBg="0"/>
      <p:bldP spid="17" grpId="0" autoUpdateAnimBg="0"/>
      <p:bldP spid="18" grpId="0" autoUpdateAnimBg="0"/>
      <p:bldP spid="19" grpId="0" autoUpdateAnimBg="0"/>
      <p:bldP spid="20" grpId="0" autoUpdateAnimBg="0"/>
      <p:bldP spid="21" grpId="0" animBg="1" autoUpdateAnimBg="0"/>
      <p:bldP spid="22" grpId="0" autoUpdateAnimBg="0"/>
      <p:bldP spid="24" grpId="0" autoUpdateAnimBg="0"/>
      <p:bldP spid="25"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41250" y="66091"/>
            <a:ext cx="6428997" cy="56560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dirty="0">
                <a:solidFill>
                  <a:srgbClr val="0000FF"/>
                </a:solidFill>
                <a:latin typeface="+mn-ea"/>
                <a:ea typeface="+mn-ea"/>
                <a:cs typeface="+mn-ea"/>
              </a:rPr>
              <a:t>四位右移移位寄存器的原理</a:t>
            </a:r>
            <a:endParaRPr lang="zh-CN" altLang="en-US" sz="2800" dirty="0">
              <a:solidFill>
                <a:srgbClr val="0000FF"/>
              </a:solidFill>
              <a:latin typeface="+mn-ea"/>
              <a:ea typeface="+mn-ea"/>
              <a:cs typeface="+mn-ea"/>
              <a:sym typeface="+mn-lt"/>
            </a:endParaRPr>
          </a:p>
        </p:txBody>
      </p:sp>
      <p:grpSp>
        <p:nvGrpSpPr>
          <p:cNvPr id="26" name="组合 71"/>
          <p:cNvGrpSpPr>
            <a:grpSpLocks/>
          </p:cNvGrpSpPr>
          <p:nvPr/>
        </p:nvGrpSpPr>
        <p:grpSpPr bwMode="auto">
          <a:xfrm>
            <a:off x="5988050" y="260350"/>
            <a:ext cx="2435225" cy="812800"/>
            <a:chOff x="5988050" y="260350"/>
            <a:chExt cx="2435225" cy="812800"/>
          </a:xfrm>
        </p:grpSpPr>
        <p:sp>
          <p:nvSpPr>
            <p:cNvPr id="27" name="Text Box 28"/>
            <p:cNvSpPr txBox="1">
              <a:spLocks noChangeArrowheads="1"/>
            </p:cNvSpPr>
            <p:nvPr/>
          </p:nvSpPr>
          <p:spPr bwMode="auto">
            <a:xfrm>
              <a:off x="6013450" y="615950"/>
              <a:ext cx="2298700" cy="400050"/>
            </a:xfrm>
            <a:prstGeom prst="rect">
              <a:avLst/>
            </a:prstGeom>
            <a:solidFill>
              <a:srgbClr val="FFFFCC">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  </a:t>
              </a:r>
              <a:r>
                <a:rPr kumimoji="1" lang="en-US" altLang="zh-CN" sz="1800">
                  <a:latin typeface="Times New Roman" panose="02020603050405020304" pitchFamily="18" charset="0"/>
                </a:rPr>
                <a:t>0       0</a:t>
              </a:r>
              <a:r>
                <a:rPr kumimoji="1" lang="en-US" altLang="zh-CN" sz="1600">
                  <a:latin typeface="Times New Roman" panose="02020603050405020304" pitchFamily="18" charset="0"/>
                </a:rPr>
                <a:t>    </a:t>
              </a:r>
              <a:r>
                <a:rPr kumimoji="1" lang="en-US" altLang="zh-CN" sz="2000">
                  <a:latin typeface="Times New Roman" panose="02020603050405020304" pitchFamily="18" charset="0"/>
                </a:rPr>
                <a:t>  </a:t>
              </a:r>
              <a:r>
                <a:rPr kumimoji="1" lang="en-US" altLang="zh-CN" sz="1800">
                  <a:latin typeface="Times New Roman" panose="02020603050405020304" pitchFamily="18" charset="0"/>
                </a:rPr>
                <a:t> 0      0</a:t>
              </a:r>
            </a:p>
          </p:txBody>
        </p:sp>
        <p:grpSp>
          <p:nvGrpSpPr>
            <p:cNvPr id="28" name="Group 29"/>
            <p:cNvGrpSpPr>
              <a:grpSpLocks/>
            </p:cNvGrpSpPr>
            <p:nvPr/>
          </p:nvGrpSpPr>
          <p:grpSpPr bwMode="auto">
            <a:xfrm>
              <a:off x="6013450" y="654050"/>
              <a:ext cx="2171700" cy="419100"/>
              <a:chOff x="504" y="2088"/>
              <a:chExt cx="1368" cy="264"/>
            </a:xfrm>
          </p:grpSpPr>
          <p:sp>
            <p:nvSpPr>
              <p:cNvPr id="30" name="Rectangle 30"/>
              <p:cNvSpPr>
                <a:spLocks noChangeArrowheads="1"/>
              </p:cNvSpPr>
              <p:nvPr/>
            </p:nvSpPr>
            <p:spPr bwMode="auto">
              <a:xfrm>
                <a:off x="504" y="2088"/>
                <a:ext cx="1368" cy="264"/>
              </a:xfrm>
              <a:prstGeom prst="rect">
                <a:avLst/>
              </a:prstGeom>
              <a:noFill/>
              <a:ln w="2857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1" name="Line 31"/>
              <p:cNvSpPr>
                <a:spLocks noChangeShapeType="1"/>
              </p:cNvSpPr>
              <p:nvPr/>
            </p:nvSpPr>
            <p:spPr bwMode="auto">
              <a:xfrm>
                <a:off x="1184" y="2088"/>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 name="Line 32"/>
              <p:cNvSpPr>
                <a:spLocks noChangeShapeType="1"/>
              </p:cNvSpPr>
              <p:nvPr/>
            </p:nvSpPr>
            <p:spPr bwMode="auto">
              <a:xfrm>
                <a:off x="1520" y="2096"/>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 name="Line 33"/>
              <p:cNvSpPr>
                <a:spLocks noChangeShapeType="1"/>
              </p:cNvSpPr>
              <p:nvPr/>
            </p:nvSpPr>
            <p:spPr bwMode="auto">
              <a:xfrm>
                <a:off x="840" y="2096"/>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9" name="Text Box 49"/>
            <p:cNvSpPr txBox="1">
              <a:spLocks noChangeArrowheads="1"/>
            </p:cNvSpPr>
            <p:nvPr/>
          </p:nvSpPr>
          <p:spPr bwMode="auto">
            <a:xfrm>
              <a:off x="5988050" y="260350"/>
              <a:ext cx="2435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a:solidFill>
                    <a:srgbClr val="000099"/>
                  </a:solidFill>
                  <a:latin typeface="Times New Roman" panose="02020603050405020304" pitchFamily="18" charset="0"/>
                  <a:ea typeface="黑体" panose="02010609060101010101" pitchFamily="49" charset="-122"/>
                </a:rPr>
                <a:t>FF</a:t>
              </a:r>
              <a:r>
                <a:rPr kumimoji="1" lang="en-US" altLang="zh-CN" sz="2000" baseline="-25000">
                  <a:solidFill>
                    <a:srgbClr val="000099"/>
                  </a:solidFill>
                  <a:latin typeface="Times New Roman" panose="02020603050405020304" pitchFamily="18" charset="0"/>
                  <a:ea typeface="黑体" panose="02010609060101010101" pitchFamily="49" charset="-122"/>
                </a:rPr>
                <a:t>0 </a:t>
              </a:r>
              <a:r>
                <a:rPr kumimoji="1" lang="en-US" altLang="zh-CN" sz="2000">
                  <a:solidFill>
                    <a:srgbClr val="000099"/>
                  </a:solidFill>
                  <a:latin typeface="Times New Roman" panose="02020603050405020304" pitchFamily="18" charset="0"/>
                  <a:ea typeface="黑体" panose="02010609060101010101" pitchFamily="49" charset="-122"/>
                </a:rPr>
                <a:t>  FF</a:t>
              </a:r>
              <a:r>
                <a:rPr kumimoji="1" lang="en-US" altLang="zh-CN" sz="2000" baseline="-25000">
                  <a:solidFill>
                    <a:srgbClr val="000099"/>
                  </a:solidFill>
                  <a:latin typeface="Times New Roman" panose="02020603050405020304" pitchFamily="18" charset="0"/>
                  <a:ea typeface="黑体" panose="02010609060101010101" pitchFamily="49" charset="-122"/>
                </a:rPr>
                <a:t>1  </a:t>
              </a:r>
              <a:r>
                <a:rPr kumimoji="1" lang="en-US" altLang="zh-CN" sz="2000">
                  <a:solidFill>
                    <a:srgbClr val="000099"/>
                  </a:solidFill>
                  <a:latin typeface="Times New Roman" panose="02020603050405020304" pitchFamily="18" charset="0"/>
                  <a:ea typeface="黑体" panose="02010609060101010101" pitchFamily="49" charset="-122"/>
                </a:rPr>
                <a:t> FF</a:t>
              </a:r>
              <a:r>
                <a:rPr kumimoji="1" lang="en-US" altLang="zh-CN" sz="2000" baseline="-25000">
                  <a:solidFill>
                    <a:srgbClr val="000099"/>
                  </a:solidFill>
                  <a:latin typeface="Times New Roman" panose="02020603050405020304" pitchFamily="18" charset="0"/>
                  <a:ea typeface="黑体" panose="02010609060101010101" pitchFamily="49" charset="-122"/>
                </a:rPr>
                <a:t>2</a:t>
              </a:r>
              <a:r>
                <a:rPr kumimoji="1" lang="en-US" altLang="zh-CN" sz="2000">
                  <a:solidFill>
                    <a:srgbClr val="000099"/>
                  </a:solidFill>
                  <a:latin typeface="Times New Roman" panose="02020603050405020304" pitchFamily="18" charset="0"/>
                  <a:ea typeface="黑体" panose="02010609060101010101" pitchFamily="49" charset="-122"/>
                </a:rPr>
                <a:t>   FF</a:t>
              </a:r>
              <a:r>
                <a:rPr kumimoji="1" lang="en-US" altLang="zh-CN" sz="2000" baseline="-25000">
                  <a:solidFill>
                    <a:srgbClr val="000099"/>
                  </a:solidFill>
                  <a:latin typeface="Times New Roman" panose="02020603050405020304" pitchFamily="18" charset="0"/>
                  <a:ea typeface="黑体" panose="02010609060101010101" pitchFamily="49" charset="-122"/>
                </a:rPr>
                <a:t>3</a:t>
              </a:r>
            </a:p>
          </p:txBody>
        </p:sp>
      </p:grpSp>
      <p:grpSp>
        <p:nvGrpSpPr>
          <p:cNvPr id="34" name="组合 73"/>
          <p:cNvGrpSpPr>
            <a:grpSpLocks/>
          </p:cNvGrpSpPr>
          <p:nvPr/>
        </p:nvGrpSpPr>
        <p:grpSpPr bwMode="auto">
          <a:xfrm>
            <a:off x="4211638" y="1936750"/>
            <a:ext cx="4062412" cy="762000"/>
            <a:chOff x="4211638" y="1936750"/>
            <a:chExt cx="4062412" cy="762000"/>
          </a:xfrm>
        </p:grpSpPr>
        <p:sp>
          <p:nvSpPr>
            <p:cNvPr id="35" name="Text Box 26"/>
            <p:cNvSpPr txBox="1">
              <a:spLocks noChangeArrowheads="1"/>
            </p:cNvSpPr>
            <p:nvPr/>
          </p:nvSpPr>
          <p:spPr bwMode="auto">
            <a:xfrm>
              <a:off x="5975350" y="2254250"/>
              <a:ext cx="2298700" cy="400050"/>
            </a:xfrm>
            <a:prstGeom prst="rect">
              <a:avLst/>
            </a:prstGeom>
            <a:solidFill>
              <a:srgbClr val="FFFFCC">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   </a:t>
              </a:r>
              <a:r>
                <a:rPr kumimoji="1" lang="en-US" altLang="zh-CN" sz="1800">
                  <a:latin typeface="Times New Roman" panose="02020603050405020304" pitchFamily="18" charset="0"/>
                </a:rPr>
                <a:t>1       1</a:t>
              </a:r>
              <a:r>
                <a:rPr kumimoji="1" lang="en-US" altLang="zh-CN" sz="1600">
                  <a:latin typeface="Times New Roman" panose="02020603050405020304" pitchFamily="18" charset="0"/>
                </a:rPr>
                <a:t>    </a:t>
              </a:r>
              <a:r>
                <a:rPr kumimoji="1" lang="en-US" altLang="zh-CN" sz="2000">
                  <a:latin typeface="Times New Roman" panose="02020603050405020304" pitchFamily="18" charset="0"/>
                </a:rPr>
                <a:t>  </a:t>
              </a:r>
              <a:r>
                <a:rPr kumimoji="1" lang="en-US" altLang="zh-CN" sz="1800">
                  <a:latin typeface="Times New Roman" panose="02020603050405020304" pitchFamily="18" charset="0"/>
                </a:rPr>
                <a:t> 0      0</a:t>
              </a:r>
            </a:p>
          </p:txBody>
        </p:sp>
        <p:grpSp>
          <p:nvGrpSpPr>
            <p:cNvPr id="36" name="Group 39"/>
            <p:cNvGrpSpPr>
              <a:grpSpLocks/>
            </p:cNvGrpSpPr>
            <p:nvPr/>
          </p:nvGrpSpPr>
          <p:grpSpPr bwMode="auto">
            <a:xfrm>
              <a:off x="6013450" y="2279650"/>
              <a:ext cx="2171700" cy="419100"/>
              <a:chOff x="504" y="2088"/>
              <a:chExt cx="1368" cy="264"/>
            </a:xfrm>
          </p:grpSpPr>
          <p:sp>
            <p:nvSpPr>
              <p:cNvPr id="44" name="Rectangle 40"/>
              <p:cNvSpPr>
                <a:spLocks noChangeArrowheads="1"/>
              </p:cNvSpPr>
              <p:nvPr/>
            </p:nvSpPr>
            <p:spPr bwMode="auto">
              <a:xfrm>
                <a:off x="504" y="2088"/>
                <a:ext cx="1368" cy="264"/>
              </a:xfrm>
              <a:prstGeom prst="rect">
                <a:avLst/>
              </a:prstGeom>
              <a:noFill/>
              <a:ln w="2857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5" name="Line 41"/>
              <p:cNvSpPr>
                <a:spLocks noChangeShapeType="1"/>
              </p:cNvSpPr>
              <p:nvPr/>
            </p:nvSpPr>
            <p:spPr bwMode="auto">
              <a:xfrm>
                <a:off x="1184" y="2088"/>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42"/>
              <p:cNvSpPr>
                <a:spLocks noChangeShapeType="1"/>
              </p:cNvSpPr>
              <p:nvPr/>
            </p:nvSpPr>
            <p:spPr bwMode="auto">
              <a:xfrm>
                <a:off x="1520" y="2096"/>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Line 43"/>
              <p:cNvSpPr>
                <a:spLocks noChangeShapeType="1"/>
              </p:cNvSpPr>
              <p:nvPr/>
            </p:nvSpPr>
            <p:spPr bwMode="auto">
              <a:xfrm>
                <a:off x="840" y="2096"/>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7" name="Text Box 56"/>
            <p:cNvSpPr txBox="1">
              <a:spLocks noChangeArrowheads="1"/>
            </p:cNvSpPr>
            <p:nvPr/>
          </p:nvSpPr>
          <p:spPr bwMode="auto">
            <a:xfrm>
              <a:off x="4211638" y="2252663"/>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b="1">
                  <a:solidFill>
                    <a:srgbClr val="000099"/>
                  </a:solidFill>
                  <a:latin typeface="Times New Roman" panose="02020603050405020304" pitchFamily="18" charset="0"/>
                  <a:ea typeface="楷体_GB2312" pitchFamily="49" charset="-122"/>
                </a:rPr>
                <a:t>2CP </a:t>
              </a:r>
              <a:r>
                <a:rPr kumimoji="1" lang="zh-CN" altLang="en-US" sz="1800" b="1">
                  <a:solidFill>
                    <a:srgbClr val="000099"/>
                  </a:solidFill>
                  <a:latin typeface="Times New Roman" panose="02020603050405020304" pitchFamily="18" charset="0"/>
                  <a:ea typeface="楷体_GB2312" pitchFamily="49" charset="-122"/>
                </a:rPr>
                <a:t>后</a:t>
              </a:r>
            </a:p>
          </p:txBody>
        </p:sp>
        <p:sp>
          <p:nvSpPr>
            <p:cNvPr id="38" name="Line 62"/>
            <p:cNvSpPr>
              <a:spLocks noChangeShapeType="1"/>
            </p:cNvSpPr>
            <p:nvPr/>
          </p:nvSpPr>
          <p:spPr bwMode="auto">
            <a:xfrm>
              <a:off x="6254750" y="19367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9" name="Line 63"/>
            <p:cNvSpPr>
              <a:spLocks noChangeShapeType="1"/>
            </p:cNvSpPr>
            <p:nvPr/>
          </p:nvSpPr>
          <p:spPr bwMode="auto">
            <a:xfrm>
              <a:off x="6864350" y="19367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0" name="Line 64"/>
            <p:cNvSpPr>
              <a:spLocks noChangeShapeType="1"/>
            </p:cNvSpPr>
            <p:nvPr/>
          </p:nvSpPr>
          <p:spPr bwMode="auto">
            <a:xfrm>
              <a:off x="7448550" y="19367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41" name="Group 74"/>
            <p:cNvGrpSpPr>
              <a:grpSpLocks/>
            </p:cNvGrpSpPr>
            <p:nvPr/>
          </p:nvGrpSpPr>
          <p:grpSpPr bwMode="auto">
            <a:xfrm>
              <a:off x="5311775" y="2182821"/>
              <a:ext cx="458787" cy="457201"/>
              <a:chOff x="559" y="2424"/>
              <a:chExt cx="289" cy="288"/>
            </a:xfrm>
          </p:grpSpPr>
          <p:sp>
            <p:nvSpPr>
              <p:cNvPr id="42" name="Line 75"/>
              <p:cNvSpPr>
                <a:spLocks noChangeShapeType="1"/>
              </p:cNvSpPr>
              <p:nvPr/>
            </p:nvSpPr>
            <p:spPr bwMode="auto">
              <a:xfrm flipV="1">
                <a:off x="704" y="2584"/>
                <a:ext cx="144" cy="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Rectangle 76"/>
              <p:cNvSpPr>
                <a:spLocks noChangeArrowheads="1"/>
              </p:cNvSpPr>
              <p:nvPr/>
            </p:nvSpPr>
            <p:spPr bwMode="auto">
              <a:xfrm>
                <a:off x="559" y="24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a:solidFill>
                      <a:srgbClr val="000099"/>
                    </a:solidFill>
                    <a:latin typeface="Times New Roman" panose="02020603050405020304" pitchFamily="18" charset="0"/>
                    <a:ea typeface="楷体_GB2312" pitchFamily="49" charset="-122"/>
                  </a:rPr>
                  <a:t>1</a:t>
                </a:r>
              </a:p>
            </p:txBody>
          </p:sp>
        </p:grpSp>
      </p:grpSp>
      <p:grpSp>
        <p:nvGrpSpPr>
          <p:cNvPr id="48" name="组合 76"/>
          <p:cNvGrpSpPr>
            <a:grpSpLocks/>
          </p:cNvGrpSpPr>
          <p:nvPr/>
        </p:nvGrpSpPr>
        <p:grpSpPr bwMode="auto">
          <a:xfrm>
            <a:off x="4211638" y="2724150"/>
            <a:ext cx="4087812" cy="749300"/>
            <a:chOff x="4211638" y="2724150"/>
            <a:chExt cx="4087812" cy="749300"/>
          </a:xfrm>
        </p:grpSpPr>
        <p:grpSp>
          <p:nvGrpSpPr>
            <p:cNvPr id="49" name="Group 44"/>
            <p:cNvGrpSpPr>
              <a:grpSpLocks/>
            </p:cNvGrpSpPr>
            <p:nvPr/>
          </p:nvGrpSpPr>
          <p:grpSpPr bwMode="auto">
            <a:xfrm>
              <a:off x="6051550" y="3054350"/>
              <a:ext cx="2171700" cy="419100"/>
              <a:chOff x="504" y="2088"/>
              <a:chExt cx="1368" cy="264"/>
            </a:xfrm>
          </p:grpSpPr>
          <p:sp>
            <p:nvSpPr>
              <p:cNvPr id="59" name="Rectangle 45"/>
              <p:cNvSpPr>
                <a:spLocks noChangeArrowheads="1"/>
              </p:cNvSpPr>
              <p:nvPr/>
            </p:nvSpPr>
            <p:spPr bwMode="auto">
              <a:xfrm>
                <a:off x="504" y="2088"/>
                <a:ext cx="1368" cy="264"/>
              </a:xfrm>
              <a:prstGeom prst="rect">
                <a:avLst/>
              </a:prstGeom>
              <a:noFill/>
              <a:ln w="2857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 name="Line 46"/>
              <p:cNvSpPr>
                <a:spLocks noChangeShapeType="1"/>
              </p:cNvSpPr>
              <p:nvPr/>
            </p:nvSpPr>
            <p:spPr bwMode="auto">
              <a:xfrm>
                <a:off x="1184" y="2088"/>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 name="Line 47"/>
              <p:cNvSpPr>
                <a:spLocks noChangeShapeType="1"/>
              </p:cNvSpPr>
              <p:nvPr/>
            </p:nvSpPr>
            <p:spPr bwMode="auto">
              <a:xfrm>
                <a:off x="1520" y="2096"/>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48"/>
              <p:cNvSpPr>
                <a:spLocks noChangeShapeType="1"/>
              </p:cNvSpPr>
              <p:nvPr/>
            </p:nvSpPr>
            <p:spPr bwMode="auto">
              <a:xfrm>
                <a:off x="840" y="2096"/>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0" name="组合 74"/>
            <p:cNvGrpSpPr>
              <a:grpSpLocks/>
            </p:cNvGrpSpPr>
            <p:nvPr/>
          </p:nvGrpSpPr>
          <p:grpSpPr bwMode="auto">
            <a:xfrm>
              <a:off x="4211638" y="2724150"/>
              <a:ext cx="4087812" cy="730250"/>
              <a:chOff x="4211638" y="2724150"/>
              <a:chExt cx="4087812" cy="730250"/>
            </a:xfrm>
          </p:grpSpPr>
          <p:sp>
            <p:nvSpPr>
              <p:cNvPr id="51" name="Text Box 25"/>
              <p:cNvSpPr txBox="1">
                <a:spLocks noChangeArrowheads="1"/>
              </p:cNvSpPr>
              <p:nvPr/>
            </p:nvSpPr>
            <p:spPr bwMode="auto">
              <a:xfrm>
                <a:off x="6000750" y="3054350"/>
                <a:ext cx="2298700" cy="400050"/>
              </a:xfrm>
              <a:prstGeom prst="rect">
                <a:avLst/>
              </a:prstGeom>
              <a:solidFill>
                <a:srgbClr val="FFFFCC">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   </a:t>
                </a:r>
                <a:r>
                  <a:rPr kumimoji="1" lang="en-US" altLang="zh-CN" sz="1800">
                    <a:latin typeface="Times New Roman" panose="02020603050405020304" pitchFamily="18" charset="0"/>
                  </a:rPr>
                  <a:t>0       1</a:t>
                </a:r>
                <a:r>
                  <a:rPr kumimoji="1" lang="en-US" altLang="zh-CN" sz="1600">
                    <a:latin typeface="Times New Roman" panose="02020603050405020304" pitchFamily="18" charset="0"/>
                  </a:rPr>
                  <a:t>   </a:t>
                </a:r>
                <a:r>
                  <a:rPr kumimoji="1" lang="en-US" altLang="zh-CN" sz="2000">
                    <a:latin typeface="Times New Roman" panose="02020603050405020304" pitchFamily="18" charset="0"/>
                  </a:rPr>
                  <a:t>   </a:t>
                </a:r>
                <a:r>
                  <a:rPr kumimoji="1" lang="en-US" altLang="zh-CN" sz="1800">
                    <a:latin typeface="Times New Roman" panose="02020603050405020304" pitchFamily="18" charset="0"/>
                  </a:rPr>
                  <a:t> 1      0</a:t>
                </a:r>
              </a:p>
            </p:txBody>
          </p:sp>
          <p:sp>
            <p:nvSpPr>
              <p:cNvPr id="52" name="Text Box 57"/>
              <p:cNvSpPr txBox="1">
                <a:spLocks noChangeArrowheads="1"/>
              </p:cNvSpPr>
              <p:nvPr/>
            </p:nvSpPr>
            <p:spPr bwMode="auto">
              <a:xfrm>
                <a:off x="4211638" y="2989263"/>
                <a:ext cx="1173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b="1">
                    <a:solidFill>
                      <a:srgbClr val="000099"/>
                    </a:solidFill>
                    <a:latin typeface="Times New Roman" panose="02020603050405020304" pitchFamily="18" charset="0"/>
                    <a:ea typeface="楷体_GB2312" pitchFamily="49" charset="-122"/>
                  </a:rPr>
                  <a:t>3CP </a:t>
                </a:r>
                <a:r>
                  <a:rPr kumimoji="1" lang="zh-CN" altLang="en-US" sz="1800" b="1">
                    <a:solidFill>
                      <a:srgbClr val="000099"/>
                    </a:solidFill>
                    <a:latin typeface="Times New Roman" panose="02020603050405020304" pitchFamily="18" charset="0"/>
                    <a:ea typeface="楷体_GB2312" pitchFamily="49" charset="-122"/>
                  </a:rPr>
                  <a:t>后</a:t>
                </a:r>
              </a:p>
            </p:txBody>
          </p:sp>
          <p:sp>
            <p:nvSpPr>
              <p:cNvPr id="53" name="Line 65"/>
              <p:cNvSpPr>
                <a:spLocks noChangeShapeType="1"/>
              </p:cNvSpPr>
              <p:nvPr/>
            </p:nvSpPr>
            <p:spPr bwMode="auto">
              <a:xfrm>
                <a:off x="6280150" y="27241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66"/>
              <p:cNvSpPr>
                <a:spLocks noChangeShapeType="1"/>
              </p:cNvSpPr>
              <p:nvPr/>
            </p:nvSpPr>
            <p:spPr bwMode="auto">
              <a:xfrm>
                <a:off x="6940550" y="27368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67"/>
              <p:cNvSpPr>
                <a:spLocks noChangeShapeType="1"/>
              </p:cNvSpPr>
              <p:nvPr/>
            </p:nvSpPr>
            <p:spPr bwMode="auto">
              <a:xfrm>
                <a:off x="7448550" y="27241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56" name="Group 77"/>
              <p:cNvGrpSpPr>
                <a:grpSpLocks/>
              </p:cNvGrpSpPr>
              <p:nvPr/>
            </p:nvGrpSpPr>
            <p:grpSpPr bwMode="auto">
              <a:xfrm>
                <a:off x="5311775" y="2949583"/>
                <a:ext cx="458787" cy="457201"/>
                <a:chOff x="559" y="2424"/>
                <a:chExt cx="289" cy="288"/>
              </a:xfrm>
            </p:grpSpPr>
            <p:sp>
              <p:nvSpPr>
                <p:cNvPr id="57" name="Line 78"/>
                <p:cNvSpPr>
                  <a:spLocks noChangeShapeType="1"/>
                </p:cNvSpPr>
                <p:nvPr/>
              </p:nvSpPr>
              <p:spPr bwMode="auto">
                <a:xfrm flipV="1">
                  <a:off x="704" y="2584"/>
                  <a:ext cx="144" cy="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 name="Rectangle 79"/>
                <p:cNvSpPr>
                  <a:spLocks noChangeArrowheads="1"/>
                </p:cNvSpPr>
                <p:nvPr/>
              </p:nvSpPr>
              <p:spPr bwMode="auto">
                <a:xfrm>
                  <a:off x="559" y="24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a:solidFill>
                        <a:srgbClr val="000099"/>
                      </a:solidFill>
                      <a:latin typeface="Times New Roman" panose="02020603050405020304" pitchFamily="18" charset="0"/>
                      <a:ea typeface="楷体_GB2312" pitchFamily="49" charset="-122"/>
                    </a:rPr>
                    <a:t>0</a:t>
                  </a:r>
                </a:p>
              </p:txBody>
            </p:sp>
          </p:grpSp>
        </p:grpSp>
      </p:grpSp>
      <p:grpSp>
        <p:nvGrpSpPr>
          <p:cNvPr id="63" name="组合 75"/>
          <p:cNvGrpSpPr>
            <a:grpSpLocks/>
          </p:cNvGrpSpPr>
          <p:nvPr/>
        </p:nvGrpSpPr>
        <p:grpSpPr bwMode="auto">
          <a:xfrm>
            <a:off x="4211638" y="3486150"/>
            <a:ext cx="4100512" cy="749300"/>
            <a:chOff x="4211638" y="3486150"/>
            <a:chExt cx="4100512" cy="749300"/>
          </a:xfrm>
        </p:grpSpPr>
        <p:sp>
          <p:nvSpPr>
            <p:cNvPr id="64" name="Text Box 24"/>
            <p:cNvSpPr txBox="1">
              <a:spLocks noChangeArrowheads="1"/>
            </p:cNvSpPr>
            <p:nvPr/>
          </p:nvSpPr>
          <p:spPr bwMode="auto">
            <a:xfrm>
              <a:off x="6013450" y="3790950"/>
              <a:ext cx="2298700" cy="400050"/>
            </a:xfrm>
            <a:prstGeom prst="rect">
              <a:avLst/>
            </a:prstGeom>
            <a:solidFill>
              <a:srgbClr val="FFFFCC">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  </a:t>
              </a:r>
              <a:r>
                <a:rPr kumimoji="1" lang="en-US" altLang="zh-CN" sz="1800">
                  <a:latin typeface="Times New Roman" panose="02020603050405020304" pitchFamily="18" charset="0"/>
                </a:rPr>
                <a:t>1        0</a:t>
              </a:r>
              <a:r>
                <a:rPr kumimoji="1" lang="en-US" altLang="zh-CN" sz="1600">
                  <a:latin typeface="Times New Roman" panose="02020603050405020304" pitchFamily="18" charset="0"/>
                </a:rPr>
                <a:t>    </a:t>
              </a:r>
              <a:r>
                <a:rPr kumimoji="1" lang="en-US" altLang="zh-CN" sz="2000">
                  <a:latin typeface="Times New Roman" panose="02020603050405020304" pitchFamily="18" charset="0"/>
                </a:rPr>
                <a:t>  </a:t>
              </a:r>
              <a:r>
                <a:rPr kumimoji="1" lang="en-US" altLang="zh-CN" sz="1800">
                  <a:latin typeface="Times New Roman" panose="02020603050405020304" pitchFamily="18" charset="0"/>
                </a:rPr>
                <a:t> 1       1</a:t>
              </a:r>
            </a:p>
          </p:txBody>
        </p:sp>
        <p:grpSp>
          <p:nvGrpSpPr>
            <p:cNvPr id="65" name="Group 50"/>
            <p:cNvGrpSpPr>
              <a:grpSpLocks/>
            </p:cNvGrpSpPr>
            <p:nvPr/>
          </p:nvGrpSpPr>
          <p:grpSpPr bwMode="auto">
            <a:xfrm>
              <a:off x="6038850" y="3816350"/>
              <a:ext cx="2171700" cy="419100"/>
              <a:chOff x="504" y="2088"/>
              <a:chExt cx="1368" cy="264"/>
            </a:xfrm>
          </p:grpSpPr>
          <p:sp>
            <p:nvSpPr>
              <p:cNvPr id="73" name="Rectangle 51"/>
              <p:cNvSpPr>
                <a:spLocks noChangeArrowheads="1"/>
              </p:cNvSpPr>
              <p:nvPr/>
            </p:nvSpPr>
            <p:spPr bwMode="auto">
              <a:xfrm>
                <a:off x="504" y="2088"/>
                <a:ext cx="1368" cy="264"/>
              </a:xfrm>
              <a:prstGeom prst="rect">
                <a:avLst/>
              </a:prstGeom>
              <a:noFill/>
              <a:ln w="2857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4" name="Line 52"/>
              <p:cNvSpPr>
                <a:spLocks noChangeShapeType="1"/>
              </p:cNvSpPr>
              <p:nvPr/>
            </p:nvSpPr>
            <p:spPr bwMode="auto">
              <a:xfrm>
                <a:off x="1184" y="2088"/>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5" name="Line 53"/>
              <p:cNvSpPr>
                <a:spLocks noChangeShapeType="1"/>
              </p:cNvSpPr>
              <p:nvPr/>
            </p:nvSpPr>
            <p:spPr bwMode="auto">
              <a:xfrm>
                <a:off x="1520" y="2096"/>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6" name="Line 54"/>
              <p:cNvSpPr>
                <a:spLocks noChangeShapeType="1"/>
              </p:cNvSpPr>
              <p:nvPr/>
            </p:nvSpPr>
            <p:spPr bwMode="auto">
              <a:xfrm>
                <a:off x="840" y="2096"/>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6" name="Text Box 58"/>
            <p:cNvSpPr txBox="1">
              <a:spLocks noChangeArrowheads="1"/>
            </p:cNvSpPr>
            <p:nvPr/>
          </p:nvSpPr>
          <p:spPr bwMode="auto">
            <a:xfrm>
              <a:off x="4211638" y="3789363"/>
              <a:ext cx="1308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b="1">
                  <a:solidFill>
                    <a:srgbClr val="000099"/>
                  </a:solidFill>
                  <a:latin typeface="Times New Roman" panose="02020603050405020304" pitchFamily="18" charset="0"/>
                  <a:ea typeface="楷体_GB2312" pitchFamily="49" charset="-122"/>
                </a:rPr>
                <a:t>4CP </a:t>
              </a:r>
              <a:r>
                <a:rPr kumimoji="1" lang="zh-CN" altLang="en-US" sz="1800" b="1">
                  <a:solidFill>
                    <a:srgbClr val="000099"/>
                  </a:solidFill>
                  <a:latin typeface="Times New Roman" panose="02020603050405020304" pitchFamily="18" charset="0"/>
                  <a:ea typeface="楷体_GB2312" pitchFamily="49" charset="-122"/>
                </a:rPr>
                <a:t>后</a:t>
              </a:r>
            </a:p>
          </p:txBody>
        </p:sp>
        <p:sp>
          <p:nvSpPr>
            <p:cNvPr id="67" name="Line 68"/>
            <p:cNvSpPr>
              <a:spLocks noChangeShapeType="1"/>
            </p:cNvSpPr>
            <p:nvPr/>
          </p:nvSpPr>
          <p:spPr bwMode="auto">
            <a:xfrm>
              <a:off x="6356350" y="34988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 name="Line 69"/>
            <p:cNvSpPr>
              <a:spLocks noChangeShapeType="1"/>
            </p:cNvSpPr>
            <p:nvPr/>
          </p:nvSpPr>
          <p:spPr bwMode="auto">
            <a:xfrm>
              <a:off x="6927850" y="34861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 name="Line 70"/>
            <p:cNvSpPr>
              <a:spLocks noChangeShapeType="1"/>
            </p:cNvSpPr>
            <p:nvPr/>
          </p:nvSpPr>
          <p:spPr bwMode="auto">
            <a:xfrm>
              <a:off x="7512050" y="35115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70" name="Group 80"/>
            <p:cNvGrpSpPr>
              <a:grpSpLocks/>
            </p:cNvGrpSpPr>
            <p:nvPr/>
          </p:nvGrpSpPr>
          <p:grpSpPr bwMode="auto">
            <a:xfrm>
              <a:off x="5337175" y="3729046"/>
              <a:ext cx="458787" cy="457201"/>
              <a:chOff x="559" y="2424"/>
              <a:chExt cx="289" cy="288"/>
            </a:xfrm>
          </p:grpSpPr>
          <p:sp>
            <p:nvSpPr>
              <p:cNvPr id="71" name="Line 81"/>
              <p:cNvSpPr>
                <a:spLocks noChangeShapeType="1"/>
              </p:cNvSpPr>
              <p:nvPr/>
            </p:nvSpPr>
            <p:spPr bwMode="auto">
              <a:xfrm flipV="1">
                <a:off x="704" y="2584"/>
                <a:ext cx="144" cy="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2" name="Rectangle 82"/>
              <p:cNvSpPr>
                <a:spLocks noChangeArrowheads="1"/>
              </p:cNvSpPr>
              <p:nvPr/>
            </p:nvSpPr>
            <p:spPr bwMode="auto">
              <a:xfrm>
                <a:off x="559" y="24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a:solidFill>
                      <a:srgbClr val="000099"/>
                    </a:solidFill>
                    <a:latin typeface="Times New Roman" panose="02020603050405020304" pitchFamily="18" charset="0"/>
                    <a:ea typeface="楷体_GB2312" pitchFamily="49" charset="-122"/>
                  </a:rPr>
                  <a:t>1</a:t>
                </a:r>
              </a:p>
            </p:txBody>
          </p:sp>
        </p:grpSp>
      </p:grpSp>
      <p:grpSp>
        <p:nvGrpSpPr>
          <p:cNvPr id="77" name="组合 72"/>
          <p:cNvGrpSpPr>
            <a:grpSpLocks/>
          </p:cNvGrpSpPr>
          <p:nvPr/>
        </p:nvGrpSpPr>
        <p:grpSpPr bwMode="auto">
          <a:xfrm>
            <a:off x="4211638" y="1085850"/>
            <a:ext cx="3975100" cy="842963"/>
            <a:chOff x="4211638" y="1085850"/>
            <a:chExt cx="3975099" cy="842963"/>
          </a:xfrm>
        </p:grpSpPr>
        <p:sp>
          <p:nvSpPr>
            <p:cNvPr id="78" name="Text Box 27"/>
            <p:cNvSpPr txBox="1">
              <a:spLocks noChangeArrowheads="1"/>
            </p:cNvSpPr>
            <p:nvPr/>
          </p:nvSpPr>
          <p:spPr bwMode="auto">
            <a:xfrm>
              <a:off x="6588125" y="1466850"/>
              <a:ext cx="1598612" cy="400050"/>
            </a:xfrm>
            <a:prstGeom prst="rect">
              <a:avLst/>
            </a:prstGeom>
            <a:solidFill>
              <a:srgbClr val="FFFFCC">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a:latin typeface="Times New Roman" panose="02020603050405020304" pitchFamily="18" charset="0"/>
                </a:rPr>
                <a:t> 0</a:t>
              </a:r>
              <a:r>
                <a:rPr kumimoji="1" lang="en-US" altLang="zh-CN" sz="1600">
                  <a:latin typeface="Times New Roman" panose="02020603050405020304" pitchFamily="18" charset="0"/>
                </a:rPr>
                <a:t>   </a:t>
              </a:r>
              <a:r>
                <a:rPr kumimoji="1" lang="en-US" altLang="zh-CN" sz="2000">
                  <a:latin typeface="Times New Roman" panose="02020603050405020304" pitchFamily="18" charset="0"/>
                </a:rPr>
                <a:t>  </a:t>
              </a:r>
              <a:r>
                <a:rPr kumimoji="1" lang="en-US" altLang="zh-CN" sz="1800">
                  <a:latin typeface="Times New Roman" panose="02020603050405020304" pitchFamily="18" charset="0"/>
                </a:rPr>
                <a:t>  0       0</a:t>
              </a:r>
            </a:p>
          </p:txBody>
        </p:sp>
        <p:grpSp>
          <p:nvGrpSpPr>
            <p:cNvPr id="79" name="Group 34"/>
            <p:cNvGrpSpPr>
              <a:grpSpLocks/>
            </p:cNvGrpSpPr>
            <p:nvPr/>
          </p:nvGrpSpPr>
          <p:grpSpPr bwMode="auto">
            <a:xfrm>
              <a:off x="6013450" y="1454150"/>
              <a:ext cx="2171700" cy="419100"/>
              <a:chOff x="504" y="2088"/>
              <a:chExt cx="1368" cy="264"/>
            </a:xfrm>
          </p:grpSpPr>
          <p:sp>
            <p:nvSpPr>
              <p:cNvPr id="90" name="Rectangle 35"/>
              <p:cNvSpPr>
                <a:spLocks noChangeArrowheads="1"/>
              </p:cNvSpPr>
              <p:nvPr/>
            </p:nvSpPr>
            <p:spPr bwMode="auto">
              <a:xfrm>
                <a:off x="504" y="2088"/>
                <a:ext cx="1368" cy="264"/>
              </a:xfrm>
              <a:prstGeom prst="rect">
                <a:avLst/>
              </a:prstGeom>
              <a:noFill/>
              <a:ln w="28575">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1" name="Line 36"/>
              <p:cNvSpPr>
                <a:spLocks noChangeShapeType="1"/>
              </p:cNvSpPr>
              <p:nvPr/>
            </p:nvSpPr>
            <p:spPr bwMode="auto">
              <a:xfrm>
                <a:off x="1184" y="2088"/>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2" name="Line 37"/>
              <p:cNvSpPr>
                <a:spLocks noChangeShapeType="1"/>
              </p:cNvSpPr>
              <p:nvPr/>
            </p:nvSpPr>
            <p:spPr bwMode="auto">
              <a:xfrm>
                <a:off x="1520" y="2096"/>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3" name="Line 38"/>
              <p:cNvSpPr>
                <a:spLocks noChangeShapeType="1"/>
              </p:cNvSpPr>
              <p:nvPr/>
            </p:nvSpPr>
            <p:spPr bwMode="auto">
              <a:xfrm>
                <a:off x="840" y="2096"/>
                <a:ext cx="0" cy="256"/>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80" name="Text Box 55"/>
            <p:cNvSpPr txBox="1">
              <a:spLocks noChangeArrowheads="1"/>
            </p:cNvSpPr>
            <p:nvPr/>
          </p:nvSpPr>
          <p:spPr bwMode="auto">
            <a:xfrm>
              <a:off x="4211638" y="1452563"/>
              <a:ext cx="127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b="1">
                  <a:solidFill>
                    <a:srgbClr val="000099"/>
                  </a:solidFill>
                  <a:latin typeface="Times New Roman" panose="02020603050405020304" pitchFamily="18" charset="0"/>
                  <a:ea typeface="楷体_GB2312" pitchFamily="49" charset="-122"/>
                </a:rPr>
                <a:t>1CP </a:t>
              </a:r>
              <a:r>
                <a:rPr kumimoji="1" lang="zh-CN" altLang="en-US" sz="1800" b="1">
                  <a:solidFill>
                    <a:srgbClr val="000099"/>
                  </a:solidFill>
                  <a:latin typeface="Times New Roman" panose="02020603050405020304" pitchFamily="18" charset="0"/>
                  <a:ea typeface="楷体_GB2312" pitchFamily="49" charset="-122"/>
                </a:rPr>
                <a:t>后</a:t>
              </a:r>
            </a:p>
          </p:txBody>
        </p:sp>
        <p:sp>
          <p:nvSpPr>
            <p:cNvPr id="81" name="Line 59"/>
            <p:cNvSpPr>
              <a:spLocks noChangeShapeType="1"/>
            </p:cNvSpPr>
            <p:nvPr/>
          </p:nvSpPr>
          <p:spPr bwMode="auto">
            <a:xfrm>
              <a:off x="6343650" y="10858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2" name="Line 60"/>
            <p:cNvSpPr>
              <a:spLocks noChangeShapeType="1"/>
            </p:cNvSpPr>
            <p:nvPr/>
          </p:nvSpPr>
          <p:spPr bwMode="auto">
            <a:xfrm>
              <a:off x="6927850" y="11239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3" name="Line 61"/>
            <p:cNvSpPr>
              <a:spLocks noChangeShapeType="1"/>
            </p:cNvSpPr>
            <p:nvPr/>
          </p:nvSpPr>
          <p:spPr bwMode="auto">
            <a:xfrm>
              <a:off x="7473950" y="1098550"/>
              <a:ext cx="508000" cy="279400"/>
            </a:xfrm>
            <a:prstGeom prst="line">
              <a:avLst/>
            </a:prstGeom>
            <a:noFill/>
            <a:ln w="38100">
              <a:solidFill>
                <a:srgbClr val="FF33CC"/>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84" name="Group 71"/>
            <p:cNvGrpSpPr>
              <a:grpSpLocks/>
            </p:cNvGrpSpPr>
            <p:nvPr/>
          </p:nvGrpSpPr>
          <p:grpSpPr bwMode="auto">
            <a:xfrm>
              <a:off x="5270500" y="1389071"/>
              <a:ext cx="458787" cy="457201"/>
              <a:chOff x="559" y="2424"/>
              <a:chExt cx="289" cy="288"/>
            </a:xfrm>
          </p:grpSpPr>
          <p:sp>
            <p:nvSpPr>
              <p:cNvPr id="88" name="Line 72"/>
              <p:cNvSpPr>
                <a:spLocks noChangeShapeType="1"/>
              </p:cNvSpPr>
              <p:nvPr/>
            </p:nvSpPr>
            <p:spPr bwMode="auto">
              <a:xfrm flipV="1">
                <a:off x="704" y="2584"/>
                <a:ext cx="144" cy="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9" name="Rectangle 73"/>
              <p:cNvSpPr>
                <a:spLocks noChangeArrowheads="1"/>
              </p:cNvSpPr>
              <p:nvPr/>
            </p:nvSpPr>
            <p:spPr bwMode="auto">
              <a:xfrm>
                <a:off x="559" y="24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a:solidFill>
                      <a:srgbClr val="000099"/>
                    </a:solidFill>
                    <a:latin typeface="Times New Roman" panose="02020603050405020304" pitchFamily="18" charset="0"/>
                    <a:ea typeface="楷体_GB2312" pitchFamily="49" charset="-122"/>
                  </a:rPr>
                  <a:t>1</a:t>
                </a:r>
              </a:p>
            </p:txBody>
          </p:sp>
        </p:grpSp>
        <p:grpSp>
          <p:nvGrpSpPr>
            <p:cNvPr id="85" name="Group 83"/>
            <p:cNvGrpSpPr>
              <a:grpSpLocks/>
            </p:cNvGrpSpPr>
            <p:nvPr/>
          </p:nvGrpSpPr>
          <p:grpSpPr bwMode="auto">
            <a:xfrm>
              <a:off x="6011863" y="1471613"/>
              <a:ext cx="503237" cy="457200"/>
              <a:chOff x="2473" y="3206"/>
              <a:chExt cx="367" cy="467"/>
            </a:xfrm>
          </p:grpSpPr>
          <p:sp>
            <p:nvSpPr>
              <p:cNvPr id="86" name="Rectangle 84"/>
              <p:cNvSpPr>
                <a:spLocks noChangeArrowheads="1"/>
              </p:cNvSpPr>
              <p:nvPr/>
            </p:nvSpPr>
            <p:spPr bwMode="auto">
              <a:xfrm>
                <a:off x="2473" y="3224"/>
                <a:ext cx="357" cy="339"/>
              </a:xfrm>
              <a:prstGeom prst="rect">
                <a:avLst/>
              </a:prstGeom>
              <a:solidFill>
                <a:srgbClr val="FFFFCC">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7" name="Rectangle 85"/>
              <p:cNvSpPr>
                <a:spLocks noChangeArrowheads="1"/>
              </p:cNvSpPr>
              <p:nvPr/>
            </p:nvSpPr>
            <p:spPr bwMode="auto">
              <a:xfrm>
                <a:off x="2516" y="3206"/>
                <a:ext cx="324"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rPr>
                  <a:t> </a:t>
                </a:r>
                <a:r>
                  <a:rPr kumimoji="1" lang="en-US" altLang="zh-CN" sz="1800">
                    <a:latin typeface="Times New Roman" panose="02020603050405020304" pitchFamily="18" charset="0"/>
                  </a:rPr>
                  <a:t>1 </a:t>
                </a:r>
              </a:p>
            </p:txBody>
          </p:sp>
        </p:grpSp>
      </p:grpSp>
      <p:grpSp>
        <p:nvGrpSpPr>
          <p:cNvPr id="94" name="Group 93"/>
          <p:cNvGrpSpPr>
            <a:grpSpLocks/>
          </p:cNvGrpSpPr>
          <p:nvPr/>
        </p:nvGrpSpPr>
        <p:grpSpPr bwMode="auto">
          <a:xfrm>
            <a:off x="1740694" y="1529694"/>
            <a:ext cx="2979738" cy="2557462"/>
            <a:chOff x="780" y="562"/>
            <a:chExt cx="1877" cy="1611"/>
          </a:xfrm>
        </p:grpSpPr>
        <p:sp>
          <p:nvSpPr>
            <p:cNvPr id="95" name="Rectangle 86"/>
            <p:cNvSpPr>
              <a:spLocks noChangeArrowheads="1"/>
            </p:cNvSpPr>
            <p:nvPr/>
          </p:nvSpPr>
          <p:spPr bwMode="auto">
            <a:xfrm>
              <a:off x="787" y="562"/>
              <a:ext cx="116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600" b="1" i="1" dirty="0">
                  <a:latin typeface="Times New Roman" panose="02020603050405020304" pitchFamily="18" charset="0"/>
                  <a:ea typeface="楷体_GB2312" pitchFamily="49" charset="-122"/>
                </a:rPr>
                <a:t>Q</a:t>
              </a:r>
              <a:r>
                <a:rPr lang="en-US" altLang="zh-CN" sz="2600" b="1" baseline="-25000" dirty="0">
                  <a:latin typeface="Times New Roman" panose="02020603050405020304" pitchFamily="18" charset="0"/>
                  <a:ea typeface="楷体_GB2312" pitchFamily="49" charset="-122"/>
                </a:rPr>
                <a:t>0n+1</a:t>
              </a:r>
              <a:r>
                <a:rPr lang="en-US" altLang="zh-CN" sz="2600" b="1" dirty="0">
                  <a:latin typeface="Times New Roman" panose="02020603050405020304" pitchFamily="18" charset="0"/>
                  <a:ea typeface="楷体_GB2312" pitchFamily="49" charset="-122"/>
                </a:rPr>
                <a:t>=D</a:t>
              </a:r>
              <a:r>
                <a:rPr lang="en-US" altLang="zh-CN" sz="2600" b="1" baseline="-25000" dirty="0">
                  <a:latin typeface="Times New Roman" panose="02020603050405020304" pitchFamily="18" charset="0"/>
                  <a:ea typeface="楷体_GB2312" pitchFamily="49" charset="-122"/>
                </a:rPr>
                <a:t>SI</a:t>
              </a:r>
              <a:endParaRPr lang="en-GB" altLang="zh-CN" sz="2600" b="1" baseline="-25000" dirty="0">
                <a:latin typeface="Times New Roman" panose="02020603050405020304" pitchFamily="18" charset="0"/>
                <a:ea typeface="楷体_GB2312" pitchFamily="49" charset="-122"/>
              </a:endParaRPr>
            </a:p>
          </p:txBody>
        </p:sp>
        <p:sp>
          <p:nvSpPr>
            <p:cNvPr id="96" name="Rectangle 87"/>
            <p:cNvSpPr>
              <a:spLocks noChangeArrowheads="1"/>
            </p:cNvSpPr>
            <p:nvPr/>
          </p:nvSpPr>
          <p:spPr bwMode="auto">
            <a:xfrm>
              <a:off x="780" y="1034"/>
              <a:ext cx="1374"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600" b="1" i="1" dirty="0">
                  <a:latin typeface="Times New Roman" panose="02020603050405020304" pitchFamily="18" charset="0"/>
                  <a:ea typeface="楷体_GB2312" pitchFamily="49" charset="-122"/>
                </a:rPr>
                <a:t>Q</a:t>
              </a:r>
              <a:r>
                <a:rPr lang="en-US" altLang="zh-CN" sz="2600" b="1" baseline="-25000" dirty="0">
                  <a:latin typeface="Times New Roman" panose="02020603050405020304" pitchFamily="18" charset="0"/>
                  <a:ea typeface="楷体_GB2312" pitchFamily="49" charset="-122"/>
                </a:rPr>
                <a:t>1n+1</a:t>
              </a:r>
              <a:r>
                <a:rPr lang="en-US" altLang="zh-CN" sz="2600" b="1" dirty="0">
                  <a:latin typeface="Times New Roman" panose="02020603050405020304" pitchFamily="18" charset="0"/>
                  <a:ea typeface="楷体_GB2312" pitchFamily="49" charset="-122"/>
                </a:rPr>
                <a:t> = </a:t>
              </a:r>
              <a:r>
                <a:rPr lang="en-US" altLang="zh-CN" sz="2600" b="1" i="1" dirty="0">
                  <a:latin typeface="Times New Roman" panose="02020603050405020304" pitchFamily="18" charset="0"/>
                  <a:ea typeface="楷体_GB2312" pitchFamily="49" charset="-122"/>
                </a:rPr>
                <a:t>Q</a:t>
              </a:r>
              <a:r>
                <a:rPr lang="en-US" altLang="zh-CN" sz="2600" b="1" baseline="-25000" dirty="0">
                  <a:latin typeface="Times New Roman" panose="02020603050405020304" pitchFamily="18" charset="0"/>
                  <a:ea typeface="楷体_GB2312" pitchFamily="49" charset="-122"/>
                </a:rPr>
                <a:t>0n</a:t>
              </a:r>
              <a:endParaRPr lang="en-GB" altLang="zh-CN" sz="2600" b="1" baseline="-25000" dirty="0">
                <a:latin typeface="Times New Roman" panose="02020603050405020304" pitchFamily="18" charset="0"/>
                <a:ea typeface="楷体_GB2312" pitchFamily="49" charset="-122"/>
              </a:endParaRPr>
            </a:p>
          </p:txBody>
        </p:sp>
        <p:sp>
          <p:nvSpPr>
            <p:cNvPr id="97" name="Rectangle 88"/>
            <p:cNvSpPr>
              <a:spLocks noChangeArrowheads="1"/>
            </p:cNvSpPr>
            <p:nvPr/>
          </p:nvSpPr>
          <p:spPr bwMode="auto">
            <a:xfrm>
              <a:off x="780" y="1420"/>
              <a:ext cx="1877"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600" b="1" i="1">
                  <a:latin typeface="Times New Roman" panose="02020603050405020304" pitchFamily="18" charset="0"/>
                  <a:ea typeface="楷体_GB2312" pitchFamily="49" charset="-122"/>
                </a:rPr>
                <a:t>Q</a:t>
              </a:r>
              <a:r>
                <a:rPr lang="en-US" altLang="zh-CN" sz="2600" b="1" baseline="-25000">
                  <a:latin typeface="Times New Roman" panose="02020603050405020304" pitchFamily="18" charset="0"/>
                  <a:ea typeface="楷体_GB2312" pitchFamily="49" charset="-122"/>
                </a:rPr>
                <a:t>2n+1 </a:t>
              </a:r>
              <a:r>
                <a:rPr lang="en-US" altLang="zh-CN" sz="2600" b="1">
                  <a:latin typeface="Times New Roman" panose="02020603050405020304" pitchFamily="18" charset="0"/>
                  <a:ea typeface="楷体_GB2312" pitchFamily="49" charset="-122"/>
                </a:rPr>
                <a:t>=</a:t>
              </a:r>
              <a:r>
                <a:rPr lang="en-US" altLang="zh-CN" sz="2600" b="1" i="1">
                  <a:latin typeface="Times New Roman" panose="02020603050405020304" pitchFamily="18" charset="0"/>
                  <a:ea typeface="楷体_GB2312" pitchFamily="49" charset="-122"/>
                </a:rPr>
                <a:t>Q</a:t>
              </a:r>
              <a:r>
                <a:rPr lang="en-US" altLang="zh-CN" sz="2600" b="1" baseline="-25000">
                  <a:latin typeface="Times New Roman" panose="02020603050405020304" pitchFamily="18" charset="0"/>
                  <a:ea typeface="楷体_GB2312" pitchFamily="49" charset="-122"/>
                </a:rPr>
                <a:t>1n</a:t>
              </a:r>
              <a:endParaRPr lang="en-GB" altLang="zh-CN" sz="2600" b="1" baseline="-25000">
                <a:latin typeface="Times New Roman" panose="02020603050405020304" pitchFamily="18" charset="0"/>
                <a:ea typeface="楷体_GB2312" pitchFamily="49" charset="-122"/>
              </a:endParaRPr>
            </a:p>
          </p:txBody>
        </p:sp>
        <p:sp>
          <p:nvSpPr>
            <p:cNvPr id="98" name="Rectangle 89"/>
            <p:cNvSpPr>
              <a:spLocks noChangeArrowheads="1"/>
            </p:cNvSpPr>
            <p:nvPr/>
          </p:nvSpPr>
          <p:spPr bwMode="auto">
            <a:xfrm>
              <a:off x="803" y="1852"/>
              <a:ext cx="1503"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None/>
              </a:pPr>
              <a:r>
                <a:rPr lang="en-US" altLang="zh-CN" sz="2600" b="1" i="1">
                  <a:latin typeface="Times New Roman" panose="02020603050405020304" pitchFamily="18" charset="0"/>
                  <a:ea typeface="楷体_GB2312" pitchFamily="49" charset="-122"/>
                </a:rPr>
                <a:t>Q</a:t>
              </a:r>
              <a:r>
                <a:rPr lang="en-US" altLang="zh-CN" sz="2600" b="1" baseline="-25000">
                  <a:latin typeface="Times New Roman" panose="02020603050405020304" pitchFamily="18" charset="0"/>
                  <a:ea typeface="楷体_GB2312" pitchFamily="49" charset="-122"/>
                </a:rPr>
                <a:t>3n+1</a:t>
              </a:r>
              <a:r>
                <a:rPr lang="en-US" altLang="zh-CN" sz="2600" b="1">
                  <a:latin typeface="Times New Roman" panose="02020603050405020304" pitchFamily="18" charset="0"/>
                  <a:ea typeface="楷体_GB2312" pitchFamily="49" charset="-122"/>
                </a:rPr>
                <a:t> =</a:t>
              </a:r>
              <a:r>
                <a:rPr lang="en-US" altLang="zh-CN" sz="2600" b="1" i="1">
                  <a:latin typeface="Times New Roman" panose="02020603050405020304" pitchFamily="18" charset="0"/>
                  <a:ea typeface="楷体_GB2312" pitchFamily="49" charset="-122"/>
                </a:rPr>
                <a:t>Q</a:t>
              </a:r>
              <a:r>
                <a:rPr lang="en-US" altLang="zh-CN" sz="2600" b="1" baseline="-25000">
                  <a:latin typeface="Times New Roman" panose="02020603050405020304" pitchFamily="18" charset="0"/>
                  <a:ea typeface="楷体_GB2312" pitchFamily="49" charset="-122"/>
                </a:rPr>
                <a:t>2n</a:t>
              </a:r>
              <a:endParaRPr lang="en-GB" altLang="zh-CN" sz="2600" b="1" baseline="-25000">
                <a:latin typeface="Times New Roman" panose="02020603050405020304" pitchFamily="18" charset="0"/>
                <a:ea typeface="楷体_GB2312" pitchFamily="49" charset="-122"/>
              </a:endParaRPr>
            </a:p>
          </p:txBody>
        </p:sp>
      </p:grpSp>
      <p:graphicFrame>
        <p:nvGraphicFramePr>
          <p:cNvPr id="99" name="Object 2"/>
          <p:cNvGraphicFramePr>
            <a:graphicFrameLocks noChangeAspect="1"/>
          </p:cNvGraphicFramePr>
          <p:nvPr>
            <p:extLst>
              <p:ext uri="{D42A27DB-BD31-4B8C-83A1-F6EECF244321}">
                <p14:modId xmlns:p14="http://schemas.microsoft.com/office/powerpoint/2010/main" val="1551922831"/>
              </p:ext>
            </p:extLst>
          </p:nvPr>
        </p:nvGraphicFramePr>
        <p:xfrm>
          <a:off x="922559" y="4599780"/>
          <a:ext cx="7500716" cy="1953025"/>
        </p:xfrm>
        <a:graphic>
          <a:graphicData uri="http://schemas.openxmlformats.org/presentationml/2006/ole">
            <mc:AlternateContent xmlns:mc="http://schemas.openxmlformats.org/markup-compatibility/2006">
              <mc:Choice xmlns:v="urn:schemas-microsoft-com:vml" Requires="v">
                <p:oleObj name="Picture" r:id="rId2" imgW="3552840" imgH="866880" progId="Word.Picture.8">
                  <p:embed/>
                </p:oleObj>
              </mc:Choice>
              <mc:Fallback>
                <p:oleObj name="Picture" r:id="rId2" imgW="3552840" imgH="866880" progId="Word.Picture.8">
                  <p:embed/>
                  <p:pic>
                    <p:nvPicPr>
                      <p:cNvPr id="0" name=""/>
                      <p:cNvPicPr>
                        <a:picLocks noChangeAspect="1" noChangeArrowheads="1"/>
                      </p:cNvPicPr>
                      <p:nvPr/>
                    </p:nvPicPr>
                    <p:blipFill>
                      <a:blip r:embed="rId3"/>
                      <a:srcRect/>
                      <a:stretch>
                        <a:fillRect/>
                      </a:stretch>
                    </p:blipFill>
                    <p:spPr bwMode="auto">
                      <a:xfrm>
                        <a:off x="922559" y="4599780"/>
                        <a:ext cx="7500716" cy="1953025"/>
                      </a:xfrm>
                      <a:prstGeom prst="rect">
                        <a:avLst/>
                      </a:prstGeom>
                      <a:solidFill>
                        <a:schemeClr val="bg1"/>
                      </a:solidFill>
                      <a:ln w="9525">
                        <a:solidFill>
                          <a:srgbClr val="0000CC"/>
                        </a:solidFill>
                        <a:miter lim="800000"/>
                        <a:headEnd/>
                        <a:tailEnd/>
                      </a:ln>
                    </p:spPr>
                  </p:pic>
                </p:oleObj>
              </mc:Fallback>
            </mc:AlternateContent>
          </a:graphicData>
        </a:graphic>
      </p:graphicFrame>
      <p:sp>
        <p:nvSpPr>
          <p:cNvPr id="100" name="Text Box 91"/>
          <p:cNvSpPr txBox="1">
            <a:spLocks noChangeArrowheads="1"/>
          </p:cNvSpPr>
          <p:nvPr/>
        </p:nvSpPr>
        <p:spPr bwMode="auto">
          <a:xfrm>
            <a:off x="250825" y="5049838"/>
            <a:ext cx="901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1800">
                <a:solidFill>
                  <a:srgbClr val="FF0000"/>
                </a:solidFill>
                <a:latin typeface="Times New Roman" panose="02020603050405020304" pitchFamily="18" charset="0"/>
              </a:rPr>
              <a:t>1011</a:t>
            </a:r>
          </a:p>
        </p:txBody>
      </p:sp>
    </p:spTree>
    <p:extLst>
      <p:ext uri="{BB962C8B-B14F-4D97-AF65-F5344CB8AC3E}">
        <p14:creationId xmlns:p14="http://schemas.microsoft.com/office/powerpoint/2010/main" val="2104443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ox(in)">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5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blinds(horizontal)">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blinds(horizontal)">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blinds(horizontal)">
                                      <p:cBhvr>
                                        <p:cTn id="3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 name="矩形 10"/>
          <p:cNvSpPr/>
          <p:nvPr/>
        </p:nvSpPr>
        <p:spPr>
          <a:xfrm>
            <a:off x="41250" y="66091"/>
            <a:ext cx="6428997" cy="56560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dirty="0">
                <a:solidFill>
                  <a:srgbClr val="0000FF"/>
                </a:solidFill>
                <a:latin typeface="+mn-ea"/>
                <a:ea typeface="+mn-ea"/>
                <a:cs typeface="+mn-ea"/>
              </a:rPr>
              <a:t>四位右移移位寄存器的原理</a:t>
            </a:r>
            <a:endParaRPr lang="zh-CN" altLang="en-US" sz="2800" dirty="0">
              <a:solidFill>
                <a:srgbClr val="0000FF"/>
              </a:solidFill>
              <a:latin typeface="+mn-ea"/>
              <a:ea typeface="+mn-ea"/>
              <a:cs typeface="+mn-ea"/>
              <a:sym typeface="+mn-lt"/>
            </a:endParaRPr>
          </a:p>
        </p:txBody>
      </p:sp>
      <p:graphicFrame>
        <p:nvGraphicFramePr>
          <p:cNvPr id="374797" name="Object 2"/>
          <p:cNvGraphicFramePr>
            <a:graphicFrameLocks noChangeAspect="1"/>
          </p:cNvGraphicFramePr>
          <p:nvPr>
            <p:extLst>
              <p:ext uri="{D42A27DB-BD31-4B8C-83A1-F6EECF244321}">
                <p14:modId xmlns:p14="http://schemas.microsoft.com/office/powerpoint/2010/main" val="4038915354"/>
              </p:ext>
            </p:extLst>
          </p:nvPr>
        </p:nvGraphicFramePr>
        <p:xfrm>
          <a:off x="1075286" y="1108644"/>
          <a:ext cx="5699125" cy="3603625"/>
        </p:xfrm>
        <a:graphic>
          <a:graphicData uri="http://schemas.openxmlformats.org/presentationml/2006/ole">
            <mc:AlternateContent xmlns:mc="http://schemas.openxmlformats.org/markup-compatibility/2006">
              <mc:Choice xmlns:v="urn:schemas-microsoft-com:vml" Requires="v">
                <p:oleObj name="图片" r:id="rId2" imgW="2859024" imgH="1847088" progId="Word.Picture.8">
                  <p:embed/>
                </p:oleObj>
              </mc:Choice>
              <mc:Fallback>
                <p:oleObj name="图片" r:id="rId2" imgW="2859024" imgH="1847088" progId="Word.Picture.8">
                  <p:embed/>
                  <p:pic>
                    <p:nvPicPr>
                      <p:cNvPr id="37479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286" y="1108644"/>
                        <a:ext cx="5699125" cy="3603625"/>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4798" name="Object 3"/>
          <p:cNvGraphicFramePr>
            <a:graphicFrameLocks noChangeAspect="1"/>
          </p:cNvGraphicFramePr>
          <p:nvPr>
            <p:extLst>
              <p:ext uri="{D42A27DB-BD31-4B8C-83A1-F6EECF244321}">
                <p14:modId xmlns:p14="http://schemas.microsoft.com/office/powerpoint/2010/main" val="2487602712"/>
              </p:ext>
            </p:extLst>
          </p:nvPr>
        </p:nvGraphicFramePr>
        <p:xfrm>
          <a:off x="1664248" y="2625089"/>
          <a:ext cx="5110163" cy="2228850"/>
        </p:xfrm>
        <a:graphic>
          <a:graphicData uri="http://schemas.openxmlformats.org/presentationml/2006/ole">
            <mc:AlternateContent xmlns:mc="http://schemas.openxmlformats.org/markup-compatibility/2006">
              <mc:Choice xmlns:v="urn:schemas-microsoft-com:vml" Requires="v">
                <p:oleObj name="图片" r:id="rId4" imgW="2563368" imgH="1143000" progId="Word.Picture.8">
                  <p:embed/>
                </p:oleObj>
              </mc:Choice>
              <mc:Fallback>
                <p:oleObj name="图片" r:id="rId4" imgW="2563368" imgH="1143000" progId="Word.Picture.8">
                  <p:embed/>
                  <p:pic>
                    <p:nvPicPr>
                      <p:cNvPr id="37479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4248" y="2625089"/>
                        <a:ext cx="5110163"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4799" name="Text Box 15"/>
          <p:cNvSpPr txBox="1">
            <a:spLocks noChangeArrowheads="1"/>
          </p:cNvSpPr>
          <p:nvPr/>
        </p:nvSpPr>
        <p:spPr bwMode="auto">
          <a:xfrm>
            <a:off x="810174" y="654726"/>
            <a:ext cx="6229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en-US" altLang="zh-CN" sz="2200" b="1" i="1" dirty="0">
                <a:latin typeface="+mn-ea"/>
                <a:ea typeface="+mn-ea"/>
              </a:rPr>
              <a:t>D</a:t>
            </a:r>
            <a:r>
              <a:rPr kumimoji="1" lang="en-US" altLang="zh-CN" sz="2200" b="1" baseline="-25000" dirty="0">
                <a:latin typeface="+mn-ea"/>
                <a:ea typeface="+mn-ea"/>
              </a:rPr>
              <a:t>SI</a:t>
            </a:r>
            <a:r>
              <a:rPr kumimoji="1" lang="en-US" altLang="zh-CN" sz="2200" b="1" dirty="0">
                <a:latin typeface="+mn-ea"/>
                <a:ea typeface="+mn-ea"/>
              </a:rPr>
              <a:t> =11010000,</a:t>
            </a:r>
            <a:r>
              <a:rPr kumimoji="1" lang="zh-CN" altLang="en-US" sz="2200" b="1" dirty="0">
                <a:latin typeface="+mn-ea"/>
                <a:ea typeface="+mn-ea"/>
              </a:rPr>
              <a:t>从高位开始输入</a:t>
            </a:r>
          </a:p>
        </p:txBody>
      </p:sp>
      <p:graphicFrame>
        <p:nvGraphicFramePr>
          <p:cNvPr id="374800" name="Object 4"/>
          <p:cNvGraphicFramePr>
            <a:graphicFrameLocks noChangeAspect="1"/>
          </p:cNvGraphicFramePr>
          <p:nvPr>
            <p:extLst>
              <p:ext uri="{D42A27DB-BD31-4B8C-83A1-F6EECF244321}">
                <p14:modId xmlns:p14="http://schemas.microsoft.com/office/powerpoint/2010/main" val="575496301"/>
              </p:ext>
            </p:extLst>
          </p:nvPr>
        </p:nvGraphicFramePr>
        <p:xfrm>
          <a:off x="6774411" y="4520481"/>
          <a:ext cx="1425575" cy="333375"/>
        </p:xfrm>
        <a:graphic>
          <a:graphicData uri="http://schemas.openxmlformats.org/presentationml/2006/ole">
            <mc:AlternateContent xmlns:mc="http://schemas.openxmlformats.org/markup-compatibility/2006">
              <mc:Choice xmlns:v="urn:schemas-microsoft-com:vml" Requires="v">
                <p:oleObj name="图片" r:id="rId6" imgW="713900" imgH="173159" progId="Word.Picture.8">
                  <p:embed/>
                </p:oleObj>
              </mc:Choice>
              <mc:Fallback>
                <p:oleObj name="图片" r:id="rId6" imgW="713900" imgH="173159" progId="Word.Picture.8">
                  <p:embed/>
                  <p:pic>
                    <p:nvPicPr>
                      <p:cNvPr id="3748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4411" y="4520481"/>
                        <a:ext cx="1425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4801" name="Object 5"/>
          <p:cNvGraphicFramePr>
            <a:graphicFrameLocks noChangeAspect="1"/>
          </p:cNvGraphicFramePr>
          <p:nvPr>
            <p:extLst>
              <p:ext uri="{D42A27DB-BD31-4B8C-83A1-F6EECF244321}">
                <p14:modId xmlns:p14="http://schemas.microsoft.com/office/powerpoint/2010/main" val="1675598156"/>
              </p:ext>
            </p:extLst>
          </p:nvPr>
        </p:nvGraphicFramePr>
        <p:xfrm>
          <a:off x="3913736" y="4666950"/>
          <a:ext cx="1538287" cy="723900"/>
        </p:xfrm>
        <a:graphic>
          <a:graphicData uri="http://schemas.openxmlformats.org/presentationml/2006/ole">
            <mc:AlternateContent xmlns:mc="http://schemas.openxmlformats.org/markup-compatibility/2006">
              <mc:Choice xmlns:v="urn:schemas-microsoft-com:vml" Requires="v">
                <p:oleObj name="图片" r:id="rId8" imgW="769065" imgH="372421" progId="Word.Picture.8">
                  <p:embed/>
                </p:oleObj>
              </mc:Choice>
              <mc:Fallback>
                <p:oleObj name="图片" r:id="rId8" imgW="769065" imgH="372421" progId="Word.Picture.8">
                  <p:embed/>
                  <p:pic>
                    <p:nvPicPr>
                      <p:cNvPr id="37480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3736" y="4666950"/>
                        <a:ext cx="1538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4804" name="Rectangle 20"/>
          <p:cNvSpPr>
            <a:spLocks noChangeArrowheads="1"/>
          </p:cNvSpPr>
          <p:nvPr/>
        </p:nvSpPr>
        <p:spPr bwMode="auto">
          <a:xfrm>
            <a:off x="636341" y="5386323"/>
            <a:ext cx="8093075" cy="707886"/>
          </a:xfrm>
          <a:prstGeom prst="rect">
            <a:avLst/>
          </a:prstGeom>
          <a:solidFill>
            <a:schemeClr val="bg1"/>
          </a:solidFill>
          <a:ln w="9525">
            <a:solidFill>
              <a:srgbClr val="000066"/>
            </a:solidFill>
            <a:miter lim="800000"/>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latin typeface="Times New Roman" panose="02020603050405020304" pitchFamily="18" charset="0"/>
                <a:ea typeface="黑体" panose="02010609060101010101" pitchFamily="49" charset="-122"/>
              </a:rPr>
              <a:t>    </a:t>
            </a:r>
            <a:r>
              <a:rPr lang="zh-CN" altLang="en-US" sz="2000">
                <a:solidFill>
                  <a:srgbClr val="000099"/>
                </a:solidFill>
                <a:latin typeface="Times New Roman" panose="02020603050405020304" pitchFamily="18" charset="0"/>
                <a:ea typeface="楷体_GB2312" pitchFamily="49" charset="-122"/>
              </a:rPr>
              <a:t>经过</a:t>
            </a:r>
            <a:r>
              <a:rPr lang="en-US" altLang="zh-CN" sz="2000">
                <a:solidFill>
                  <a:srgbClr val="000099"/>
                </a:solidFill>
                <a:latin typeface="Times New Roman" panose="02020603050405020304" pitchFamily="18" charset="0"/>
                <a:ea typeface="楷体_GB2312" pitchFamily="49" charset="-122"/>
              </a:rPr>
              <a:t>4</a:t>
            </a:r>
            <a:r>
              <a:rPr lang="zh-CN" altLang="en-US" sz="2000">
                <a:solidFill>
                  <a:srgbClr val="000099"/>
                </a:solidFill>
                <a:latin typeface="Times New Roman" panose="02020603050405020304" pitchFamily="18" charset="0"/>
                <a:ea typeface="楷体_GB2312" pitchFamily="49" charset="-122"/>
              </a:rPr>
              <a:t>个</a:t>
            </a:r>
            <a:r>
              <a:rPr lang="en-US" altLang="zh-CN" sz="2000">
                <a:solidFill>
                  <a:srgbClr val="000099"/>
                </a:solidFill>
                <a:latin typeface="Times New Roman" panose="02020603050405020304" pitchFamily="18" charset="0"/>
                <a:ea typeface="楷体_GB2312" pitchFamily="49" charset="-122"/>
              </a:rPr>
              <a:t>CP</a:t>
            </a:r>
            <a:r>
              <a:rPr lang="zh-CN" altLang="en-US" sz="2000">
                <a:solidFill>
                  <a:srgbClr val="000099"/>
                </a:solidFill>
                <a:latin typeface="Times New Roman" panose="02020603050405020304" pitchFamily="18" charset="0"/>
                <a:ea typeface="楷体_GB2312" pitchFamily="49" charset="-122"/>
              </a:rPr>
              <a:t>脉冲作用后，从</a:t>
            </a:r>
            <a:r>
              <a:rPr lang="en-US" altLang="zh-CN" sz="2000" i="1">
                <a:solidFill>
                  <a:srgbClr val="000099"/>
                </a:solidFill>
                <a:latin typeface="Times New Roman" panose="02020603050405020304" pitchFamily="18" charset="0"/>
                <a:ea typeface="楷体_GB2312" pitchFamily="49" charset="-122"/>
              </a:rPr>
              <a:t>D</a:t>
            </a:r>
            <a:r>
              <a:rPr lang="en-US" altLang="zh-CN" sz="2000" baseline="-25000">
                <a:solidFill>
                  <a:srgbClr val="000099"/>
                </a:solidFill>
                <a:latin typeface="Times New Roman" panose="02020603050405020304" pitchFamily="18" charset="0"/>
                <a:ea typeface="楷体_GB2312" pitchFamily="49" charset="-122"/>
              </a:rPr>
              <a:t>S </a:t>
            </a:r>
            <a:r>
              <a:rPr lang="zh-CN" altLang="en-US" sz="2000">
                <a:solidFill>
                  <a:srgbClr val="000099"/>
                </a:solidFill>
                <a:latin typeface="Times New Roman" panose="02020603050405020304" pitchFamily="18" charset="0"/>
                <a:ea typeface="楷体_GB2312" pitchFamily="49" charset="-122"/>
              </a:rPr>
              <a:t>端串行输入的数码就可以从</a:t>
            </a:r>
            <a:r>
              <a:rPr lang="en-US" altLang="zh-CN" sz="2000" i="1">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0 </a:t>
            </a:r>
            <a:r>
              <a:rPr lang="en-US" altLang="zh-CN" sz="2000" i="1">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1 </a:t>
            </a:r>
            <a:r>
              <a:rPr lang="en-US" altLang="zh-CN" sz="2000" i="1">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2 </a:t>
            </a:r>
            <a:r>
              <a:rPr lang="en-US" altLang="zh-CN" sz="2000" i="1">
                <a:solidFill>
                  <a:srgbClr val="000099"/>
                </a:solidFill>
                <a:latin typeface="Times New Roman" panose="02020603050405020304" pitchFamily="18" charset="0"/>
                <a:ea typeface="楷体_GB2312" pitchFamily="49" charset="-122"/>
              </a:rPr>
              <a:t>Q</a:t>
            </a:r>
            <a:r>
              <a:rPr lang="en-US" altLang="zh-CN" sz="2000" baseline="-25000">
                <a:solidFill>
                  <a:srgbClr val="000099"/>
                </a:solidFill>
                <a:latin typeface="Times New Roman" panose="02020603050405020304" pitchFamily="18" charset="0"/>
                <a:ea typeface="楷体_GB2312" pitchFamily="49" charset="-122"/>
              </a:rPr>
              <a:t>3</a:t>
            </a:r>
            <a:r>
              <a:rPr lang="zh-CN" altLang="en-US" sz="2000">
                <a:solidFill>
                  <a:srgbClr val="000099"/>
                </a:solidFill>
                <a:latin typeface="Times New Roman" panose="02020603050405020304" pitchFamily="18" charset="0"/>
                <a:ea typeface="楷体_GB2312" pitchFamily="49" charset="-122"/>
              </a:rPr>
              <a:t>并行</a:t>
            </a:r>
            <a:r>
              <a:rPr lang="zh-CN" altLang="en-US" sz="2000">
                <a:solidFill>
                  <a:srgbClr val="000099"/>
                </a:solidFill>
                <a:latin typeface="楷体_GB2312" pitchFamily="49" charset="-122"/>
                <a:ea typeface="楷体_GB2312" pitchFamily="49" charset="-122"/>
              </a:rPr>
              <a:t>输出。</a:t>
            </a:r>
            <a:r>
              <a:rPr lang="zh-CN" altLang="en-US" sz="2000">
                <a:solidFill>
                  <a:srgbClr val="C00000"/>
                </a:solidFill>
                <a:latin typeface="+mn-ea"/>
                <a:ea typeface="+mn-ea"/>
              </a:rPr>
              <a:t>串入</a:t>
            </a:r>
            <a:r>
              <a:rPr lang="zh-CN" altLang="en-US" sz="2000">
                <a:solidFill>
                  <a:srgbClr val="C00000"/>
                </a:solidFill>
                <a:latin typeface="+mn-ea"/>
                <a:ea typeface="+mn-ea"/>
                <a:sym typeface="Symbol" panose="05050102010706020507" pitchFamily="18" charset="2"/>
              </a:rPr>
              <a:t></a:t>
            </a:r>
            <a:r>
              <a:rPr lang="zh-CN" altLang="en-US" sz="2000">
                <a:solidFill>
                  <a:srgbClr val="C00000"/>
                </a:solidFill>
                <a:latin typeface="+mn-ea"/>
                <a:ea typeface="+mn-ea"/>
              </a:rPr>
              <a:t>并出</a:t>
            </a:r>
          </a:p>
        </p:txBody>
      </p:sp>
      <p:sp>
        <p:nvSpPr>
          <p:cNvPr id="374805" name="Rectangle 21"/>
          <p:cNvSpPr>
            <a:spLocks noChangeArrowheads="1"/>
          </p:cNvSpPr>
          <p:nvPr/>
        </p:nvSpPr>
        <p:spPr bwMode="auto">
          <a:xfrm>
            <a:off x="636341" y="6113421"/>
            <a:ext cx="8093075" cy="707886"/>
          </a:xfrm>
          <a:prstGeom prst="rect">
            <a:avLst/>
          </a:prstGeom>
          <a:solidFill>
            <a:schemeClr val="bg1"/>
          </a:solidFill>
          <a:ln w="9525">
            <a:solidFill>
              <a:srgbClr val="000066"/>
            </a:solidFill>
            <a:miter lim="800000"/>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b="1">
                <a:latin typeface="Times New Roman" panose="02020603050405020304" pitchFamily="18" charset="0"/>
                <a:ea typeface="黑体" panose="02010609060101010101" pitchFamily="49" charset="-122"/>
              </a:rPr>
              <a:t>    </a:t>
            </a:r>
            <a:r>
              <a:rPr lang="zh-CN" altLang="en-US" sz="2000" b="1">
                <a:solidFill>
                  <a:srgbClr val="000099"/>
                </a:solidFill>
                <a:latin typeface="Times New Roman" panose="02020603050405020304" pitchFamily="18" charset="0"/>
                <a:ea typeface="楷体_GB2312" pitchFamily="49" charset="-122"/>
              </a:rPr>
              <a:t>经过</a:t>
            </a:r>
            <a:r>
              <a:rPr lang="en-US" altLang="zh-CN" sz="2000" b="1">
                <a:solidFill>
                  <a:srgbClr val="000099"/>
                </a:solidFill>
                <a:latin typeface="Times New Roman" panose="02020603050405020304" pitchFamily="18" charset="0"/>
                <a:ea typeface="楷体_GB2312" pitchFamily="49" charset="-122"/>
              </a:rPr>
              <a:t>7</a:t>
            </a:r>
            <a:r>
              <a:rPr lang="zh-CN" altLang="en-US" sz="2000" b="1">
                <a:solidFill>
                  <a:srgbClr val="000099"/>
                </a:solidFill>
                <a:latin typeface="Times New Roman" panose="02020603050405020304" pitchFamily="18" charset="0"/>
                <a:ea typeface="楷体_GB2312" pitchFamily="49" charset="-122"/>
              </a:rPr>
              <a:t>个</a:t>
            </a:r>
            <a:r>
              <a:rPr lang="en-US" altLang="zh-CN" sz="2000" b="1">
                <a:solidFill>
                  <a:srgbClr val="000099"/>
                </a:solidFill>
                <a:latin typeface="Times New Roman" panose="02020603050405020304" pitchFamily="18" charset="0"/>
                <a:ea typeface="楷体_GB2312" pitchFamily="49" charset="-122"/>
              </a:rPr>
              <a:t>CP</a:t>
            </a:r>
            <a:r>
              <a:rPr lang="zh-CN" altLang="en-US" sz="2000" b="1">
                <a:solidFill>
                  <a:srgbClr val="000099"/>
                </a:solidFill>
                <a:latin typeface="Times New Roman" panose="02020603050405020304" pitchFamily="18" charset="0"/>
                <a:ea typeface="楷体_GB2312" pitchFamily="49" charset="-122"/>
              </a:rPr>
              <a:t>脉冲作用后，从</a:t>
            </a:r>
            <a:r>
              <a:rPr lang="en-US" altLang="zh-CN" sz="2000" b="1" i="1">
                <a:solidFill>
                  <a:srgbClr val="000099"/>
                </a:solidFill>
                <a:latin typeface="Times New Roman" panose="02020603050405020304" pitchFamily="18" charset="0"/>
                <a:ea typeface="楷体_GB2312" pitchFamily="49" charset="-122"/>
              </a:rPr>
              <a:t>D</a:t>
            </a:r>
            <a:r>
              <a:rPr lang="en-US" altLang="zh-CN" sz="2000" b="1" i="1" baseline="-25000">
                <a:solidFill>
                  <a:srgbClr val="000099"/>
                </a:solidFill>
                <a:latin typeface="Times New Roman" panose="02020603050405020304" pitchFamily="18" charset="0"/>
                <a:ea typeface="楷体_GB2312" pitchFamily="49" charset="-122"/>
              </a:rPr>
              <a:t>S</a:t>
            </a:r>
            <a:r>
              <a:rPr lang="en-US" altLang="zh-CN" sz="2000" b="1" baseline="-25000">
                <a:solidFill>
                  <a:srgbClr val="000099"/>
                </a:solidFill>
                <a:latin typeface="Times New Roman" panose="02020603050405020304" pitchFamily="18" charset="0"/>
                <a:ea typeface="楷体_GB2312" pitchFamily="49" charset="-122"/>
              </a:rPr>
              <a:t>I </a:t>
            </a:r>
            <a:r>
              <a:rPr lang="zh-CN" altLang="en-US" sz="2000" b="1">
                <a:solidFill>
                  <a:srgbClr val="000099"/>
                </a:solidFill>
                <a:latin typeface="Times New Roman" panose="02020603050405020304" pitchFamily="18" charset="0"/>
                <a:ea typeface="楷体_GB2312" pitchFamily="49" charset="-122"/>
              </a:rPr>
              <a:t>端串行输入的数码就可以从</a:t>
            </a:r>
            <a:r>
              <a:rPr lang="en-US" altLang="zh-CN" sz="2000" b="1" i="1">
                <a:solidFill>
                  <a:srgbClr val="000099"/>
                </a:solidFill>
                <a:latin typeface="Times New Roman" panose="02020603050405020304" pitchFamily="18" charset="0"/>
                <a:ea typeface="楷体_GB2312" pitchFamily="49" charset="-122"/>
              </a:rPr>
              <a:t>D</a:t>
            </a:r>
            <a:r>
              <a:rPr lang="en-US" altLang="zh-CN" sz="2000" b="1" baseline="-25000">
                <a:solidFill>
                  <a:srgbClr val="000099"/>
                </a:solidFill>
                <a:latin typeface="Times New Roman" panose="02020603050405020304" pitchFamily="18" charset="0"/>
                <a:ea typeface="楷体_GB2312" pitchFamily="49" charset="-122"/>
              </a:rPr>
              <a:t>O </a:t>
            </a:r>
            <a:r>
              <a:rPr lang="zh-CN" altLang="en-US" sz="2000" b="1">
                <a:solidFill>
                  <a:srgbClr val="000099"/>
                </a:solidFill>
                <a:latin typeface="Times New Roman" panose="02020603050405020304" pitchFamily="18" charset="0"/>
                <a:ea typeface="楷体_GB2312" pitchFamily="49" charset="-122"/>
              </a:rPr>
              <a:t>端串行输出。</a:t>
            </a:r>
            <a:r>
              <a:rPr lang="zh-CN" altLang="en-US" sz="2000" b="1">
                <a:solidFill>
                  <a:srgbClr val="000099"/>
                </a:solidFill>
                <a:latin typeface="楷体_GB2312" pitchFamily="49" charset="-122"/>
                <a:ea typeface="楷体_GB2312" pitchFamily="49" charset="-122"/>
              </a:rPr>
              <a:t>    </a:t>
            </a:r>
            <a:r>
              <a:rPr lang="zh-CN" altLang="en-US" sz="2000" b="1">
                <a:solidFill>
                  <a:srgbClr val="C00000"/>
                </a:solidFill>
                <a:latin typeface="+mn-ea"/>
                <a:ea typeface="+mn-ea"/>
              </a:rPr>
              <a:t>串入</a:t>
            </a:r>
            <a:r>
              <a:rPr lang="zh-CN" altLang="en-US" sz="2000" b="1">
                <a:solidFill>
                  <a:srgbClr val="C00000"/>
                </a:solidFill>
                <a:latin typeface="+mn-ea"/>
                <a:ea typeface="+mn-ea"/>
                <a:sym typeface="Symbol" panose="05050102010706020507" pitchFamily="18" charset="2"/>
              </a:rPr>
              <a:t></a:t>
            </a:r>
            <a:r>
              <a:rPr lang="zh-CN" altLang="en-US" sz="2000" b="1">
                <a:solidFill>
                  <a:srgbClr val="C00000"/>
                </a:solidFill>
                <a:latin typeface="+mn-ea"/>
                <a:ea typeface="+mn-ea"/>
              </a:rPr>
              <a:t>串出</a:t>
            </a:r>
          </a:p>
        </p:txBody>
      </p:sp>
      <p:graphicFrame>
        <p:nvGraphicFramePr>
          <p:cNvPr id="374814" name="Object 6"/>
          <p:cNvGraphicFramePr>
            <a:graphicFrameLocks noChangeAspect="1"/>
          </p:cNvGraphicFramePr>
          <p:nvPr>
            <p:extLst>
              <p:ext uri="{D42A27DB-BD31-4B8C-83A1-F6EECF244321}">
                <p14:modId xmlns:p14="http://schemas.microsoft.com/office/powerpoint/2010/main" val="3565738549"/>
              </p:ext>
            </p:extLst>
          </p:nvPr>
        </p:nvGraphicFramePr>
        <p:xfrm>
          <a:off x="722861" y="2837431"/>
          <a:ext cx="1008063" cy="2414588"/>
        </p:xfrm>
        <a:graphic>
          <a:graphicData uri="http://schemas.openxmlformats.org/presentationml/2006/ole">
            <mc:AlternateContent xmlns:mc="http://schemas.openxmlformats.org/markup-compatibility/2006">
              <mc:Choice xmlns:v="urn:schemas-microsoft-com:vml" Requires="v">
                <p:oleObj name="图片" r:id="rId10" imgW="504287" imgH="1236415" progId="Word.Picture.8">
                  <p:embed/>
                </p:oleObj>
              </mc:Choice>
              <mc:Fallback>
                <p:oleObj name="图片" r:id="rId10" imgW="504287" imgH="1236415" progId="Word.Picture.8">
                  <p:embed/>
                  <p:pic>
                    <p:nvPicPr>
                      <p:cNvPr id="374814"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2861" y="2837431"/>
                        <a:ext cx="1008063"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0101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4799"/>
                                        </p:tgtEl>
                                        <p:attrNameLst>
                                          <p:attrName>style.visibility</p:attrName>
                                        </p:attrNameLst>
                                      </p:cBhvr>
                                      <p:to>
                                        <p:strVal val="visible"/>
                                      </p:to>
                                    </p:set>
                                    <p:animEffect transition="in" filter="strips(downRight)">
                                      <p:cBhvr>
                                        <p:cTn id="7" dur="500"/>
                                        <p:tgtEl>
                                          <p:spTgt spid="3747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74797"/>
                                        </p:tgtEl>
                                        <p:attrNameLst>
                                          <p:attrName>style.visibility</p:attrName>
                                        </p:attrNameLst>
                                      </p:cBhvr>
                                      <p:to>
                                        <p:strVal val="visible"/>
                                      </p:to>
                                    </p:set>
                                    <p:animEffect transition="in" filter="wipe(up)">
                                      <p:cBhvr>
                                        <p:cTn id="12" dur="500"/>
                                        <p:tgtEl>
                                          <p:spTgt spid="374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4814"/>
                                        </p:tgtEl>
                                        <p:attrNameLst>
                                          <p:attrName>style.visibility</p:attrName>
                                        </p:attrNameLst>
                                      </p:cBhvr>
                                      <p:to>
                                        <p:strVal val="visible"/>
                                      </p:to>
                                    </p:set>
                                    <p:animEffect transition="in" filter="wipe(left)">
                                      <p:cBhvr>
                                        <p:cTn id="17" dur="500"/>
                                        <p:tgtEl>
                                          <p:spTgt spid="3748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4798"/>
                                        </p:tgtEl>
                                        <p:attrNameLst>
                                          <p:attrName>style.visibility</p:attrName>
                                        </p:attrNameLst>
                                      </p:cBhvr>
                                      <p:to>
                                        <p:strVal val="visible"/>
                                      </p:to>
                                    </p:set>
                                    <p:animEffect transition="in" filter="wipe(left)">
                                      <p:cBhvr>
                                        <p:cTn id="22" dur="500"/>
                                        <p:tgtEl>
                                          <p:spTgt spid="3747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74801"/>
                                        </p:tgtEl>
                                        <p:attrNameLst>
                                          <p:attrName>style.visibility</p:attrName>
                                        </p:attrNameLst>
                                      </p:cBhvr>
                                      <p:to>
                                        <p:strVal val="visible"/>
                                      </p:to>
                                    </p:set>
                                    <p:animEffect transition="in" filter="wipe(down)">
                                      <p:cBhvr>
                                        <p:cTn id="27" dur="500"/>
                                        <p:tgtEl>
                                          <p:spTgt spid="37480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74804"/>
                                        </p:tgtEl>
                                        <p:attrNameLst>
                                          <p:attrName>style.visibility</p:attrName>
                                        </p:attrNameLst>
                                      </p:cBhvr>
                                      <p:to>
                                        <p:strVal val="visible"/>
                                      </p:to>
                                    </p:set>
                                    <p:animEffect transition="in" filter="randombar(horizontal)">
                                      <p:cBhvr>
                                        <p:cTn id="32" dur="500"/>
                                        <p:tgtEl>
                                          <p:spTgt spid="3748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374800"/>
                                        </p:tgtEl>
                                        <p:attrNameLst>
                                          <p:attrName>style.visibility</p:attrName>
                                        </p:attrNameLst>
                                      </p:cBhvr>
                                      <p:to>
                                        <p:strVal val="visible"/>
                                      </p:to>
                                    </p:set>
                                    <p:animEffect transition="in" filter="wipe(right)">
                                      <p:cBhvr>
                                        <p:cTn id="37" dur="500"/>
                                        <p:tgtEl>
                                          <p:spTgt spid="3748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74805"/>
                                        </p:tgtEl>
                                        <p:attrNameLst>
                                          <p:attrName>style.visibility</p:attrName>
                                        </p:attrNameLst>
                                      </p:cBhvr>
                                      <p:to>
                                        <p:strVal val="visible"/>
                                      </p:to>
                                    </p:set>
                                    <p:animEffect transition="in" filter="randombar(horizontal)">
                                      <p:cBhvr>
                                        <p:cTn id="42" dur="500"/>
                                        <p:tgtEl>
                                          <p:spTgt spid="374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9" grpId="0" autoUpdateAnimBg="0"/>
      <p:bldP spid="374804" grpId="0" animBg="1" autoUpdateAnimBg="0"/>
      <p:bldP spid="374805"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 name="矩形 10"/>
          <p:cNvSpPr/>
          <p:nvPr/>
        </p:nvSpPr>
        <p:spPr>
          <a:xfrm>
            <a:off x="41250" y="66091"/>
            <a:ext cx="6428997" cy="609398"/>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dirty="0">
                <a:solidFill>
                  <a:srgbClr val="0000FF"/>
                </a:solidFill>
                <a:latin typeface="+mn-ea"/>
                <a:ea typeface="+mn-ea"/>
                <a:cs typeface="+mn-ea"/>
              </a:rPr>
              <a:t>四位双向移位寄存器</a:t>
            </a:r>
            <a:r>
              <a:rPr lang="en-US" altLang="zh-CN" sz="2800" dirty="0">
                <a:solidFill>
                  <a:srgbClr val="0000FF"/>
                </a:solidFill>
                <a:latin typeface="+mn-ea"/>
                <a:ea typeface="+mn-ea"/>
                <a:cs typeface="+mn-ea"/>
              </a:rPr>
              <a:t>74HC194</a:t>
            </a:r>
            <a:endParaRPr lang="zh-CN" altLang="en-US" sz="2800" dirty="0">
              <a:solidFill>
                <a:srgbClr val="0000FF"/>
              </a:solidFill>
              <a:latin typeface="+mn-ea"/>
              <a:ea typeface="+mn-ea"/>
              <a:cs typeface="+mn-ea"/>
              <a:sym typeface="+mn-lt"/>
            </a:endParaRPr>
          </a:p>
        </p:txBody>
      </p:sp>
      <p:pic>
        <p:nvPicPr>
          <p:cNvPr id="1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8" y="3571530"/>
            <a:ext cx="2638425"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对象 12"/>
          <p:cNvGraphicFramePr>
            <a:graphicFrameLocks noChangeAspect="1"/>
          </p:cNvGraphicFramePr>
          <p:nvPr>
            <p:extLst>
              <p:ext uri="{D42A27DB-BD31-4B8C-83A1-F6EECF244321}">
                <p14:modId xmlns:p14="http://schemas.microsoft.com/office/powerpoint/2010/main" val="542963161"/>
              </p:ext>
            </p:extLst>
          </p:nvPr>
        </p:nvGraphicFramePr>
        <p:xfrm>
          <a:off x="2854787" y="1076744"/>
          <a:ext cx="6256619" cy="4785575"/>
        </p:xfrm>
        <a:graphic>
          <a:graphicData uri="http://schemas.openxmlformats.org/presentationml/2006/ole">
            <mc:AlternateContent xmlns:mc="http://schemas.openxmlformats.org/markup-compatibility/2006">
              <mc:Choice xmlns:v="urn:schemas-microsoft-com:vml" Requires="v">
                <p:oleObj name="Visio" r:id="rId3" imgW="7857843" imgH="5531112" progId="Visio.Drawing.11">
                  <p:embed/>
                </p:oleObj>
              </mc:Choice>
              <mc:Fallback>
                <p:oleObj name="Visio" r:id="rId3" imgW="7857843" imgH="5531112" progId="Visio.Drawing.11">
                  <p:embed/>
                  <p:pic>
                    <p:nvPicPr>
                      <p:cNvPr id="0" name=""/>
                      <p:cNvPicPr>
                        <a:picLocks noChangeAspect="1" noChangeArrowheads="1"/>
                      </p:cNvPicPr>
                      <p:nvPr/>
                    </p:nvPicPr>
                    <p:blipFill>
                      <a:blip r:embed="rId4"/>
                      <a:srcRect/>
                      <a:stretch>
                        <a:fillRect/>
                      </a:stretch>
                    </p:blipFill>
                    <p:spPr bwMode="auto">
                      <a:xfrm>
                        <a:off x="2854787" y="1076744"/>
                        <a:ext cx="6256619" cy="4785575"/>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461840"/>
              </p:ext>
            </p:extLst>
          </p:nvPr>
        </p:nvGraphicFramePr>
        <p:xfrm>
          <a:off x="221847" y="895967"/>
          <a:ext cx="2590306" cy="2142262"/>
        </p:xfrm>
        <a:graphic>
          <a:graphicData uri="http://schemas.openxmlformats.org/presentationml/2006/ole">
            <mc:AlternateContent xmlns:mc="http://schemas.openxmlformats.org/markup-compatibility/2006">
              <mc:Choice xmlns:v="urn:schemas-microsoft-com:vml" Requires="v">
                <p:oleObj name="Visio" r:id="rId5" imgW="2559564" imgH="2114640" progId="Visio.Drawing.11">
                  <p:embed/>
                </p:oleObj>
              </mc:Choice>
              <mc:Fallback>
                <p:oleObj name="Visio" r:id="rId5" imgW="2559564" imgH="211464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847" y="895967"/>
                        <a:ext cx="2590306" cy="2142262"/>
                      </a:xfrm>
                      <a:prstGeom prst="rect">
                        <a:avLst/>
                      </a:prstGeom>
                      <a:noFill/>
                    </p:spPr>
                  </p:pic>
                </p:oleObj>
              </mc:Fallback>
            </mc:AlternateContent>
          </a:graphicData>
        </a:graphic>
      </p:graphicFrame>
    </p:spTree>
    <p:extLst>
      <p:ext uri="{BB962C8B-B14F-4D97-AF65-F5344CB8AC3E}">
        <p14:creationId xmlns:p14="http://schemas.microsoft.com/office/powerpoint/2010/main" val="124282655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 name="矩形 10"/>
          <p:cNvSpPr/>
          <p:nvPr/>
        </p:nvSpPr>
        <p:spPr>
          <a:xfrm>
            <a:off x="0" y="0"/>
            <a:ext cx="7779895" cy="56560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dirty="0">
                <a:solidFill>
                  <a:srgbClr val="800000"/>
                </a:solidFill>
                <a:latin typeface="+mn-ea"/>
                <a:ea typeface="+mn-ea"/>
                <a:cs typeface="+mn-ea"/>
              </a:rPr>
              <a:t>例</a:t>
            </a:r>
            <a:r>
              <a:rPr lang="en-US" altLang="zh-CN" sz="2800" dirty="0">
                <a:solidFill>
                  <a:srgbClr val="800000"/>
                </a:solidFill>
                <a:latin typeface="+mn-ea"/>
                <a:ea typeface="+mn-ea"/>
                <a:cs typeface="+mn-ea"/>
              </a:rPr>
              <a:t>5-4 </a:t>
            </a:r>
            <a:r>
              <a:rPr lang="zh-CN" altLang="en-US" sz="2800" dirty="0">
                <a:latin typeface="+mn-ea"/>
                <a:ea typeface="+mn-ea"/>
                <a:cs typeface="+mn-ea"/>
              </a:rPr>
              <a:t>试分析图</a:t>
            </a:r>
            <a:r>
              <a:rPr lang="en-US" altLang="zh-CN" sz="2800" dirty="0">
                <a:latin typeface="+mn-ea"/>
                <a:ea typeface="+mn-ea"/>
                <a:cs typeface="+mn-ea"/>
              </a:rPr>
              <a:t>5-17</a:t>
            </a:r>
            <a:r>
              <a:rPr lang="zh-CN" altLang="en-US" sz="2800" dirty="0">
                <a:latin typeface="+mn-ea"/>
                <a:ea typeface="+mn-ea"/>
                <a:cs typeface="+mn-ea"/>
              </a:rPr>
              <a:t>所示电路的逻辑功能</a:t>
            </a:r>
            <a:endParaRPr lang="zh-CN" altLang="en-US" sz="2800" dirty="0">
              <a:latin typeface="+mn-ea"/>
              <a:ea typeface="+mn-ea"/>
              <a:cs typeface="+mn-ea"/>
              <a:sym typeface="+mn-lt"/>
            </a:endParaRPr>
          </a:p>
        </p:txBody>
      </p:sp>
      <p:graphicFrame>
        <p:nvGraphicFramePr>
          <p:cNvPr id="3" name="对象 2">
            <a:extLst>
              <a:ext uri="{FF2B5EF4-FFF2-40B4-BE49-F238E27FC236}">
                <a16:creationId xmlns:a16="http://schemas.microsoft.com/office/drawing/2014/main" id="{A78EF69E-F5AF-AF2D-4F17-23C780D6D6B6}"/>
              </a:ext>
            </a:extLst>
          </p:cNvPr>
          <p:cNvGraphicFramePr>
            <a:graphicFrameLocks noChangeAspect="1"/>
          </p:cNvGraphicFramePr>
          <p:nvPr>
            <p:extLst>
              <p:ext uri="{D42A27DB-BD31-4B8C-83A1-F6EECF244321}">
                <p14:modId xmlns:p14="http://schemas.microsoft.com/office/powerpoint/2010/main" val="399938354"/>
              </p:ext>
            </p:extLst>
          </p:nvPr>
        </p:nvGraphicFramePr>
        <p:xfrm>
          <a:off x="164893" y="1028090"/>
          <a:ext cx="4883162" cy="4997956"/>
        </p:xfrm>
        <a:graphic>
          <a:graphicData uri="http://schemas.openxmlformats.org/presentationml/2006/ole">
            <mc:AlternateContent xmlns:mc="http://schemas.openxmlformats.org/markup-compatibility/2006">
              <mc:Choice xmlns:v="urn:schemas-microsoft-com:vml" Requires="v">
                <p:oleObj name="Visio" r:id="rId2" imgW="5677934" imgH="5807612" progId="Visio.Drawing.11">
                  <p:embed/>
                </p:oleObj>
              </mc:Choice>
              <mc:Fallback>
                <p:oleObj name="Visio" r:id="rId2" imgW="5677934" imgH="5807612" progId="Visio.Drawing.11">
                  <p:embed/>
                  <p:pic>
                    <p:nvPicPr>
                      <p:cNvPr id="0" name="Object 17"/>
                      <p:cNvPicPr>
                        <a:picLocks noChangeAspect="1" noChangeArrowheads="1"/>
                      </p:cNvPicPr>
                      <p:nvPr/>
                    </p:nvPicPr>
                    <p:blipFill>
                      <a:blip r:embed="rId3"/>
                      <a:srcRect/>
                      <a:stretch>
                        <a:fillRect/>
                      </a:stretch>
                    </p:blipFill>
                    <p:spPr bwMode="auto">
                      <a:xfrm>
                        <a:off x="164893" y="1028090"/>
                        <a:ext cx="4883162" cy="4997956"/>
                      </a:xfrm>
                      <a:prstGeom prst="rect">
                        <a:avLst/>
                      </a:prstGeom>
                      <a:noFill/>
                    </p:spPr>
                  </p:pic>
                </p:oleObj>
              </mc:Fallback>
            </mc:AlternateContent>
          </a:graphicData>
        </a:graphic>
      </p:graphicFrame>
      <p:sp>
        <p:nvSpPr>
          <p:cNvPr id="4" name="Rectangle 10">
            <a:extLst>
              <a:ext uri="{FF2B5EF4-FFF2-40B4-BE49-F238E27FC236}">
                <a16:creationId xmlns:a16="http://schemas.microsoft.com/office/drawing/2014/main" id="{DD260891-2FF2-DB4E-4119-F77C92B8B410}"/>
              </a:ext>
            </a:extLst>
          </p:cNvPr>
          <p:cNvSpPr>
            <a:spLocks noChangeArrowheads="1"/>
          </p:cNvSpPr>
          <p:nvPr/>
        </p:nvSpPr>
        <p:spPr bwMode="auto">
          <a:xfrm>
            <a:off x="5070499" y="851343"/>
            <a:ext cx="403225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marL="0" indent="0" algn="just" eaLnBrk="1" hangingPunct="1">
              <a:lnSpc>
                <a:spcPct val="130000"/>
              </a:lnSpc>
              <a:buNone/>
            </a:pPr>
            <a:r>
              <a:rPr lang="zh-CN" altLang="en-US" sz="2800" dirty="0">
                <a:solidFill>
                  <a:schemeClr val="tx1"/>
                </a:solidFill>
              </a:rPr>
              <a:t>解：两片</a:t>
            </a:r>
            <a:r>
              <a:rPr lang="en-US" altLang="zh-CN" sz="2800" dirty="0">
                <a:solidFill>
                  <a:schemeClr val="tx1"/>
                </a:solidFill>
              </a:rPr>
              <a:t>74194</a:t>
            </a:r>
            <a:r>
              <a:rPr lang="zh-CN" altLang="en-US" sz="2800" dirty="0">
                <a:solidFill>
                  <a:schemeClr val="tx1"/>
                </a:solidFill>
              </a:rPr>
              <a:t>组成八位右移移位寄存器。</a:t>
            </a:r>
          </a:p>
          <a:p>
            <a:pPr marL="0" indent="0" algn="just" eaLnBrk="1" hangingPunct="1">
              <a:lnSpc>
                <a:spcPct val="130000"/>
              </a:lnSpc>
              <a:buNone/>
            </a:pPr>
            <a:r>
              <a:rPr lang="zh-CN" altLang="en-US" sz="2800" dirty="0">
                <a:solidFill>
                  <a:schemeClr val="tx1"/>
                </a:solidFill>
              </a:rPr>
              <a:t>并行输入数据为</a:t>
            </a:r>
            <a:r>
              <a:rPr lang="en-US" altLang="zh-CN" sz="2800" dirty="0">
                <a:solidFill>
                  <a:schemeClr val="tx1"/>
                </a:solidFill>
              </a:rPr>
              <a:t>0</a:t>
            </a:r>
            <a:r>
              <a:rPr lang="en-US" altLang="zh-CN" sz="2800" i="1" dirty="0">
                <a:solidFill>
                  <a:schemeClr val="tx1"/>
                </a:solidFill>
              </a:rPr>
              <a:t>N</a:t>
            </a:r>
            <a:r>
              <a:rPr lang="en-US" altLang="zh-CN" sz="2800" baseline="-30000" dirty="0">
                <a:solidFill>
                  <a:schemeClr val="tx1"/>
                </a:solidFill>
              </a:rPr>
              <a:t>1</a:t>
            </a:r>
            <a:r>
              <a:rPr lang="en-US" altLang="zh-CN" sz="2800" i="1" dirty="0">
                <a:solidFill>
                  <a:schemeClr val="tx1"/>
                </a:solidFill>
              </a:rPr>
              <a:t>N</a:t>
            </a:r>
            <a:r>
              <a:rPr lang="en-US" altLang="zh-CN" sz="2800" baseline="-30000" dirty="0">
                <a:solidFill>
                  <a:schemeClr val="tx1"/>
                </a:solidFill>
              </a:rPr>
              <a:t>2</a:t>
            </a:r>
            <a:r>
              <a:rPr lang="en-US" altLang="zh-CN" sz="2800" i="1" dirty="0">
                <a:solidFill>
                  <a:schemeClr val="tx1"/>
                </a:solidFill>
              </a:rPr>
              <a:t>N</a:t>
            </a:r>
            <a:r>
              <a:rPr lang="en-US" altLang="zh-CN" sz="2800" baseline="-30000" dirty="0">
                <a:solidFill>
                  <a:schemeClr val="tx1"/>
                </a:solidFill>
              </a:rPr>
              <a:t>3</a:t>
            </a:r>
            <a:r>
              <a:rPr lang="en-US" altLang="zh-CN" sz="2800" i="1" dirty="0">
                <a:solidFill>
                  <a:schemeClr val="tx1"/>
                </a:solidFill>
              </a:rPr>
              <a:t>N</a:t>
            </a:r>
            <a:r>
              <a:rPr lang="en-US" altLang="zh-CN" sz="2800" baseline="-30000" dirty="0">
                <a:solidFill>
                  <a:schemeClr val="tx1"/>
                </a:solidFill>
              </a:rPr>
              <a:t>4</a:t>
            </a:r>
            <a:r>
              <a:rPr lang="en-US" altLang="zh-CN" sz="2800" i="1" dirty="0">
                <a:solidFill>
                  <a:schemeClr val="tx1"/>
                </a:solidFill>
              </a:rPr>
              <a:t>N</a:t>
            </a:r>
            <a:r>
              <a:rPr lang="en-US" altLang="zh-CN" sz="2800" baseline="-30000" dirty="0">
                <a:solidFill>
                  <a:schemeClr val="tx1"/>
                </a:solidFill>
              </a:rPr>
              <a:t>5</a:t>
            </a:r>
            <a:r>
              <a:rPr lang="en-US" altLang="zh-CN" sz="2800" i="1" dirty="0">
                <a:solidFill>
                  <a:schemeClr val="tx1"/>
                </a:solidFill>
              </a:rPr>
              <a:t>N</a:t>
            </a:r>
            <a:r>
              <a:rPr lang="en-US" altLang="zh-CN" sz="2800" baseline="-30000" dirty="0">
                <a:solidFill>
                  <a:schemeClr val="tx1"/>
                </a:solidFill>
              </a:rPr>
              <a:t>6</a:t>
            </a:r>
            <a:r>
              <a:rPr lang="en-US" altLang="zh-CN" sz="2800" i="1" dirty="0">
                <a:solidFill>
                  <a:schemeClr val="tx1"/>
                </a:solidFill>
              </a:rPr>
              <a:t>N</a:t>
            </a:r>
            <a:r>
              <a:rPr lang="en-US" altLang="zh-CN" sz="2800" baseline="-30000" dirty="0">
                <a:solidFill>
                  <a:schemeClr val="tx1"/>
                </a:solidFill>
              </a:rPr>
              <a:t>7</a:t>
            </a:r>
            <a:r>
              <a:rPr lang="zh-CN" altLang="en-US" sz="2800" dirty="0">
                <a:solidFill>
                  <a:schemeClr val="tx1"/>
                </a:solidFill>
              </a:rPr>
              <a:t>，右移串行输入数据为</a:t>
            </a:r>
            <a:r>
              <a:rPr lang="en-US" altLang="zh-CN" sz="2800" i="1" dirty="0">
                <a:solidFill>
                  <a:schemeClr val="tx1"/>
                </a:solidFill>
              </a:rPr>
              <a:t>SR</a:t>
            </a:r>
            <a:r>
              <a:rPr lang="en-US" altLang="zh-CN" sz="2800" dirty="0">
                <a:solidFill>
                  <a:schemeClr val="tx1"/>
                </a:solidFill>
              </a:rPr>
              <a:t>=1</a:t>
            </a:r>
            <a:r>
              <a:rPr lang="zh-CN" altLang="en-US" sz="2800" dirty="0">
                <a:solidFill>
                  <a:schemeClr val="tx1"/>
                </a:solidFill>
              </a:rPr>
              <a:t>。</a:t>
            </a:r>
          </a:p>
        </p:txBody>
      </p:sp>
      <p:sp>
        <p:nvSpPr>
          <p:cNvPr id="5" name="Text Box 13">
            <a:extLst>
              <a:ext uri="{FF2B5EF4-FFF2-40B4-BE49-F238E27FC236}">
                <a16:creationId xmlns:a16="http://schemas.microsoft.com/office/drawing/2014/main" id="{36D5E5D2-F1D0-FEAF-153E-D4BC29D34406}"/>
              </a:ext>
            </a:extLst>
          </p:cNvPr>
          <p:cNvSpPr txBox="1">
            <a:spLocks noChangeArrowheads="1"/>
          </p:cNvSpPr>
          <p:nvPr/>
        </p:nvSpPr>
        <p:spPr bwMode="auto">
          <a:xfrm>
            <a:off x="1438144" y="3323080"/>
            <a:ext cx="3313112" cy="336550"/>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600">
                <a:solidFill>
                  <a:srgbClr val="800000"/>
                </a:solidFill>
              </a:rPr>
              <a:t>0 </a:t>
            </a:r>
            <a:r>
              <a:rPr lang="en-US" altLang="zh-CN" sz="1600" i="1">
                <a:solidFill>
                  <a:srgbClr val="800000"/>
                </a:solidFill>
              </a:rPr>
              <a:t>N</a:t>
            </a:r>
            <a:r>
              <a:rPr lang="en-US" altLang="zh-CN" sz="1600" baseline="-25000">
                <a:solidFill>
                  <a:srgbClr val="800000"/>
                </a:solidFill>
              </a:rPr>
              <a:t>1</a:t>
            </a:r>
            <a:r>
              <a:rPr lang="en-US" altLang="zh-CN" sz="1600" i="1">
                <a:solidFill>
                  <a:srgbClr val="800000"/>
                </a:solidFill>
              </a:rPr>
              <a:t>N</a:t>
            </a:r>
            <a:r>
              <a:rPr lang="en-US" altLang="zh-CN" sz="1600" baseline="-25000">
                <a:solidFill>
                  <a:srgbClr val="800000"/>
                </a:solidFill>
              </a:rPr>
              <a:t>2</a:t>
            </a:r>
            <a:r>
              <a:rPr lang="en-US" altLang="zh-CN" sz="1600" i="1">
                <a:solidFill>
                  <a:srgbClr val="800000"/>
                </a:solidFill>
              </a:rPr>
              <a:t>N</a:t>
            </a:r>
            <a:r>
              <a:rPr lang="en-US" altLang="zh-CN" sz="1600" baseline="-25000">
                <a:solidFill>
                  <a:srgbClr val="800000"/>
                </a:solidFill>
              </a:rPr>
              <a:t>3                                     </a:t>
            </a:r>
            <a:r>
              <a:rPr lang="en-US" altLang="zh-CN" sz="1600" i="1">
                <a:solidFill>
                  <a:srgbClr val="800000"/>
                </a:solidFill>
              </a:rPr>
              <a:t>N</a:t>
            </a:r>
            <a:r>
              <a:rPr lang="en-US" altLang="zh-CN" sz="1600" baseline="-25000">
                <a:solidFill>
                  <a:srgbClr val="800000"/>
                </a:solidFill>
              </a:rPr>
              <a:t>4 </a:t>
            </a:r>
            <a:r>
              <a:rPr lang="en-US" altLang="zh-CN" sz="1600" i="1">
                <a:solidFill>
                  <a:srgbClr val="800000"/>
                </a:solidFill>
              </a:rPr>
              <a:t>N</a:t>
            </a:r>
            <a:r>
              <a:rPr lang="en-US" altLang="zh-CN" sz="1600" baseline="-25000">
                <a:solidFill>
                  <a:srgbClr val="800000"/>
                </a:solidFill>
              </a:rPr>
              <a:t>5 </a:t>
            </a:r>
            <a:r>
              <a:rPr lang="en-US" altLang="zh-CN" sz="1600" i="1">
                <a:solidFill>
                  <a:srgbClr val="800000"/>
                </a:solidFill>
              </a:rPr>
              <a:t>N</a:t>
            </a:r>
            <a:r>
              <a:rPr lang="en-US" altLang="zh-CN" sz="1600" baseline="-25000">
                <a:solidFill>
                  <a:srgbClr val="800000"/>
                </a:solidFill>
              </a:rPr>
              <a:t>6 </a:t>
            </a:r>
            <a:r>
              <a:rPr lang="en-US" altLang="zh-CN" sz="1600" i="1">
                <a:solidFill>
                  <a:srgbClr val="800000"/>
                </a:solidFill>
              </a:rPr>
              <a:t>N</a:t>
            </a:r>
            <a:r>
              <a:rPr lang="en-US" altLang="zh-CN" sz="1600" baseline="-25000">
                <a:solidFill>
                  <a:srgbClr val="800000"/>
                </a:solidFill>
              </a:rPr>
              <a:t>7</a:t>
            </a:r>
          </a:p>
        </p:txBody>
      </p:sp>
      <p:sp>
        <p:nvSpPr>
          <p:cNvPr id="6" name="Text Box 14">
            <a:extLst>
              <a:ext uri="{FF2B5EF4-FFF2-40B4-BE49-F238E27FC236}">
                <a16:creationId xmlns:a16="http://schemas.microsoft.com/office/drawing/2014/main" id="{7785F8CE-9BDF-BF12-1B82-BEB35131C4C3}"/>
              </a:ext>
            </a:extLst>
          </p:cNvPr>
          <p:cNvSpPr txBox="1">
            <a:spLocks noChangeArrowheads="1"/>
          </p:cNvSpPr>
          <p:nvPr/>
        </p:nvSpPr>
        <p:spPr bwMode="auto">
          <a:xfrm>
            <a:off x="2519231" y="4918518"/>
            <a:ext cx="358775" cy="396875"/>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000">
                <a:solidFill>
                  <a:srgbClr val="800000"/>
                </a:solidFill>
              </a:rPr>
              <a:t>1</a:t>
            </a:r>
          </a:p>
        </p:txBody>
      </p:sp>
      <p:sp>
        <p:nvSpPr>
          <p:cNvPr id="7" name="Text Box 15">
            <a:extLst>
              <a:ext uri="{FF2B5EF4-FFF2-40B4-BE49-F238E27FC236}">
                <a16:creationId xmlns:a16="http://schemas.microsoft.com/office/drawing/2014/main" id="{00273BE4-2F06-A4C6-E453-7BA5B1646EA0}"/>
              </a:ext>
            </a:extLst>
          </p:cNvPr>
          <p:cNvSpPr txBox="1">
            <a:spLocks noChangeArrowheads="1"/>
          </p:cNvSpPr>
          <p:nvPr/>
        </p:nvSpPr>
        <p:spPr bwMode="auto">
          <a:xfrm>
            <a:off x="3598731" y="5243955"/>
            <a:ext cx="360363" cy="396875"/>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000">
                <a:solidFill>
                  <a:srgbClr val="800000"/>
                </a:solidFill>
              </a:rPr>
              <a:t>0</a:t>
            </a:r>
          </a:p>
        </p:txBody>
      </p:sp>
      <p:sp>
        <p:nvSpPr>
          <p:cNvPr id="8" name="Rectangle 16">
            <a:extLst>
              <a:ext uri="{FF2B5EF4-FFF2-40B4-BE49-F238E27FC236}">
                <a16:creationId xmlns:a16="http://schemas.microsoft.com/office/drawing/2014/main" id="{144F02E6-7549-893F-36D5-BCAFE27EA754}"/>
              </a:ext>
            </a:extLst>
          </p:cNvPr>
          <p:cNvSpPr>
            <a:spLocks noChangeArrowheads="1"/>
          </p:cNvSpPr>
          <p:nvPr/>
        </p:nvSpPr>
        <p:spPr bwMode="auto">
          <a:xfrm>
            <a:off x="5149828" y="4928149"/>
            <a:ext cx="2452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2800" i="1" dirty="0">
                <a:solidFill>
                  <a:schemeClr val="tx1"/>
                </a:solidFill>
              </a:rPr>
              <a:t>S</a:t>
            </a:r>
            <a:r>
              <a:rPr lang="en-US" altLang="zh-CN" sz="2800" baseline="-25000" dirty="0">
                <a:solidFill>
                  <a:schemeClr val="tx1"/>
                </a:solidFill>
              </a:rPr>
              <a:t>1</a:t>
            </a:r>
            <a:r>
              <a:rPr lang="en-US" altLang="zh-CN" sz="2800" i="1" dirty="0">
                <a:solidFill>
                  <a:schemeClr val="tx1"/>
                </a:solidFill>
              </a:rPr>
              <a:t>S</a:t>
            </a:r>
            <a:r>
              <a:rPr lang="en-US" altLang="zh-CN" sz="2800" baseline="-25000" dirty="0">
                <a:solidFill>
                  <a:schemeClr val="tx1"/>
                </a:solidFill>
              </a:rPr>
              <a:t>0</a:t>
            </a:r>
            <a:r>
              <a:rPr lang="en-US" altLang="zh-CN" sz="2800" dirty="0">
                <a:solidFill>
                  <a:schemeClr val="tx1"/>
                </a:solidFill>
              </a:rPr>
              <a:t>=01→</a:t>
            </a:r>
            <a:r>
              <a:rPr lang="zh-CN" altLang="en-US" sz="2800" dirty="0">
                <a:solidFill>
                  <a:schemeClr val="tx1"/>
                </a:solidFill>
              </a:rPr>
              <a:t>右移</a:t>
            </a:r>
          </a:p>
        </p:txBody>
      </p:sp>
      <p:sp>
        <p:nvSpPr>
          <p:cNvPr id="9" name="Text Box 17">
            <a:extLst>
              <a:ext uri="{FF2B5EF4-FFF2-40B4-BE49-F238E27FC236}">
                <a16:creationId xmlns:a16="http://schemas.microsoft.com/office/drawing/2014/main" id="{8D8ED16A-82F2-6931-F35D-8124CBD9CDB9}"/>
              </a:ext>
            </a:extLst>
          </p:cNvPr>
          <p:cNvSpPr txBox="1">
            <a:spLocks noChangeArrowheads="1"/>
          </p:cNvSpPr>
          <p:nvPr/>
        </p:nvSpPr>
        <p:spPr bwMode="auto">
          <a:xfrm>
            <a:off x="4173406" y="3875530"/>
            <a:ext cx="720725" cy="519113"/>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a:solidFill>
                  <a:srgbClr val="800000"/>
                </a:solidFill>
              </a:rPr>
              <a:t>N</a:t>
            </a:r>
            <a:r>
              <a:rPr lang="en-US" altLang="zh-CN" sz="2800" baseline="-25000">
                <a:solidFill>
                  <a:srgbClr val="800000"/>
                </a:solidFill>
              </a:rPr>
              <a:t>7</a:t>
            </a:r>
          </a:p>
        </p:txBody>
      </p:sp>
      <p:sp>
        <p:nvSpPr>
          <p:cNvPr id="12" name="Text Box 18">
            <a:extLst>
              <a:ext uri="{FF2B5EF4-FFF2-40B4-BE49-F238E27FC236}">
                <a16:creationId xmlns:a16="http://schemas.microsoft.com/office/drawing/2014/main" id="{0EE4A6FD-0238-3943-FE99-B654E50C5D13}"/>
              </a:ext>
            </a:extLst>
          </p:cNvPr>
          <p:cNvSpPr txBox="1">
            <a:spLocks noChangeArrowheads="1"/>
          </p:cNvSpPr>
          <p:nvPr/>
        </p:nvSpPr>
        <p:spPr bwMode="auto">
          <a:xfrm>
            <a:off x="4173406" y="3875530"/>
            <a:ext cx="720725" cy="519113"/>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a:solidFill>
                  <a:srgbClr val="800000"/>
                </a:solidFill>
              </a:rPr>
              <a:t>N</a:t>
            </a:r>
            <a:r>
              <a:rPr lang="en-US" altLang="zh-CN" sz="2800" baseline="-25000">
                <a:solidFill>
                  <a:srgbClr val="800000"/>
                </a:solidFill>
              </a:rPr>
              <a:t>6</a:t>
            </a:r>
          </a:p>
        </p:txBody>
      </p:sp>
      <p:sp>
        <p:nvSpPr>
          <p:cNvPr id="13" name="Text Box 19">
            <a:extLst>
              <a:ext uri="{FF2B5EF4-FFF2-40B4-BE49-F238E27FC236}">
                <a16:creationId xmlns:a16="http://schemas.microsoft.com/office/drawing/2014/main" id="{3A7A865E-9EB9-8FC1-507F-6965D2382E60}"/>
              </a:ext>
            </a:extLst>
          </p:cNvPr>
          <p:cNvSpPr txBox="1">
            <a:spLocks noChangeArrowheads="1"/>
          </p:cNvSpPr>
          <p:nvPr/>
        </p:nvSpPr>
        <p:spPr bwMode="auto">
          <a:xfrm>
            <a:off x="4244844" y="3859655"/>
            <a:ext cx="720725" cy="519113"/>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a:solidFill>
                  <a:srgbClr val="800000"/>
                </a:solidFill>
              </a:rPr>
              <a:t>N</a:t>
            </a:r>
            <a:r>
              <a:rPr lang="en-US" altLang="zh-CN" sz="2800" baseline="-25000">
                <a:solidFill>
                  <a:srgbClr val="800000"/>
                </a:solidFill>
              </a:rPr>
              <a:t>5</a:t>
            </a:r>
          </a:p>
        </p:txBody>
      </p:sp>
      <p:sp>
        <p:nvSpPr>
          <p:cNvPr id="14" name="Text Box 20">
            <a:extLst>
              <a:ext uri="{FF2B5EF4-FFF2-40B4-BE49-F238E27FC236}">
                <a16:creationId xmlns:a16="http://schemas.microsoft.com/office/drawing/2014/main" id="{1AD8D98D-8F86-535F-C488-80CD8F0CACC3}"/>
              </a:ext>
            </a:extLst>
          </p:cNvPr>
          <p:cNvSpPr txBox="1">
            <a:spLocks noChangeArrowheads="1"/>
          </p:cNvSpPr>
          <p:nvPr/>
        </p:nvSpPr>
        <p:spPr bwMode="auto">
          <a:xfrm>
            <a:off x="4246431" y="3875530"/>
            <a:ext cx="720725" cy="519113"/>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a:solidFill>
                  <a:srgbClr val="800000"/>
                </a:solidFill>
              </a:rPr>
              <a:t>N</a:t>
            </a:r>
            <a:r>
              <a:rPr lang="en-US" altLang="zh-CN" sz="2800" baseline="-25000">
                <a:solidFill>
                  <a:srgbClr val="800000"/>
                </a:solidFill>
              </a:rPr>
              <a:t>4</a:t>
            </a:r>
          </a:p>
        </p:txBody>
      </p:sp>
      <p:sp>
        <p:nvSpPr>
          <p:cNvPr id="15" name="Text Box 21">
            <a:extLst>
              <a:ext uri="{FF2B5EF4-FFF2-40B4-BE49-F238E27FC236}">
                <a16:creationId xmlns:a16="http://schemas.microsoft.com/office/drawing/2014/main" id="{5989B80A-DD05-F3D6-09AF-17344DB78FD7}"/>
              </a:ext>
            </a:extLst>
          </p:cNvPr>
          <p:cNvSpPr txBox="1">
            <a:spLocks noChangeArrowheads="1"/>
          </p:cNvSpPr>
          <p:nvPr/>
        </p:nvSpPr>
        <p:spPr bwMode="auto">
          <a:xfrm>
            <a:off x="4246431" y="3875530"/>
            <a:ext cx="720725" cy="519113"/>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a:solidFill>
                  <a:srgbClr val="800000"/>
                </a:solidFill>
              </a:rPr>
              <a:t>N</a:t>
            </a:r>
            <a:r>
              <a:rPr lang="en-US" altLang="zh-CN" sz="2800" baseline="-25000">
                <a:solidFill>
                  <a:srgbClr val="800000"/>
                </a:solidFill>
              </a:rPr>
              <a:t>3</a:t>
            </a:r>
          </a:p>
        </p:txBody>
      </p:sp>
      <p:sp>
        <p:nvSpPr>
          <p:cNvPr id="16" name="Text Box 22">
            <a:extLst>
              <a:ext uri="{FF2B5EF4-FFF2-40B4-BE49-F238E27FC236}">
                <a16:creationId xmlns:a16="http://schemas.microsoft.com/office/drawing/2014/main" id="{F65CDA65-9335-65DC-28BE-DE0B74028E7D}"/>
              </a:ext>
            </a:extLst>
          </p:cNvPr>
          <p:cNvSpPr txBox="1">
            <a:spLocks noChangeArrowheads="1"/>
          </p:cNvSpPr>
          <p:nvPr/>
        </p:nvSpPr>
        <p:spPr bwMode="auto">
          <a:xfrm>
            <a:off x="4246431" y="3875530"/>
            <a:ext cx="720725" cy="519113"/>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a:solidFill>
                  <a:srgbClr val="800000"/>
                </a:solidFill>
              </a:rPr>
              <a:t>N</a:t>
            </a:r>
            <a:r>
              <a:rPr lang="en-US" altLang="zh-CN" sz="2800" baseline="-25000">
                <a:solidFill>
                  <a:srgbClr val="800000"/>
                </a:solidFill>
              </a:rPr>
              <a:t>2</a:t>
            </a:r>
          </a:p>
        </p:txBody>
      </p:sp>
      <p:sp>
        <p:nvSpPr>
          <p:cNvPr id="17" name="Text Box 23">
            <a:extLst>
              <a:ext uri="{FF2B5EF4-FFF2-40B4-BE49-F238E27FC236}">
                <a16:creationId xmlns:a16="http://schemas.microsoft.com/office/drawing/2014/main" id="{BCA0F03E-38D9-9298-65F9-6A4A643723E7}"/>
              </a:ext>
            </a:extLst>
          </p:cNvPr>
          <p:cNvSpPr txBox="1">
            <a:spLocks noChangeArrowheads="1"/>
          </p:cNvSpPr>
          <p:nvPr/>
        </p:nvSpPr>
        <p:spPr bwMode="auto">
          <a:xfrm>
            <a:off x="4246431" y="3875530"/>
            <a:ext cx="720725" cy="519113"/>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a:solidFill>
                  <a:srgbClr val="800000"/>
                </a:solidFill>
              </a:rPr>
              <a:t>N</a:t>
            </a:r>
            <a:r>
              <a:rPr lang="en-US" altLang="zh-CN" sz="2800" baseline="-25000">
                <a:solidFill>
                  <a:srgbClr val="800000"/>
                </a:solidFill>
              </a:rPr>
              <a:t>1</a:t>
            </a:r>
          </a:p>
        </p:txBody>
      </p:sp>
      <p:sp>
        <p:nvSpPr>
          <p:cNvPr id="18" name="Text Box 24">
            <a:extLst>
              <a:ext uri="{FF2B5EF4-FFF2-40B4-BE49-F238E27FC236}">
                <a16:creationId xmlns:a16="http://schemas.microsoft.com/office/drawing/2014/main" id="{5E425FE4-55F9-DE8F-1EBD-9861AD4BCED0}"/>
              </a:ext>
            </a:extLst>
          </p:cNvPr>
          <p:cNvSpPr txBox="1">
            <a:spLocks noChangeArrowheads="1"/>
          </p:cNvSpPr>
          <p:nvPr/>
        </p:nvSpPr>
        <p:spPr bwMode="auto">
          <a:xfrm>
            <a:off x="4246431" y="3932680"/>
            <a:ext cx="720725" cy="519113"/>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800">
                <a:solidFill>
                  <a:srgbClr val="800000"/>
                </a:solidFill>
              </a:rPr>
              <a:t>0</a:t>
            </a:r>
            <a:endParaRPr lang="en-US" altLang="zh-CN" sz="2800" baseline="-25000">
              <a:solidFill>
                <a:srgbClr val="800000"/>
              </a:solidFill>
            </a:endParaRPr>
          </a:p>
        </p:txBody>
      </p:sp>
      <p:sp>
        <p:nvSpPr>
          <p:cNvPr id="19" name="Rectangle 26">
            <a:extLst>
              <a:ext uri="{FF2B5EF4-FFF2-40B4-BE49-F238E27FC236}">
                <a16:creationId xmlns:a16="http://schemas.microsoft.com/office/drawing/2014/main" id="{CF482C51-81AC-6D2F-6327-B4FE4CABCC94}"/>
              </a:ext>
            </a:extLst>
          </p:cNvPr>
          <p:cNvSpPr>
            <a:spLocks noChangeArrowheads="1"/>
          </p:cNvSpPr>
          <p:nvPr/>
        </p:nvSpPr>
        <p:spPr bwMode="auto">
          <a:xfrm>
            <a:off x="1222244" y="5459855"/>
            <a:ext cx="311150" cy="396875"/>
          </a:xfrm>
          <a:prstGeom prst="rect">
            <a:avLst/>
          </a:prstGeom>
          <a:solidFill>
            <a:srgbClr val="FFFF00"/>
          </a:solidFill>
          <a:ln>
            <a:noFill/>
          </a:ln>
        </p:spPr>
        <p:txBody>
          <a:bodyPr wrap="none">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000">
                <a:solidFill>
                  <a:srgbClr val="800000"/>
                </a:solidFill>
              </a:rPr>
              <a:t>0</a:t>
            </a:r>
          </a:p>
        </p:txBody>
      </p:sp>
      <p:sp>
        <p:nvSpPr>
          <p:cNvPr id="20" name="Rectangle 28">
            <a:extLst>
              <a:ext uri="{FF2B5EF4-FFF2-40B4-BE49-F238E27FC236}">
                <a16:creationId xmlns:a16="http://schemas.microsoft.com/office/drawing/2014/main" id="{C8118268-B165-8DF6-2C7B-D0751AB3AEB9}"/>
              </a:ext>
            </a:extLst>
          </p:cNvPr>
          <p:cNvSpPr>
            <a:spLocks noChangeArrowheads="1"/>
          </p:cNvSpPr>
          <p:nvPr/>
        </p:nvSpPr>
        <p:spPr bwMode="auto">
          <a:xfrm>
            <a:off x="2590669" y="4989955"/>
            <a:ext cx="311150" cy="396875"/>
          </a:xfrm>
          <a:prstGeom prst="rect">
            <a:avLst/>
          </a:prstGeom>
          <a:solidFill>
            <a:srgbClr val="FFFF00"/>
          </a:solidFill>
          <a:ln>
            <a:noFill/>
          </a:ln>
        </p:spPr>
        <p:txBody>
          <a:bodyPr wrap="none">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000">
                <a:solidFill>
                  <a:srgbClr val="800000"/>
                </a:solidFill>
              </a:rPr>
              <a:t>0</a:t>
            </a:r>
          </a:p>
        </p:txBody>
      </p:sp>
      <p:sp>
        <p:nvSpPr>
          <p:cNvPr id="21" name="Rectangle 29">
            <a:extLst>
              <a:ext uri="{FF2B5EF4-FFF2-40B4-BE49-F238E27FC236}">
                <a16:creationId xmlns:a16="http://schemas.microsoft.com/office/drawing/2014/main" id="{30D84823-931E-A0A2-3691-047FB11C341B}"/>
              </a:ext>
            </a:extLst>
          </p:cNvPr>
          <p:cNvSpPr>
            <a:spLocks noChangeArrowheads="1"/>
          </p:cNvSpPr>
          <p:nvPr/>
        </p:nvSpPr>
        <p:spPr bwMode="auto">
          <a:xfrm>
            <a:off x="3598731" y="5243955"/>
            <a:ext cx="374650" cy="396875"/>
          </a:xfrm>
          <a:prstGeom prst="rect">
            <a:avLst/>
          </a:prstGeom>
          <a:solidFill>
            <a:srgbClr val="FFFF00"/>
          </a:solidFill>
          <a:ln>
            <a:noFill/>
          </a:ln>
        </p:spPr>
        <p:txBody>
          <a:bodyPr wrap="none">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000">
                <a:solidFill>
                  <a:srgbClr val="800000"/>
                </a:solidFill>
              </a:rPr>
              <a:t> 1</a:t>
            </a:r>
          </a:p>
        </p:txBody>
      </p:sp>
      <p:sp>
        <p:nvSpPr>
          <p:cNvPr id="22" name="Rectangle 30">
            <a:extLst>
              <a:ext uri="{FF2B5EF4-FFF2-40B4-BE49-F238E27FC236}">
                <a16:creationId xmlns:a16="http://schemas.microsoft.com/office/drawing/2014/main" id="{27DB12C6-0103-3927-4FDD-044CC1EDC7A0}"/>
              </a:ext>
            </a:extLst>
          </p:cNvPr>
          <p:cNvSpPr>
            <a:spLocks noChangeArrowheads="1"/>
          </p:cNvSpPr>
          <p:nvPr/>
        </p:nvSpPr>
        <p:spPr bwMode="auto">
          <a:xfrm>
            <a:off x="5123005" y="4989955"/>
            <a:ext cx="2536825" cy="519112"/>
          </a:xfrm>
          <a:prstGeom prst="rect">
            <a:avLst/>
          </a:prstGeom>
          <a:solidFill>
            <a:schemeClr val="accent5">
              <a:lumMod val="90000"/>
            </a:schemeClr>
          </a:solidFill>
          <a:ln>
            <a:solidFill>
              <a:schemeClr val="accent1"/>
            </a:solidFill>
          </a:ln>
        </p:spPr>
        <p:txBody>
          <a:bodyPr wrap="none">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2800" i="1" dirty="0">
                <a:solidFill>
                  <a:schemeClr val="tx1"/>
                </a:solidFill>
              </a:rPr>
              <a:t>S</a:t>
            </a:r>
            <a:r>
              <a:rPr lang="en-US" altLang="zh-CN" sz="2800" baseline="-25000" dirty="0">
                <a:solidFill>
                  <a:schemeClr val="tx1"/>
                </a:solidFill>
              </a:rPr>
              <a:t>1</a:t>
            </a:r>
            <a:r>
              <a:rPr lang="en-US" altLang="zh-CN" sz="2800" i="1" dirty="0">
                <a:solidFill>
                  <a:schemeClr val="tx1"/>
                </a:solidFill>
              </a:rPr>
              <a:t>S</a:t>
            </a:r>
            <a:r>
              <a:rPr lang="en-US" altLang="zh-CN" sz="2800" baseline="-25000" dirty="0">
                <a:solidFill>
                  <a:schemeClr val="tx1"/>
                </a:solidFill>
              </a:rPr>
              <a:t>0</a:t>
            </a:r>
            <a:r>
              <a:rPr lang="en-US" altLang="zh-CN" sz="2800" dirty="0">
                <a:solidFill>
                  <a:schemeClr val="tx1"/>
                </a:solidFill>
              </a:rPr>
              <a:t>=11 →</a:t>
            </a:r>
            <a:r>
              <a:rPr lang="zh-CN" altLang="en-US" sz="2800" dirty="0">
                <a:solidFill>
                  <a:schemeClr val="tx1"/>
                </a:solidFill>
              </a:rPr>
              <a:t>送数</a:t>
            </a:r>
          </a:p>
        </p:txBody>
      </p:sp>
      <p:sp>
        <p:nvSpPr>
          <p:cNvPr id="23" name="Text Box 31">
            <a:extLst>
              <a:ext uri="{FF2B5EF4-FFF2-40B4-BE49-F238E27FC236}">
                <a16:creationId xmlns:a16="http://schemas.microsoft.com/office/drawing/2014/main" id="{2C5CCBA2-EC45-8A08-2B8A-01F41259FA15}"/>
              </a:ext>
            </a:extLst>
          </p:cNvPr>
          <p:cNvSpPr txBox="1">
            <a:spLocks noChangeArrowheads="1"/>
          </p:cNvSpPr>
          <p:nvPr/>
        </p:nvSpPr>
        <p:spPr bwMode="auto">
          <a:xfrm>
            <a:off x="1509581" y="3370705"/>
            <a:ext cx="3313113" cy="336550"/>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600">
                <a:solidFill>
                  <a:srgbClr val="800000"/>
                </a:solidFill>
              </a:rPr>
              <a:t>1  0 </a:t>
            </a:r>
            <a:r>
              <a:rPr lang="en-US" altLang="zh-CN" sz="1600" i="1">
                <a:solidFill>
                  <a:srgbClr val="800000"/>
                </a:solidFill>
              </a:rPr>
              <a:t>N</a:t>
            </a:r>
            <a:r>
              <a:rPr lang="en-US" altLang="zh-CN" sz="1600" baseline="-25000">
                <a:solidFill>
                  <a:srgbClr val="800000"/>
                </a:solidFill>
              </a:rPr>
              <a:t>1</a:t>
            </a:r>
            <a:r>
              <a:rPr lang="en-US" altLang="zh-CN" sz="1600" i="1">
                <a:solidFill>
                  <a:srgbClr val="800000"/>
                </a:solidFill>
              </a:rPr>
              <a:t>N</a:t>
            </a:r>
            <a:r>
              <a:rPr lang="en-US" altLang="zh-CN" sz="1600" baseline="-25000">
                <a:solidFill>
                  <a:srgbClr val="800000"/>
                </a:solidFill>
              </a:rPr>
              <a:t>2                                     </a:t>
            </a:r>
            <a:r>
              <a:rPr lang="en-US" altLang="zh-CN" sz="1600" i="1">
                <a:solidFill>
                  <a:srgbClr val="800000"/>
                </a:solidFill>
              </a:rPr>
              <a:t>N</a:t>
            </a:r>
            <a:r>
              <a:rPr lang="en-US" altLang="zh-CN" sz="1600" baseline="-25000">
                <a:solidFill>
                  <a:srgbClr val="800000"/>
                </a:solidFill>
              </a:rPr>
              <a:t>3 </a:t>
            </a:r>
            <a:r>
              <a:rPr lang="en-US" altLang="zh-CN" sz="1600" i="1">
                <a:solidFill>
                  <a:srgbClr val="800000"/>
                </a:solidFill>
              </a:rPr>
              <a:t>N</a:t>
            </a:r>
            <a:r>
              <a:rPr lang="en-US" altLang="zh-CN" sz="1600" baseline="-25000">
                <a:solidFill>
                  <a:srgbClr val="800000"/>
                </a:solidFill>
              </a:rPr>
              <a:t>4 </a:t>
            </a:r>
            <a:r>
              <a:rPr lang="en-US" altLang="zh-CN" sz="1600" i="1">
                <a:solidFill>
                  <a:srgbClr val="800000"/>
                </a:solidFill>
              </a:rPr>
              <a:t>N</a:t>
            </a:r>
            <a:r>
              <a:rPr lang="en-US" altLang="zh-CN" sz="1600" baseline="-25000">
                <a:solidFill>
                  <a:srgbClr val="800000"/>
                </a:solidFill>
              </a:rPr>
              <a:t>5 </a:t>
            </a:r>
            <a:r>
              <a:rPr lang="en-US" altLang="zh-CN" sz="1600" i="1">
                <a:solidFill>
                  <a:srgbClr val="800000"/>
                </a:solidFill>
              </a:rPr>
              <a:t>N</a:t>
            </a:r>
            <a:r>
              <a:rPr lang="en-US" altLang="zh-CN" sz="1600" baseline="-25000">
                <a:solidFill>
                  <a:srgbClr val="800000"/>
                </a:solidFill>
              </a:rPr>
              <a:t>6</a:t>
            </a:r>
          </a:p>
        </p:txBody>
      </p:sp>
      <p:sp>
        <p:nvSpPr>
          <p:cNvPr id="24" name="Text Box 32">
            <a:extLst>
              <a:ext uri="{FF2B5EF4-FFF2-40B4-BE49-F238E27FC236}">
                <a16:creationId xmlns:a16="http://schemas.microsoft.com/office/drawing/2014/main" id="{6C41B00C-1F8D-677D-437D-12021774F899}"/>
              </a:ext>
            </a:extLst>
          </p:cNvPr>
          <p:cNvSpPr txBox="1">
            <a:spLocks noChangeArrowheads="1"/>
          </p:cNvSpPr>
          <p:nvPr/>
        </p:nvSpPr>
        <p:spPr bwMode="auto">
          <a:xfrm>
            <a:off x="1581019" y="3370705"/>
            <a:ext cx="3313112" cy="336550"/>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600">
                <a:solidFill>
                  <a:srgbClr val="800000"/>
                </a:solidFill>
              </a:rPr>
              <a:t>1 1 0  </a:t>
            </a:r>
            <a:r>
              <a:rPr lang="en-US" altLang="zh-CN" sz="1600" i="1">
                <a:solidFill>
                  <a:srgbClr val="800000"/>
                </a:solidFill>
              </a:rPr>
              <a:t>N</a:t>
            </a:r>
            <a:r>
              <a:rPr lang="en-US" altLang="zh-CN" sz="1600" baseline="-25000">
                <a:solidFill>
                  <a:srgbClr val="800000"/>
                </a:solidFill>
              </a:rPr>
              <a:t>1                                    </a:t>
            </a:r>
            <a:r>
              <a:rPr lang="en-US" altLang="zh-CN" sz="1600" i="1">
                <a:solidFill>
                  <a:srgbClr val="800000"/>
                </a:solidFill>
              </a:rPr>
              <a:t>N</a:t>
            </a:r>
            <a:r>
              <a:rPr lang="en-US" altLang="zh-CN" sz="1600" baseline="-25000">
                <a:solidFill>
                  <a:srgbClr val="800000"/>
                </a:solidFill>
              </a:rPr>
              <a:t>2 </a:t>
            </a:r>
            <a:r>
              <a:rPr lang="en-US" altLang="zh-CN" sz="1600" i="1">
                <a:solidFill>
                  <a:srgbClr val="800000"/>
                </a:solidFill>
              </a:rPr>
              <a:t>N</a:t>
            </a:r>
            <a:r>
              <a:rPr lang="en-US" altLang="zh-CN" sz="1600" baseline="-25000">
                <a:solidFill>
                  <a:srgbClr val="800000"/>
                </a:solidFill>
              </a:rPr>
              <a:t>3</a:t>
            </a:r>
            <a:r>
              <a:rPr lang="en-US" altLang="zh-CN" sz="1600" i="1">
                <a:solidFill>
                  <a:srgbClr val="800000"/>
                </a:solidFill>
              </a:rPr>
              <a:t>N</a:t>
            </a:r>
            <a:r>
              <a:rPr lang="en-US" altLang="zh-CN" sz="1600" baseline="-25000">
                <a:solidFill>
                  <a:srgbClr val="800000"/>
                </a:solidFill>
              </a:rPr>
              <a:t>4 </a:t>
            </a:r>
            <a:r>
              <a:rPr lang="en-US" altLang="zh-CN" sz="1600" i="1">
                <a:solidFill>
                  <a:srgbClr val="800000"/>
                </a:solidFill>
              </a:rPr>
              <a:t>N</a:t>
            </a:r>
            <a:r>
              <a:rPr lang="en-US" altLang="zh-CN" sz="1600" baseline="-25000">
                <a:solidFill>
                  <a:srgbClr val="800000"/>
                </a:solidFill>
              </a:rPr>
              <a:t>5</a:t>
            </a:r>
          </a:p>
        </p:txBody>
      </p:sp>
      <p:sp>
        <p:nvSpPr>
          <p:cNvPr id="25" name="Text Box 33">
            <a:extLst>
              <a:ext uri="{FF2B5EF4-FFF2-40B4-BE49-F238E27FC236}">
                <a16:creationId xmlns:a16="http://schemas.microsoft.com/office/drawing/2014/main" id="{BCF0F040-9617-837A-3F84-DA279F5C3C21}"/>
              </a:ext>
            </a:extLst>
          </p:cNvPr>
          <p:cNvSpPr txBox="1">
            <a:spLocks noChangeArrowheads="1"/>
          </p:cNvSpPr>
          <p:nvPr/>
        </p:nvSpPr>
        <p:spPr bwMode="auto">
          <a:xfrm>
            <a:off x="1509581" y="3370705"/>
            <a:ext cx="3313113" cy="336550"/>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600">
                <a:solidFill>
                  <a:srgbClr val="800000"/>
                </a:solidFill>
              </a:rPr>
              <a:t>1  1</a:t>
            </a:r>
            <a:r>
              <a:rPr lang="en-US" altLang="zh-CN" sz="1600" baseline="-25000">
                <a:solidFill>
                  <a:srgbClr val="800000"/>
                </a:solidFill>
              </a:rPr>
              <a:t>    </a:t>
            </a:r>
            <a:r>
              <a:rPr lang="en-US" altLang="zh-CN" sz="1600">
                <a:solidFill>
                  <a:srgbClr val="800000"/>
                </a:solidFill>
              </a:rPr>
              <a:t>1   0</a:t>
            </a:r>
            <a:r>
              <a:rPr lang="en-US" altLang="zh-CN" sz="1600" baseline="-25000">
                <a:solidFill>
                  <a:srgbClr val="800000"/>
                </a:solidFill>
              </a:rPr>
              <a:t>                                    </a:t>
            </a:r>
            <a:r>
              <a:rPr lang="en-US" altLang="zh-CN" sz="1600" i="1">
                <a:solidFill>
                  <a:srgbClr val="800000"/>
                </a:solidFill>
              </a:rPr>
              <a:t>N</a:t>
            </a:r>
            <a:r>
              <a:rPr lang="en-US" altLang="zh-CN" sz="1600" baseline="-25000">
                <a:solidFill>
                  <a:srgbClr val="800000"/>
                </a:solidFill>
              </a:rPr>
              <a:t>1 </a:t>
            </a:r>
            <a:r>
              <a:rPr lang="en-US" altLang="zh-CN" sz="1600" i="1">
                <a:solidFill>
                  <a:srgbClr val="800000"/>
                </a:solidFill>
              </a:rPr>
              <a:t>N</a:t>
            </a:r>
            <a:r>
              <a:rPr lang="en-US" altLang="zh-CN" sz="1600" baseline="-25000">
                <a:solidFill>
                  <a:srgbClr val="800000"/>
                </a:solidFill>
              </a:rPr>
              <a:t>2 </a:t>
            </a:r>
            <a:r>
              <a:rPr lang="en-US" altLang="zh-CN" sz="1600" i="1">
                <a:solidFill>
                  <a:srgbClr val="800000"/>
                </a:solidFill>
              </a:rPr>
              <a:t>N</a:t>
            </a:r>
            <a:r>
              <a:rPr lang="en-US" altLang="zh-CN" sz="1600" baseline="-25000">
                <a:solidFill>
                  <a:srgbClr val="800000"/>
                </a:solidFill>
              </a:rPr>
              <a:t>3 </a:t>
            </a:r>
            <a:r>
              <a:rPr lang="en-US" altLang="zh-CN" sz="1600" i="1">
                <a:solidFill>
                  <a:srgbClr val="800000"/>
                </a:solidFill>
              </a:rPr>
              <a:t>N</a:t>
            </a:r>
            <a:r>
              <a:rPr lang="en-US" altLang="zh-CN" sz="1600" baseline="-25000">
                <a:solidFill>
                  <a:srgbClr val="800000"/>
                </a:solidFill>
              </a:rPr>
              <a:t>4</a:t>
            </a:r>
          </a:p>
        </p:txBody>
      </p:sp>
      <p:sp>
        <p:nvSpPr>
          <p:cNvPr id="26" name="Text Box 34">
            <a:extLst>
              <a:ext uri="{FF2B5EF4-FFF2-40B4-BE49-F238E27FC236}">
                <a16:creationId xmlns:a16="http://schemas.microsoft.com/office/drawing/2014/main" id="{5A11471A-924A-69D8-A827-010317CB2DBC}"/>
              </a:ext>
            </a:extLst>
          </p:cNvPr>
          <p:cNvSpPr txBox="1">
            <a:spLocks noChangeArrowheads="1"/>
          </p:cNvSpPr>
          <p:nvPr/>
        </p:nvSpPr>
        <p:spPr bwMode="auto">
          <a:xfrm>
            <a:off x="1509581" y="3370705"/>
            <a:ext cx="3313113" cy="336550"/>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600">
                <a:solidFill>
                  <a:srgbClr val="800000"/>
                </a:solidFill>
              </a:rPr>
              <a:t>1  1  1  1</a:t>
            </a:r>
            <a:r>
              <a:rPr lang="en-US" altLang="zh-CN" sz="1600" baseline="-25000">
                <a:solidFill>
                  <a:srgbClr val="800000"/>
                </a:solidFill>
              </a:rPr>
              <a:t>                                   </a:t>
            </a:r>
            <a:r>
              <a:rPr lang="en-US" altLang="zh-CN" sz="1600">
                <a:solidFill>
                  <a:srgbClr val="800000"/>
                </a:solidFill>
              </a:rPr>
              <a:t>   0</a:t>
            </a:r>
            <a:r>
              <a:rPr lang="en-US" altLang="zh-CN" sz="1600" i="1">
                <a:solidFill>
                  <a:srgbClr val="800000"/>
                </a:solidFill>
              </a:rPr>
              <a:t>N</a:t>
            </a:r>
            <a:r>
              <a:rPr lang="en-US" altLang="zh-CN" sz="1600" baseline="-25000">
                <a:solidFill>
                  <a:srgbClr val="800000"/>
                </a:solidFill>
              </a:rPr>
              <a:t>1 </a:t>
            </a:r>
            <a:r>
              <a:rPr lang="en-US" altLang="zh-CN" sz="1600" i="1">
                <a:solidFill>
                  <a:srgbClr val="800000"/>
                </a:solidFill>
              </a:rPr>
              <a:t>N</a:t>
            </a:r>
            <a:r>
              <a:rPr lang="en-US" altLang="zh-CN" sz="1600" baseline="-25000">
                <a:solidFill>
                  <a:srgbClr val="800000"/>
                </a:solidFill>
              </a:rPr>
              <a:t>2 </a:t>
            </a:r>
            <a:r>
              <a:rPr lang="en-US" altLang="zh-CN" sz="1600" i="1">
                <a:solidFill>
                  <a:srgbClr val="800000"/>
                </a:solidFill>
              </a:rPr>
              <a:t>N</a:t>
            </a:r>
            <a:r>
              <a:rPr lang="en-US" altLang="zh-CN" sz="1600" baseline="-25000">
                <a:solidFill>
                  <a:srgbClr val="800000"/>
                </a:solidFill>
              </a:rPr>
              <a:t>3</a:t>
            </a:r>
          </a:p>
        </p:txBody>
      </p:sp>
      <p:sp>
        <p:nvSpPr>
          <p:cNvPr id="27" name="Text Box 35">
            <a:extLst>
              <a:ext uri="{FF2B5EF4-FFF2-40B4-BE49-F238E27FC236}">
                <a16:creationId xmlns:a16="http://schemas.microsoft.com/office/drawing/2014/main" id="{CE78B34E-0631-66A4-43AA-BE50EF7A7510}"/>
              </a:ext>
            </a:extLst>
          </p:cNvPr>
          <p:cNvSpPr txBox="1">
            <a:spLocks noChangeArrowheads="1"/>
          </p:cNvSpPr>
          <p:nvPr/>
        </p:nvSpPr>
        <p:spPr bwMode="auto">
          <a:xfrm>
            <a:off x="1436556" y="3370705"/>
            <a:ext cx="3313113" cy="336550"/>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600">
                <a:solidFill>
                  <a:srgbClr val="800000"/>
                </a:solidFill>
              </a:rPr>
              <a:t>1  1  1  1</a:t>
            </a:r>
            <a:r>
              <a:rPr lang="en-US" altLang="zh-CN" sz="1600" baseline="-25000">
                <a:solidFill>
                  <a:srgbClr val="800000"/>
                </a:solidFill>
              </a:rPr>
              <a:t>                                   </a:t>
            </a:r>
            <a:r>
              <a:rPr lang="en-US" altLang="zh-CN" sz="1600">
                <a:solidFill>
                  <a:srgbClr val="800000"/>
                </a:solidFill>
              </a:rPr>
              <a:t>     1  0  </a:t>
            </a:r>
            <a:r>
              <a:rPr lang="en-US" altLang="zh-CN" sz="1600" i="1">
                <a:solidFill>
                  <a:srgbClr val="800000"/>
                </a:solidFill>
              </a:rPr>
              <a:t>N</a:t>
            </a:r>
            <a:r>
              <a:rPr lang="en-US" altLang="zh-CN" sz="1600" baseline="-25000">
                <a:solidFill>
                  <a:srgbClr val="800000"/>
                </a:solidFill>
              </a:rPr>
              <a:t>1 </a:t>
            </a:r>
            <a:r>
              <a:rPr lang="en-US" altLang="zh-CN" sz="1600" i="1">
                <a:solidFill>
                  <a:srgbClr val="800000"/>
                </a:solidFill>
              </a:rPr>
              <a:t>N</a:t>
            </a:r>
            <a:r>
              <a:rPr lang="en-US" altLang="zh-CN" sz="1600" baseline="-25000">
                <a:solidFill>
                  <a:srgbClr val="800000"/>
                </a:solidFill>
              </a:rPr>
              <a:t>2</a:t>
            </a:r>
          </a:p>
        </p:txBody>
      </p:sp>
      <p:sp>
        <p:nvSpPr>
          <p:cNvPr id="28" name="Text Box 36">
            <a:extLst>
              <a:ext uri="{FF2B5EF4-FFF2-40B4-BE49-F238E27FC236}">
                <a16:creationId xmlns:a16="http://schemas.microsoft.com/office/drawing/2014/main" id="{2B5C30B8-ED98-037A-CD2A-AB7CB9F1C4B5}"/>
              </a:ext>
            </a:extLst>
          </p:cNvPr>
          <p:cNvSpPr txBox="1">
            <a:spLocks noChangeArrowheads="1"/>
          </p:cNvSpPr>
          <p:nvPr/>
        </p:nvSpPr>
        <p:spPr bwMode="auto">
          <a:xfrm>
            <a:off x="1509581" y="3370705"/>
            <a:ext cx="3313113" cy="336550"/>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600">
                <a:solidFill>
                  <a:srgbClr val="800000"/>
                </a:solidFill>
              </a:rPr>
              <a:t>1  1  1  1</a:t>
            </a:r>
            <a:r>
              <a:rPr lang="en-US" altLang="zh-CN" sz="1600" baseline="-25000">
                <a:solidFill>
                  <a:srgbClr val="800000"/>
                </a:solidFill>
              </a:rPr>
              <a:t>                                   </a:t>
            </a:r>
            <a:r>
              <a:rPr lang="en-US" altLang="zh-CN" sz="1600">
                <a:solidFill>
                  <a:srgbClr val="800000"/>
                </a:solidFill>
              </a:rPr>
              <a:t>   1  1  0  </a:t>
            </a:r>
            <a:r>
              <a:rPr lang="en-US" altLang="zh-CN" sz="1600" i="1">
                <a:solidFill>
                  <a:srgbClr val="800000"/>
                </a:solidFill>
              </a:rPr>
              <a:t>N</a:t>
            </a:r>
            <a:r>
              <a:rPr lang="en-US" altLang="zh-CN" sz="1600" baseline="-25000">
                <a:solidFill>
                  <a:srgbClr val="800000"/>
                </a:solidFill>
              </a:rPr>
              <a:t>1</a:t>
            </a:r>
          </a:p>
        </p:txBody>
      </p:sp>
      <p:sp>
        <p:nvSpPr>
          <p:cNvPr id="29" name="Text Box 38">
            <a:extLst>
              <a:ext uri="{FF2B5EF4-FFF2-40B4-BE49-F238E27FC236}">
                <a16:creationId xmlns:a16="http://schemas.microsoft.com/office/drawing/2014/main" id="{ECF74BFB-8CD7-0121-E5E3-A131E4FA57B0}"/>
              </a:ext>
            </a:extLst>
          </p:cNvPr>
          <p:cNvSpPr txBox="1">
            <a:spLocks noChangeArrowheads="1"/>
          </p:cNvSpPr>
          <p:nvPr/>
        </p:nvSpPr>
        <p:spPr bwMode="auto">
          <a:xfrm>
            <a:off x="1507994" y="3370705"/>
            <a:ext cx="3457575" cy="304800"/>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en-US" altLang="zh-CN" sz="1400" dirty="0">
                <a:solidFill>
                  <a:srgbClr val="800000"/>
                </a:solidFill>
              </a:rPr>
              <a:t>1  1   1   1                                1   1   1   0</a:t>
            </a:r>
            <a:endParaRPr lang="en-US" altLang="zh-CN" sz="1400" baseline="-25000" dirty="0">
              <a:solidFill>
                <a:srgbClr val="800000"/>
              </a:solidFill>
            </a:endParaRPr>
          </a:p>
        </p:txBody>
      </p:sp>
      <p:sp>
        <p:nvSpPr>
          <p:cNvPr id="30" name="Text Box 39">
            <a:extLst>
              <a:ext uri="{FF2B5EF4-FFF2-40B4-BE49-F238E27FC236}">
                <a16:creationId xmlns:a16="http://schemas.microsoft.com/office/drawing/2014/main" id="{8E963E63-D666-AA61-91B0-D35690236AA2}"/>
              </a:ext>
            </a:extLst>
          </p:cNvPr>
          <p:cNvSpPr txBox="1">
            <a:spLocks noChangeArrowheads="1"/>
          </p:cNvSpPr>
          <p:nvPr/>
        </p:nvSpPr>
        <p:spPr bwMode="auto">
          <a:xfrm>
            <a:off x="1150806" y="5423343"/>
            <a:ext cx="431800" cy="396875"/>
          </a:xfrm>
          <a:prstGeom prst="rect">
            <a:avLst/>
          </a:prstGeom>
          <a:solidFill>
            <a:srgbClr val="FFFF00"/>
          </a:solidFill>
          <a:ln>
            <a:noFill/>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50000"/>
              </a:spcBef>
              <a:buClrTx/>
              <a:buFontTx/>
              <a:buNone/>
            </a:pPr>
            <a:r>
              <a:rPr lang="en-US" altLang="zh-CN" sz="2000">
                <a:solidFill>
                  <a:srgbClr val="800000"/>
                </a:solidFill>
              </a:rPr>
              <a:t>1</a:t>
            </a:r>
          </a:p>
        </p:txBody>
      </p:sp>
      <p:sp>
        <p:nvSpPr>
          <p:cNvPr id="31" name="Rectangle 40">
            <a:extLst>
              <a:ext uri="{FF2B5EF4-FFF2-40B4-BE49-F238E27FC236}">
                <a16:creationId xmlns:a16="http://schemas.microsoft.com/office/drawing/2014/main" id="{3F27AFE3-0A96-2BAD-5B0D-0AFE27AFDBD6}"/>
              </a:ext>
            </a:extLst>
          </p:cNvPr>
          <p:cNvSpPr>
            <a:spLocks noChangeArrowheads="1"/>
          </p:cNvSpPr>
          <p:nvPr/>
        </p:nvSpPr>
        <p:spPr bwMode="auto">
          <a:xfrm>
            <a:off x="5123005" y="3935284"/>
            <a:ext cx="28082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800" dirty="0">
                <a:solidFill>
                  <a:schemeClr val="tx1"/>
                </a:solidFill>
              </a:rPr>
              <a:t>启动命令</a:t>
            </a:r>
            <a:r>
              <a:rPr lang="en-US" altLang="zh-CN" sz="2800" i="1" dirty="0">
                <a:solidFill>
                  <a:schemeClr val="tx1"/>
                </a:solidFill>
              </a:rPr>
              <a:t>ST</a:t>
            </a:r>
            <a:r>
              <a:rPr lang="en-US" altLang="zh-CN" sz="2800" dirty="0">
                <a:solidFill>
                  <a:schemeClr val="tx1"/>
                </a:solidFill>
              </a:rPr>
              <a:t>=0</a:t>
            </a:r>
            <a:r>
              <a:rPr lang="zh-CN" altLang="en-US" sz="2800" dirty="0">
                <a:solidFill>
                  <a:schemeClr val="tx1"/>
                </a:solidFill>
              </a:rPr>
              <a:t>使</a:t>
            </a:r>
            <a:r>
              <a:rPr lang="en-US" altLang="zh-CN" sz="2800" i="1" dirty="0">
                <a:solidFill>
                  <a:schemeClr val="tx1"/>
                </a:solidFill>
              </a:rPr>
              <a:t>S</a:t>
            </a:r>
            <a:r>
              <a:rPr lang="en-US" altLang="zh-CN" sz="2800" baseline="-25000" dirty="0">
                <a:solidFill>
                  <a:schemeClr val="tx1"/>
                </a:solidFill>
              </a:rPr>
              <a:t>1</a:t>
            </a:r>
            <a:r>
              <a:rPr lang="en-US" altLang="zh-CN" sz="2800" i="1" dirty="0">
                <a:solidFill>
                  <a:schemeClr val="tx1"/>
                </a:solidFill>
              </a:rPr>
              <a:t>S</a:t>
            </a:r>
            <a:r>
              <a:rPr lang="en-US" altLang="zh-CN" sz="2800" baseline="-25000" dirty="0">
                <a:solidFill>
                  <a:schemeClr val="tx1"/>
                </a:solidFill>
              </a:rPr>
              <a:t>0</a:t>
            </a:r>
            <a:r>
              <a:rPr lang="en-US" altLang="zh-CN" sz="2800" dirty="0">
                <a:solidFill>
                  <a:schemeClr val="tx1"/>
                </a:solidFill>
              </a:rPr>
              <a:t>=11→</a:t>
            </a:r>
            <a:r>
              <a:rPr lang="zh-CN" altLang="en-US" sz="2800" dirty="0">
                <a:solidFill>
                  <a:schemeClr val="tx1"/>
                </a:solidFill>
              </a:rPr>
              <a:t>送数。</a:t>
            </a:r>
          </a:p>
        </p:txBody>
      </p:sp>
    </p:spTree>
    <p:extLst>
      <p:ext uri="{BB962C8B-B14F-4D97-AF65-F5344CB8AC3E}">
        <p14:creationId xmlns:p14="http://schemas.microsoft.com/office/powerpoint/2010/main" val="5118345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lide(fromTo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slide(fromTo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slide(fromRigh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in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slide(fromLeft)">
                                      <p:cBhvr>
                                        <p:cTn id="47" dur="1000"/>
                                        <p:tgtEl>
                                          <p:spTgt spid="9"/>
                                        </p:tgtEl>
                                      </p:cBhvr>
                                    </p:animEffect>
                                  </p:childTnLst>
                                </p:cTn>
                              </p:par>
                            </p:childTnLst>
                          </p:cTn>
                        </p:par>
                        <p:par>
                          <p:cTn id="48" fill="hold">
                            <p:stCondLst>
                              <p:cond delay="1000"/>
                            </p:stCondLst>
                            <p:childTnLst>
                              <p:par>
                                <p:cTn id="49" presetID="12" presetClass="entr" presetSubtype="8"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slide(fromLeft)">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slide(fromLeft)">
                                      <p:cBhvr>
                                        <p:cTn id="56" dur="1000"/>
                                        <p:tgtEl>
                                          <p:spTgt spid="12"/>
                                        </p:tgtEl>
                                      </p:cBhvr>
                                    </p:animEffect>
                                  </p:childTnLst>
                                </p:cTn>
                              </p:par>
                            </p:childTnLst>
                          </p:cTn>
                        </p:par>
                        <p:par>
                          <p:cTn id="57" fill="hold">
                            <p:stCondLst>
                              <p:cond delay="1000"/>
                            </p:stCondLst>
                            <p:childTnLst>
                              <p:par>
                                <p:cTn id="58" presetID="12" presetClass="entr" presetSubtype="8" fill="hold"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slide(fromLeft)">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slide(fromLeft)">
                                      <p:cBhvr>
                                        <p:cTn id="65" dur="1000"/>
                                        <p:tgtEl>
                                          <p:spTgt spid="13"/>
                                        </p:tgtEl>
                                      </p:cBhvr>
                                    </p:animEffect>
                                  </p:childTnLst>
                                </p:cTn>
                              </p:par>
                            </p:childTnLst>
                          </p:cTn>
                        </p:par>
                        <p:par>
                          <p:cTn id="66" fill="hold">
                            <p:stCondLst>
                              <p:cond delay="1000"/>
                            </p:stCondLst>
                            <p:childTnLst>
                              <p:par>
                                <p:cTn id="67" presetID="12" presetClass="entr" presetSubtype="8"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slide(fromLeft)">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8"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slide(fromLeft)">
                                      <p:cBhvr>
                                        <p:cTn id="74" dur="1000"/>
                                        <p:tgtEl>
                                          <p:spTgt spid="14"/>
                                        </p:tgtEl>
                                      </p:cBhvr>
                                    </p:animEffect>
                                  </p:childTnLst>
                                </p:cTn>
                              </p:par>
                            </p:childTnLst>
                          </p:cTn>
                        </p:par>
                        <p:par>
                          <p:cTn id="75" fill="hold">
                            <p:stCondLst>
                              <p:cond delay="1000"/>
                            </p:stCondLst>
                            <p:childTnLst>
                              <p:par>
                                <p:cTn id="76" presetID="12" presetClass="entr" presetSubtype="8" fill="hold"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slide(fromLeft)">
                                      <p:cBhvr>
                                        <p:cTn id="78" dur="500"/>
                                        <p:tgtEl>
                                          <p:spTgt spid="26"/>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8" fill="hold"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slide(fromLeft)">
                                      <p:cBhvr>
                                        <p:cTn id="83" dur="1000"/>
                                        <p:tgtEl>
                                          <p:spTgt spid="15"/>
                                        </p:tgtEl>
                                      </p:cBhvr>
                                    </p:animEffect>
                                  </p:childTnLst>
                                </p:cTn>
                              </p:par>
                            </p:childTnLst>
                          </p:cTn>
                        </p:par>
                        <p:par>
                          <p:cTn id="84" fill="hold">
                            <p:stCondLst>
                              <p:cond delay="1000"/>
                            </p:stCondLst>
                            <p:childTnLst>
                              <p:par>
                                <p:cTn id="85" presetID="12" presetClass="entr" presetSubtype="8" fill="hold"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slide(fromLeft)">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8" fill="hold" nodeType="click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slide(fromLeft)">
                                      <p:cBhvr>
                                        <p:cTn id="92" dur="1000"/>
                                        <p:tgtEl>
                                          <p:spTgt spid="16"/>
                                        </p:tgtEl>
                                      </p:cBhvr>
                                    </p:animEffect>
                                  </p:childTnLst>
                                </p:cTn>
                              </p:par>
                            </p:childTnLst>
                          </p:cTn>
                        </p:par>
                        <p:par>
                          <p:cTn id="93" fill="hold">
                            <p:stCondLst>
                              <p:cond delay="1000"/>
                            </p:stCondLst>
                            <p:childTnLst>
                              <p:par>
                                <p:cTn id="94" presetID="12" presetClass="entr" presetSubtype="8" fill="hold" nodeType="after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slide(fromLeft)">
                                      <p:cBhvr>
                                        <p:cTn id="96" dur="500"/>
                                        <p:tgtEl>
                                          <p:spTgt spid="28"/>
                                        </p:tgtEl>
                                      </p:cBhvr>
                                    </p:animEffect>
                                  </p:childTnLst>
                                </p:cTn>
                              </p:par>
                            </p:childTnLst>
                          </p:cTn>
                        </p:par>
                      </p:childTnLst>
                    </p:cTn>
                  </p:par>
                  <p:par>
                    <p:cTn id="97" fill="hold">
                      <p:stCondLst>
                        <p:cond delay="indefinite"/>
                      </p:stCondLst>
                      <p:childTnLst>
                        <p:par>
                          <p:cTn id="98" fill="hold">
                            <p:stCondLst>
                              <p:cond delay="0"/>
                            </p:stCondLst>
                            <p:childTnLst>
                              <p:par>
                                <p:cTn id="99" presetID="12" presetClass="entr" presetSubtype="8" fill="hold" nodeType="click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slide(fromLeft)">
                                      <p:cBhvr>
                                        <p:cTn id="101" dur="1000"/>
                                        <p:tgtEl>
                                          <p:spTgt spid="17"/>
                                        </p:tgtEl>
                                      </p:cBhvr>
                                    </p:animEffect>
                                  </p:childTnLst>
                                </p:cTn>
                              </p:par>
                            </p:childTnLst>
                          </p:cTn>
                        </p:par>
                        <p:par>
                          <p:cTn id="102" fill="hold">
                            <p:stCondLst>
                              <p:cond delay="1000"/>
                            </p:stCondLst>
                            <p:childTnLst>
                              <p:par>
                                <p:cTn id="103" presetID="12" presetClass="entr" presetSubtype="8" fill="hold" nodeType="after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slide(fromLeft)">
                                      <p:cBhvr>
                                        <p:cTn id="105" dur="500"/>
                                        <p:tgtEl>
                                          <p:spTgt spid="29"/>
                                        </p:tgtEl>
                                      </p:cBhvr>
                                    </p:animEffect>
                                  </p:childTnLst>
                                </p:cTn>
                              </p:par>
                            </p:childTnLst>
                          </p:cTn>
                        </p:par>
                        <p:par>
                          <p:cTn id="106" fill="hold">
                            <p:stCondLst>
                              <p:cond delay="1500"/>
                            </p:stCondLst>
                            <p:childTnLst>
                              <p:par>
                                <p:cTn id="107" presetID="12" presetClass="entr" presetSubtype="8" fill="hold" nodeType="after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slide(fromLeft)">
                                      <p:cBhvr>
                                        <p:cTn id="109" dur="1000"/>
                                        <p:tgtEl>
                                          <p:spTgt spid="18"/>
                                        </p:tgtEl>
                                      </p:cBhvr>
                                    </p:animEffect>
                                  </p:childTnLst>
                                </p:cTn>
                              </p:par>
                            </p:childTnLst>
                          </p:cTn>
                        </p:par>
                        <p:par>
                          <p:cTn id="110" fill="hold">
                            <p:stCondLst>
                              <p:cond delay="2500"/>
                            </p:stCondLst>
                            <p:childTnLst>
                              <p:par>
                                <p:cTn id="111" presetID="12" presetClass="entr" presetSubtype="1" fill="hold" nodeType="afterEffect">
                                  <p:stCondLst>
                                    <p:cond delay="0"/>
                                  </p:stCondLst>
                                  <p:childTnLst>
                                    <p:set>
                                      <p:cBhvr>
                                        <p:cTn id="112" dur="1" fill="hold">
                                          <p:stCondLst>
                                            <p:cond delay="0"/>
                                          </p:stCondLst>
                                        </p:cTn>
                                        <p:tgtEl>
                                          <p:spTgt spid="20"/>
                                        </p:tgtEl>
                                        <p:attrNameLst>
                                          <p:attrName>style.visibility</p:attrName>
                                        </p:attrNameLst>
                                      </p:cBhvr>
                                      <p:to>
                                        <p:strVal val="visible"/>
                                      </p:to>
                                    </p:set>
                                    <p:animEffect transition="in" filter="slide(fromTop)">
                                      <p:cBhvr>
                                        <p:cTn id="113" dur="500"/>
                                        <p:tgtEl>
                                          <p:spTgt spid="20"/>
                                        </p:tgtEl>
                                      </p:cBhvr>
                                    </p:animEffect>
                                  </p:childTnLst>
                                </p:cTn>
                              </p:par>
                            </p:childTnLst>
                          </p:cTn>
                        </p:par>
                        <p:par>
                          <p:cTn id="114" fill="hold">
                            <p:stCondLst>
                              <p:cond delay="3000"/>
                            </p:stCondLst>
                            <p:childTnLst>
                              <p:par>
                                <p:cTn id="115" presetID="12" presetClass="entr" presetSubtype="2" fill="hold" nodeType="after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slide(fromRight)">
                                      <p:cBhvr>
                                        <p:cTn id="117" dur="500"/>
                                        <p:tgtEl>
                                          <p:spTgt spid="30"/>
                                        </p:tgtEl>
                                      </p:cBhvr>
                                    </p:animEffect>
                                  </p:childTnLst>
                                </p:cTn>
                              </p:par>
                            </p:childTnLst>
                          </p:cTn>
                        </p:par>
                        <p:par>
                          <p:cTn id="118" fill="hold">
                            <p:stCondLst>
                              <p:cond delay="3500"/>
                            </p:stCondLst>
                            <p:childTnLst>
                              <p:par>
                                <p:cTn id="119" presetID="16" presetClass="entr" presetSubtype="26" fill="hold" nodeType="after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barn(inHorizontal)">
                                      <p:cBhvr>
                                        <p:cTn id="1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3401" y="1025902"/>
            <a:ext cx="4934050"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en-US" altLang="zh-CN" sz="3200">
                <a:solidFill>
                  <a:srgbClr val="0000FF"/>
                </a:solidFill>
                <a:latin typeface="+mn-ea"/>
                <a:ea typeface="+mn-ea"/>
                <a:cs typeface="+mn-ea"/>
              </a:rPr>
              <a:t>1. </a:t>
            </a:r>
            <a:r>
              <a:rPr lang="zh-CN" altLang="en-US" sz="3200">
                <a:solidFill>
                  <a:srgbClr val="0000FF"/>
                </a:solidFill>
                <a:latin typeface="+mn-ea"/>
                <a:ea typeface="+mn-ea"/>
                <a:cs typeface="+mn-ea"/>
              </a:rPr>
              <a:t>时序逻辑电路的特点</a:t>
            </a:r>
            <a:endParaRPr lang="zh-CN" altLang="en-US" sz="3200" dirty="0">
              <a:solidFill>
                <a:srgbClr val="0000FF"/>
              </a:solidFill>
              <a:latin typeface="+mn-ea"/>
              <a:ea typeface="+mn-ea"/>
              <a:cs typeface="+mn-ea"/>
              <a:sym typeface="+mn-lt"/>
            </a:endParaRPr>
          </a:p>
        </p:txBody>
      </p:sp>
      <p:sp>
        <p:nvSpPr>
          <p:cNvPr id="5" name="Text Box 4"/>
          <p:cNvSpPr txBox="1">
            <a:spLocks noChangeArrowheads="1"/>
          </p:cNvSpPr>
          <p:nvPr/>
        </p:nvSpPr>
        <p:spPr bwMode="auto">
          <a:xfrm>
            <a:off x="372978" y="2193185"/>
            <a:ext cx="2092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0" dirty="0">
                <a:solidFill>
                  <a:srgbClr val="000000"/>
                </a:solidFill>
                <a:latin typeface="+mn-lt"/>
                <a:ea typeface="+mn-ea"/>
                <a:cs typeface="Times New Roman" panose="02020603050405020304" pitchFamily="18" charset="0"/>
              </a:rPr>
              <a:t>1. </a:t>
            </a:r>
            <a:r>
              <a:rPr kumimoji="1" lang="zh-CN" altLang="en-US" sz="2400" dirty="0">
                <a:solidFill>
                  <a:srgbClr val="800000"/>
                </a:solidFill>
                <a:latin typeface="+mn-lt"/>
                <a:ea typeface="+mn-ea"/>
                <a:cs typeface="Times New Roman" panose="02020603050405020304" pitchFamily="18" charset="0"/>
              </a:rPr>
              <a:t>组合电路</a:t>
            </a:r>
            <a:r>
              <a:rPr kumimoji="1" lang="zh-CN" altLang="en-US" sz="2400" b="0" dirty="0">
                <a:solidFill>
                  <a:srgbClr val="000000"/>
                </a:solidFill>
                <a:latin typeface="+mn-lt"/>
                <a:ea typeface="+mn-ea"/>
                <a:cs typeface="Times New Roman" panose="02020603050405020304" pitchFamily="18" charset="0"/>
              </a:rPr>
              <a:t>：</a:t>
            </a:r>
          </a:p>
        </p:txBody>
      </p:sp>
      <p:sp>
        <p:nvSpPr>
          <p:cNvPr id="6" name="Text Box 5"/>
          <p:cNvSpPr txBox="1">
            <a:spLocks noChangeArrowheads="1"/>
          </p:cNvSpPr>
          <p:nvPr/>
        </p:nvSpPr>
        <p:spPr bwMode="auto">
          <a:xfrm>
            <a:off x="2542825" y="2193184"/>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lt"/>
                <a:ea typeface="+mn-ea"/>
                <a:cs typeface="Times New Roman" panose="02020603050405020304" pitchFamily="18" charset="0"/>
              </a:rPr>
              <a:t>电路的输出</a:t>
            </a:r>
          </a:p>
        </p:txBody>
      </p:sp>
      <p:sp>
        <p:nvSpPr>
          <p:cNvPr id="7" name="Text Box 6"/>
          <p:cNvSpPr txBox="1">
            <a:spLocks noChangeArrowheads="1"/>
          </p:cNvSpPr>
          <p:nvPr/>
        </p:nvSpPr>
        <p:spPr bwMode="auto">
          <a:xfrm>
            <a:off x="4290533" y="2193185"/>
            <a:ext cx="3278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lt"/>
                <a:ea typeface="+mn-ea"/>
                <a:cs typeface="Times New Roman" panose="02020603050405020304" pitchFamily="18" charset="0"/>
              </a:rPr>
              <a:t>只与电路的输入有关，</a:t>
            </a:r>
          </a:p>
        </p:txBody>
      </p:sp>
      <p:sp>
        <p:nvSpPr>
          <p:cNvPr id="8" name="Text Box 7"/>
          <p:cNvSpPr txBox="1">
            <a:spLocks noChangeArrowheads="1"/>
          </p:cNvSpPr>
          <p:nvPr/>
        </p:nvSpPr>
        <p:spPr bwMode="auto">
          <a:xfrm>
            <a:off x="2506578" y="2689757"/>
            <a:ext cx="4516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lt"/>
                <a:ea typeface="+mn-ea"/>
                <a:cs typeface="Times New Roman" panose="02020603050405020304" pitchFamily="18" charset="0"/>
              </a:rPr>
              <a:t>与电路的</a:t>
            </a:r>
            <a:r>
              <a:rPr kumimoji="1" lang="zh-CN" altLang="en-US" sz="2400">
                <a:solidFill>
                  <a:srgbClr val="800000"/>
                </a:solidFill>
                <a:latin typeface="+mn-lt"/>
                <a:ea typeface="+mn-ea"/>
                <a:cs typeface="Times New Roman" panose="02020603050405020304" pitchFamily="18" charset="0"/>
              </a:rPr>
              <a:t>前一时刻</a:t>
            </a:r>
            <a:r>
              <a:rPr kumimoji="1" lang="zh-CN" altLang="en-US" sz="2400" b="0">
                <a:solidFill>
                  <a:srgbClr val="000000"/>
                </a:solidFill>
                <a:latin typeface="+mn-lt"/>
                <a:ea typeface="+mn-ea"/>
                <a:cs typeface="Times New Roman" panose="02020603050405020304" pitchFamily="18" charset="0"/>
              </a:rPr>
              <a:t>的状态无关。</a:t>
            </a:r>
          </a:p>
        </p:txBody>
      </p:sp>
      <p:sp>
        <p:nvSpPr>
          <p:cNvPr id="9" name="AutoShape 19"/>
          <p:cNvSpPr>
            <a:spLocks noChangeArrowheads="1"/>
          </p:cNvSpPr>
          <p:nvPr/>
        </p:nvSpPr>
        <p:spPr bwMode="auto">
          <a:xfrm>
            <a:off x="6977901" y="4732024"/>
            <a:ext cx="2057400" cy="1066800"/>
          </a:xfrm>
          <a:prstGeom prst="wedgeEllipseCallout">
            <a:avLst>
              <a:gd name="adj1" fmla="val -71085"/>
              <a:gd name="adj2" fmla="val -47178"/>
            </a:avLst>
          </a:prstGeom>
          <a:solidFill>
            <a:srgbClr val="FFFF99"/>
          </a:solidFill>
          <a:ln w="9525">
            <a:solidFill>
              <a:srgbClr val="0000FF"/>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400">
                <a:solidFill>
                  <a:srgbClr val="000099"/>
                </a:solidFill>
                <a:latin typeface="+mn-lt"/>
                <a:ea typeface="+mn-ea"/>
                <a:cs typeface="Times New Roman" panose="02020603050405020304" pitchFamily="18" charset="0"/>
              </a:rPr>
              <a:t>由触发器保存</a:t>
            </a:r>
          </a:p>
        </p:txBody>
      </p:sp>
      <p:sp>
        <p:nvSpPr>
          <p:cNvPr id="10" name="Text Box 8"/>
          <p:cNvSpPr txBox="1">
            <a:spLocks noChangeArrowheads="1"/>
          </p:cNvSpPr>
          <p:nvPr/>
        </p:nvSpPr>
        <p:spPr bwMode="auto">
          <a:xfrm>
            <a:off x="372978" y="3045183"/>
            <a:ext cx="2092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0" dirty="0">
                <a:solidFill>
                  <a:srgbClr val="000000"/>
                </a:solidFill>
                <a:latin typeface="+mn-lt"/>
                <a:ea typeface="+mn-ea"/>
                <a:cs typeface="Times New Roman" panose="02020603050405020304" pitchFamily="18" charset="0"/>
              </a:rPr>
              <a:t>2. </a:t>
            </a:r>
            <a:r>
              <a:rPr kumimoji="1" lang="zh-CN" altLang="en-US" sz="2400" dirty="0">
                <a:solidFill>
                  <a:srgbClr val="800000"/>
                </a:solidFill>
                <a:latin typeface="+mn-lt"/>
                <a:ea typeface="+mn-ea"/>
                <a:cs typeface="Times New Roman" panose="02020603050405020304" pitchFamily="18" charset="0"/>
              </a:rPr>
              <a:t>时序电路</a:t>
            </a:r>
            <a:r>
              <a:rPr kumimoji="1" lang="zh-CN" altLang="en-US" sz="2400" b="0" dirty="0">
                <a:solidFill>
                  <a:srgbClr val="000000"/>
                </a:solidFill>
                <a:latin typeface="+mn-lt"/>
                <a:ea typeface="+mn-ea"/>
                <a:cs typeface="Times New Roman" panose="02020603050405020304" pitchFamily="18" charset="0"/>
              </a:rPr>
              <a:t>：</a:t>
            </a:r>
          </a:p>
        </p:txBody>
      </p:sp>
      <p:sp>
        <p:nvSpPr>
          <p:cNvPr id="11" name="Text Box 9"/>
          <p:cNvSpPr txBox="1">
            <a:spLocks noChangeArrowheads="1"/>
          </p:cNvSpPr>
          <p:nvPr/>
        </p:nvSpPr>
        <p:spPr bwMode="auto">
          <a:xfrm>
            <a:off x="449178" y="3883383"/>
            <a:ext cx="3278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lt"/>
                <a:ea typeface="+mn-ea"/>
                <a:cs typeface="Times New Roman" panose="02020603050405020304" pitchFamily="18" charset="0"/>
              </a:rPr>
              <a:t>电路在某一时刻的输出</a:t>
            </a:r>
          </a:p>
        </p:txBody>
      </p:sp>
      <p:sp>
        <p:nvSpPr>
          <p:cNvPr id="12" name="AutoShape 10"/>
          <p:cNvSpPr>
            <a:spLocks/>
          </p:cNvSpPr>
          <p:nvPr/>
        </p:nvSpPr>
        <p:spPr bwMode="auto">
          <a:xfrm>
            <a:off x="3760703" y="3726220"/>
            <a:ext cx="228600" cy="838200"/>
          </a:xfrm>
          <a:prstGeom prst="leftBrace">
            <a:avLst>
              <a:gd name="adj1" fmla="val 30556"/>
              <a:gd name="adj2" fmla="val 51704"/>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kumimoji="1" lang="zh-CN" altLang="en-US" sz="2400" b="0" i="1">
              <a:solidFill>
                <a:srgbClr val="000000"/>
              </a:solidFill>
              <a:latin typeface="+mn-lt"/>
              <a:ea typeface="+mn-ea"/>
              <a:cs typeface="Times New Roman" panose="02020603050405020304" pitchFamily="18" charset="0"/>
            </a:endParaRPr>
          </a:p>
        </p:txBody>
      </p:sp>
      <p:sp>
        <p:nvSpPr>
          <p:cNvPr id="13" name="Text Box 11"/>
          <p:cNvSpPr txBox="1">
            <a:spLocks noChangeArrowheads="1"/>
          </p:cNvSpPr>
          <p:nvPr/>
        </p:nvSpPr>
        <p:spPr bwMode="auto">
          <a:xfrm>
            <a:off x="4065503" y="3421420"/>
            <a:ext cx="3587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lt"/>
                <a:ea typeface="+mn-ea"/>
                <a:cs typeface="Times New Roman" panose="02020603050405020304" pitchFamily="18" charset="0"/>
              </a:rPr>
              <a:t>取决于该时刻电路的输入</a:t>
            </a:r>
          </a:p>
        </p:txBody>
      </p:sp>
      <p:sp>
        <p:nvSpPr>
          <p:cNvPr id="14" name="Text Box 12"/>
          <p:cNvSpPr txBox="1">
            <a:spLocks noChangeArrowheads="1"/>
          </p:cNvSpPr>
          <p:nvPr/>
        </p:nvSpPr>
        <p:spPr bwMode="auto">
          <a:xfrm>
            <a:off x="4000416" y="4285020"/>
            <a:ext cx="4865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lt"/>
                <a:ea typeface="+mn-ea"/>
                <a:cs typeface="Times New Roman" panose="02020603050405020304" pitchFamily="18" charset="0"/>
              </a:rPr>
              <a:t>还取决于</a:t>
            </a:r>
            <a:r>
              <a:rPr kumimoji="1" lang="zh-CN" altLang="en-US" sz="2400">
                <a:solidFill>
                  <a:srgbClr val="0033CC"/>
                </a:solidFill>
                <a:latin typeface="+mn-lt"/>
                <a:ea typeface="+mn-ea"/>
                <a:cs typeface="Times New Roman" panose="02020603050405020304" pitchFamily="18" charset="0"/>
              </a:rPr>
              <a:t>前一时刻电路的状态</a:t>
            </a:r>
          </a:p>
        </p:txBody>
      </p:sp>
      <p:sp>
        <p:nvSpPr>
          <p:cNvPr id="15" name="Text Box 13"/>
          <p:cNvSpPr txBox="1">
            <a:spLocks noChangeArrowheads="1"/>
          </p:cNvSpPr>
          <p:nvPr/>
        </p:nvSpPr>
        <p:spPr bwMode="auto">
          <a:xfrm>
            <a:off x="364835" y="5219400"/>
            <a:ext cx="32960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0" dirty="0">
                <a:solidFill>
                  <a:srgbClr val="000000"/>
                </a:solidFill>
                <a:latin typeface="+mn-lt"/>
                <a:cs typeface="Times New Roman" panose="02020603050405020304" pitchFamily="18" charset="0"/>
              </a:rPr>
              <a:t>3. </a:t>
            </a:r>
            <a:r>
              <a:rPr kumimoji="1" lang="zh-CN" altLang="en-US" sz="2400" dirty="0">
                <a:solidFill>
                  <a:srgbClr val="800000"/>
                </a:solidFill>
                <a:latin typeface="+mn-lt"/>
                <a:ea typeface="+mn-ea"/>
                <a:cs typeface="Times New Roman" panose="02020603050405020304" pitchFamily="18" charset="0"/>
              </a:rPr>
              <a:t>时序电路结构特点：</a:t>
            </a:r>
          </a:p>
        </p:txBody>
      </p:sp>
      <p:sp>
        <p:nvSpPr>
          <p:cNvPr id="16" name="Text Box 14"/>
          <p:cNvSpPr txBox="1">
            <a:spLocks noChangeArrowheads="1"/>
          </p:cNvSpPr>
          <p:nvPr/>
        </p:nvSpPr>
        <p:spPr bwMode="auto">
          <a:xfrm>
            <a:off x="3801978" y="5178783"/>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a:solidFill>
                  <a:srgbClr val="000000"/>
                </a:solidFill>
                <a:latin typeface="+mn-lt"/>
                <a:ea typeface="+mn-ea"/>
                <a:cs typeface="Times New Roman" panose="02020603050405020304" pitchFamily="18" charset="0"/>
              </a:rPr>
              <a:t>组合电路</a:t>
            </a:r>
          </a:p>
        </p:txBody>
      </p:sp>
      <p:sp>
        <p:nvSpPr>
          <p:cNvPr id="17" name="Text Box 15"/>
          <p:cNvSpPr txBox="1">
            <a:spLocks noChangeArrowheads="1"/>
          </p:cNvSpPr>
          <p:nvPr/>
        </p:nvSpPr>
        <p:spPr bwMode="auto">
          <a:xfrm>
            <a:off x="5325978" y="5178783"/>
            <a:ext cx="3642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0">
                <a:solidFill>
                  <a:srgbClr val="000000"/>
                </a:solidFill>
                <a:latin typeface="+mn-lt"/>
                <a:ea typeface="+mn-ea"/>
                <a:cs typeface="Times New Roman" panose="02020603050405020304" pitchFamily="18" charset="0"/>
              </a:rPr>
              <a:t>+</a:t>
            </a:r>
          </a:p>
        </p:txBody>
      </p:sp>
      <p:sp>
        <p:nvSpPr>
          <p:cNvPr id="18" name="Text Box 16"/>
          <p:cNvSpPr txBox="1">
            <a:spLocks noChangeArrowheads="1"/>
          </p:cNvSpPr>
          <p:nvPr/>
        </p:nvSpPr>
        <p:spPr bwMode="auto">
          <a:xfrm>
            <a:off x="5859378" y="5178783"/>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a:solidFill>
                  <a:srgbClr val="000000"/>
                </a:solidFill>
                <a:latin typeface="+mn-lt"/>
                <a:ea typeface="+mn-ea"/>
                <a:cs typeface="Times New Roman" panose="02020603050405020304" pitchFamily="18" charset="0"/>
              </a:rPr>
              <a:t>触发器</a:t>
            </a:r>
          </a:p>
        </p:txBody>
      </p:sp>
      <p:sp>
        <p:nvSpPr>
          <p:cNvPr id="19" name="Text Box 17"/>
          <p:cNvSpPr txBox="1">
            <a:spLocks noChangeArrowheads="1"/>
          </p:cNvSpPr>
          <p:nvPr/>
        </p:nvSpPr>
        <p:spPr bwMode="auto">
          <a:xfrm>
            <a:off x="3801978" y="5788383"/>
            <a:ext cx="3897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lt"/>
                <a:ea typeface="+mn-ea"/>
                <a:cs typeface="Times New Roman" panose="02020603050405020304" pitchFamily="18" charset="0"/>
              </a:rPr>
              <a:t>电路的状态与</a:t>
            </a:r>
            <a:r>
              <a:rPr kumimoji="1" lang="zh-CN" altLang="en-US" sz="2400">
                <a:solidFill>
                  <a:srgbClr val="800000"/>
                </a:solidFill>
                <a:latin typeface="+mn-lt"/>
                <a:ea typeface="+mn-ea"/>
                <a:cs typeface="Times New Roman" panose="02020603050405020304" pitchFamily="18" charset="0"/>
              </a:rPr>
              <a:t>时间</a:t>
            </a:r>
            <a:r>
              <a:rPr kumimoji="1" lang="zh-CN" altLang="en-US" sz="2400" b="0">
                <a:solidFill>
                  <a:srgbClr val="000000"/>
                </a:solidFill>
                <a:latin typeface="+mn-lt"/>
                <a:ea typeface="+mn-ea"/>
                <a:cs typeface="Times New Roman" panose="02020603050405020304" pitchFamily="18" charset="0"/>
              </a:rPr>
              <a:t>顺序有关</a:t>
            </a:r>
          </a:p>
        </p:txBody>
      </p:sp>
    </p:spTree>
    <p:extLst>
      <p:ext uri="{BB962C8B-B14F-4D97-AF65-F5344CB8AC3E}">
        <p14:creationId xmlns:p14="http://schemas.microsoft.com/office/powerpoint/2010/main" val="303236729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strips(downRight)">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8" grpId="0" autoUpdateAnimBg="0"/>
      <p:bldP spid="9" grpId="0" animBg="1" autoUpdateAnimBg="0"/>
      <p:bldP spid="10" grpId="0" autoUpdateAnimBg="0"/>
      <p:bldP spid="11" grpId="0" autoUpdateAnimBg="0"/>
      <p:bldP spid="12" grpId="0" animBg="1"/>
      <p:bldP spid="13" grpId="0" autoUpdateAnimBg="0"/>
      <p:bldP spid="14" grpId="0" autoUpdateAnimBg="0"/>
      <p:bldP spid="15" grpId="0" autoUpdateAnimBg="0"/>
      <p:bldP spid="16" grpId="0" autoUpdateAnimBg="0"/>
      <p:bldP spid="17" grpId="0" autoUpdateAnimBg="0"/>
      <p:bldP spid="18" grpId="0" autoUpdateAnimBg="0"/>
      <p:bldP spid="19"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1657" y="1077329"/>
            <a:ext cx="5486400"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en-US" altLang="zh-CN" sz="3200" dirty="0">
                <a:solidFill>
                  <a:srgbClr val="0000FF"/>
                </a:solidFill>
                <a:latin typeface="+mn-ea"/>
                <a:ea typeface="+mn-ea"/>
                <a:cs typeface="+mn-ea"/>
              </a:rPr>
              <a:t>4. </a:t>
            </a:r>
            <a:r>
              <a:rPr lang="zh-CN" altLang="en-US" sz="3200" dirty="0">
                <a:solidFill>
                  <a:srgbClr val="0000FF"/>
                </a:solidFill>
                <a:latin typeface="+mn-ea"/>
                <a:ea typeface="+mn-ea"/>
                <a:cs typeface="+mn-ea"/>
              </a:rPr>
              <a:t>计数器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131657" y="1779853"/>
            <a:ext cx="8195219" cy="49225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buClr>
                <a:srgbClr val="0000CC"/>
              </a:buClr>
            </a:pPr>
            <a:r>
              <a:rPr lang="zh-CN" altLang="en-US" sz="2400" dirty="0"/>
              <a:t>计数</a:t>
            </a:r>
            <a:r>
              <a:rPr lang="zh-CN" altLang="en-US" sz="2400" b="0" dirty="0"/>
              <a:t>：</a:t>
            </a:r>
            <a:r>
              <a:rPr lang="zh-CN" altLang="en-US" sz="2400" kern="0" dirty="0">
                <a:solidFill>
                  <a:srgbClr val="800000"/>
                </a:solidFill>
              </a:rPr>
              <a:t>计输入脉冲个数</a:t>
            </a:r>
            <a:r>
              <a:rPr lang="zh-CN" altLang="en-US" sz="2400" b="0" dirty="0"/>
              <a:t>。</a:t>
            </a:r>
          </a:p>
          <a:p>
            <a:pPr algn="just" eaLnBrk="1" hangingPunct="1">
              <a:lnSpc>
                <a:spcPct val="120000"/>
              </a:lnSpc>
              <a:buClr>
                <a:srgbClr val="0000CC"/>
              </a:buClr>
            </a:pPr>
            <a:r>
              <a:rPr lang="zh-CN" altLang="en-US" sz="2400" dirty="0"/>
              <a:t>计数器</a:t>
            </a:r>
            <a:r>
              <a:rPr lang="zh-CN" altLang="en-US" sz="2400" b="0" dirty="0"/>
              <a:t>：具有</a:t>
            </a:r>
            <a:r>
              <a:rPr lang="zh-CN" altLang="en-US" sz="2400" dirty="0"/>
              <a:t>记忆输入脉冲个数</a:t>
            </a:r>
            <a:r>
              <a:rPr lang="zh-CN" altLang="en-US" sz="2400" b="0" dirty="0"/>
              <a:t>功能的电路称为</a:t>
            </a:r>
            <a:r>
              <a:rPr lang="zh-CN" altLang="en-US" sz="2400" kern="0" dirty="0">
                <a:solidFill>
                  <a:srgbClr val="800000"/>
                </a:solidFill>
              </a:rPr>
              <a:t>计数器</a:t>
            </a:r>
            <a:r>
              <a:rPr lang="zh-CN" altLang="en-US" sz="2400" b="0" dirty="0"/>
              <a:t>。</a:t>
            </a:r>
          </a:p>
          <a:p>
            <a:pPr algn="just" eaLnBrk="1" hangingPunct="1">
              <a:lnSpc>
                <a:spcPct val="120000"/>
              </a:lnSpc>
              <a:buClr>
                <a:srgbClr val="0000CC"/>
              </a:buClr>
            </a:pPr>
            <a:r>
              <a:rPr lang="zh-CN" altLang="en-US" sz="2400" dirty="0"/>
              <a:t>用途</a:t>
            </a:r>
            <a:r>
              <a:rPr lang="zh-CN" altLang="en-US" sz="2400" b="0" dirty="0"/>
              <a:t>：计数器是现代数字系统中不可缺少的组成部分。主要用于计数、定时、分频和进行数字计算等。</a:t>
            </a:r>
            <a:endParaRPr lang="en-US" altLang="zh-CN" sz="2400" b="0" dirty="0"/>
          </a:p>
          <a:p>
            <a:pPr algn="just" eaLnBrk="1" hangingPunct="1">
              <a:lnSpc>
                <a:spcPct val="120000"/>
              </a:lnSpc>
              <a:buClr>
                <a:srgbClr val="0000CC"/>
              </a:buClr>
            </a:pPr>
            <a:r>
              <a:rPr lang="zh-CN" altLang="en-US" sz="2400" dirty="0"/>
              <a:t>计数器分类</a:t>
            </a:r>
            <a:endParaRPr lang="en-US" altLang="zh-CN" sz="2400" b="0" dirty="0"/>
          </a:p>
          <a:p>
            <a:pPr marL="400050" lvl="1" indent="0" algn="just" eaLnBrk="1" hangingPunct="1">
              <a:lnSpc>
                <a:spcPct val="120000"/>
              </a:lnSpc>
              <a:buNone/>
            </a:pPr>
            <a:r>
              <a:rPr lang="en-US" altLang="zh-CN" sz="2400" b="0" dirty="0"/>
              <a:t>(1) </a:t>
            </a:r>
            <a:r>
              <a:rPr lang="zh-CN" altLang="en-US" sz="2400" b="0" dirty="0"/>
              <a:t>按照触发器状态更新情况的不同：</a:t>
            </a:r>
          </a:p>
          <a:p>
            <a:pPr marL="400050" lvl="1" indent="0" algn="just" eaLnBrk="1" hangingPunct="1">
              <a:lnSpc>
                <a:spcPct val="120000"/>
              </a:lnSpc>
              <a:buNone/>
            </a:pPr>
            <a:r>
              <a:rPr lang="zh-CN" altLang="en-US" sz="2400" dirty="0">
                <a:solidFill>
                  <a:srgbClr val="800000"/>
                </a:solidFill>
              </a:rPr>
              <a:t>同步计数器：</a:t>
            </a:r>
            <a:r>
              <a:rPr lang="zh-CN" altLang="en-US" sz="2400" b="0" dirty="0"/>
              <a:t>各触发器受同一时钟脉冲─输入计数脉冲控制，同步更新状态。</a:t>
            </a:r>
          </a:p>
          <a:p>
            <a:pPr marL="400050" lvl="1" indent="0" algn="just" eaLnBrk="1" hangingPunct="1">
              <a:lnSpc>
                <a:spcPct val="120000"/>
              </a:lnSpc>
              <a:buNone/>
            </a:pPr>
            <a:r>
              <a:rPr lang="zh-CN" altLang="en-US" sz="2400" dirty="0">
                <a:solidFill>
                  <a:srgbClr val="800000"/>
                </a:solidFill>
              </a:rPr>
              <a:t>异步计数器：</a:t>
            </a:r>
            <a:r>
              <a:rPr lang="zh-CN" altLang="en-US" sz="2400" b="0" dirty="0"/>
              <a:t>有的触发器受计数脉冲控制，有的是以其它触发器输出为时钟脉冲，状态更新有先有后。</a:t>
            </a:r>
            <a:endParaRPr lang="zh-CN" altLang="en-US" sz="2400" b="0" kern="0" dirty="0"/>
          </a:p>
        </p:txBody>
      </p:sp>
    </p:spTree>
    <p:extLst>
      <p:ext uri="{BB962C8B-B14F-4D97-AF65-F5344CB8AC3E}">
        <p14:creationId xmlns:p14="http://schemas.microsoft.com/office/powerpoint/2010/main" val="3572559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1657" y="1077329"/>
            <a:ext cx="5486400"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en-US" altLang="zh-CN" sz="3200" dirty="0">
                <a:solidFill>
                  <a:srgbClr val="0000FF"/>
                </a:solidFill>
                <a:latin typeface="+mn-ea"/>
                <a:ea typeface="+mn-ea"/>
                <a:cs typeface="+mn-ea"/>
              </a:rPr>
              <a:t>4. </a:t>
            </a:r>
            <a:r>
              <a:rPr lang="zh-CN" altLang="en-US" sz="3200" dirty="0">
                <a:solidFill>
                  <a:srgbClr val="0000FF"/>
                </a:solidFill>
                <a:latin typeface="+mn-ea"/>
                <a:ea typeface="+mn-ea"/>
                <a:cs typeface="+mn-ea"/>
              </a:rPr>
              <a:t>计数器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131657" y="1779853"/>
            <a:ext cx="8195219" cy="49225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buClr>
                <a:srgbClr val="0000CC"/>
              </a:buClr>
            </a:pPr>
            <a:r>
              <a:rPr lang="zh-CN" altLang="en-US" sz="2400" dirty="0"/>
              <a:t>计数器分类</a:t>
            </a:r>
            <a:endParaRPr lang="en-US" altLang="zh-CN" sz="2400" b="0" dirty="0"/>
          </a:p>
          <a:p>
            <a:pPr marL="400050" lvl="1" indent="0" algn="just" eaLnBrk="1" hangingPunct="1">
              <a:lnSpc>
                <a:spcPct val="120000"/>
              </a:lnSpc>
              <a:buNone/>
            </a:pPr>
            <a:r>
              <a:rPr lang="en-US" altLang="zh-CN" sz="2400" b="0" dirty="0"/>
              <a:t>(2) </a:t>
            </a:r>
            <a:r>
              <a:rPr lang="zh-CN" altLang="en-US" sz="2400" b="0" dirty="0"/>
              <a:t>按照进位体制 </a:t>
            </a:r>
            <a:r>
              <a:rPr lang="en-US" altLang="zh-CN" sz="2400" b="0" dirty="0"/>
              <a:t>(</a:t>
            </a:r>
            <a:r>
              <a:rPr lang="zh-CN" altLang="en-US" sz="2400" b="0" dirty="0"/>
              <a:t>计数容量</a:t>
            </a:r>
            <a:r>
              <a:rPr lang="en-US" altLang="zh-CN" sz="2400" b="0" dirty="0"/>
              <a:t>)</a:t>
            </a:r>
            <a:endParaRPr lang="en-US" altLang="zh-CN" sz="2400" dirty="0"/>
          </a:p>
          <a:p>
            <a:pPr marL="400050" lvl="1" indent="0" algn="just" eaLnBrk="1" hangingPunct="1">
              <a:lnSpc>
                <a:spcPct val="120000"/>
              </a:lnSpc>
              <a:buNone/>
            </a:pPr>
            <a:r>
              <a:rPr lang="zh-CN" altLang="en-US" sz="2400" dirty="0">
                <a:solidFill>
                  <a:srgbClr val="800000"/>
                </a:solidFill>
              </a:rPr>
              <a:t>二进制计数器</a:t>
            </a:r>
            <a:r>
              <a:rPr lang="zh-CN" altLang="en-US" sz="2400" b="0" dirty="0"/>
              <a:t>：</a:t>
            </a:r>
            <a:r>
              <a:rPr lang="zh-CN" altLang="en-US" sz="2400" dirty="0"/>
              <a:t>按二进制的规则计数</a:t>
            </a:r>
            <a:r>
              <a:rPr lang="zh-CN" altLang="en-US" sz="2400" b="0" dirty="0"/>
              <a:t>。对于</a:t>
            </a:r>
            <a:r>
              <a:rPr lang="en-US" altLang="zh-CN" sz="2400" b="0" dirty="0"/>
              <a:t>n</a:t>
            </a:r>
            <a:r>
              <a:rPr lang="zh-CN" altLang="en-US" sz="2400" b="0" dirty="0"/>
              <a:t>位二进制计数器，共有</a:t>
            </a:r>
            <a:r>
              <a:rPr lang="en-US" altLang="zh-CN" sz="2400" dirty="0"/>
              <a:t>2</a:t>
            </a:r>
            <a:r>
              <a:rPr lang="en-US" altLang="zh-CN" sz="2400" baseline="30000" dirty="0"/>
              <a:t>n</a:t>
            </a:r>
            <a:r>
              <a:rPr lang="en-US" altLang="zh-CN" sz="2400" b="0" dirty="0"/>
              <a:t> </a:t>
            </a:r>
            <a:r>
              <a:rPr lang="zh-CN" altLang="en-US" sz="2400" b="0" dirty="0"/>
              <a:t>个状态。</a:t>
            </a:r>
            <a:endParaRPr lang="en-US" altLang="zh-CN" sz="2400" b="0" dirty="0"/>
          </a:p>
          <a:p>
            <a:pPr marL="400050" lvl="1" indent="0" algn="just" eaLnBrk="1" hangingPunct="1">
              <a:lnSpc>
                <a:spcPct val="120000"/>
              </a:lnSpc>
              <a:buNone/>
            </a:pPr>
            <a:r>
              <a:rPr lang="zh-CN" altLang="en-US" sz="2400" dirty="0">
                <a:solidFill>
                  <a:srgbClr val="800000"/>
                </a:solidFill>
              </a:rPr>
              <a:t>十进制计数器</a:t>
            </a:r>
            <a:r>
              <a:rPr lang="zh-CN" altLang="en-US" sz="2400" dirty="0"/>
              <a:t>：按十进制的规则计数。</a:t>
            </a:r>
            <a:r>
              <a:rPr lang="zh-CN" altLang="en-US" sz="2400" b="0" dirty="0"/>
              <a:t>一位十进制计数器应有十个状态，</a:t>
            </a:r>
            <a:r>
              <a:rPr lang="en-US" altLang="zh-CN" sz="2400" b="0" dirty="0"/>
              <a:t>n</a:t>
            </a:r>
            <a:r>
              <a:rPr lang="zh-CN" altLang="en-US" sz="2400" b="0" dirty="0"/>
              <a:t>位十进制计数器应有</a:t>
            </a:r>
            <a:r>
              <a:rPr lang="en-US" altLang="zh-CN" sz="2400" dirty="0"/>
              <a:t>10</a:t>
            </a:r>
            <a:r>
              <a:rPr lang="en-US" altLang="zh-CN" sz="2400" baseline="30000" dirty="0"/>
              <a:t>n</a:t>
            </a:r>
            <a:r>
              <a:rPr lang="zh-CN" altLang="en-US" sz="2400" b="0" dirty="0"/>
              <a:t>个状态。</a:t>
            </a:r>
            <a:endParaRPr lang="en-US" altLang="zh-CN" sz="2400" b="0" dirty="0"/>
          </a:p>
          <a:p>
            <a:pPr marL="400050" lvl="1" indent="0" algn="just" eaLnBrk="1" hangingPunct="1">
              <a:lnSpc>
                <a:spcPct val="120000"/>
              </a:lnSpc>
              <a:buNone/>
            </a:pPr>
            <a:r>
              <a:rPr lang="en-US" altLang="zh-CN" sz="2400" i="1" dirty="0">
                <a:solidFill>
                  <a:srgbClr val="800000"/>
                </a:solidFill>
              </a:rPr>
              <a:t>N</a:t>
            </a:r>
            <a:r>
              <a:rPr lang="zh-CN" altLang="en-US" sz="2400" dirty="0">
                <a:solidFill>
                  <a:srgbClr val="800000"/>
                </a:solidFill>
              </a:rPr>
              <a:t>进制计数器</a:t>
            </a:r>
            <a:r>
              <a:rPr lang="zh-CN" altLang="en-US" sz="2400" b="0" dirty="0"/>
              <a:t>：若一个计数器电路有</a:t>
            </a:r>
            <a:r>
              <a:rPr lang="en-US" altLang="zh-CN" sz="2400" b="0" i="1" dirty="0"/>
              <a:t>N</a:t>
            </a:r>
            <a:r>
              <a:rPr lang="zh-CN" altLang="en-US" sz="2400" b="0" dirty="0"/>
              <a:t>个状态，该计数器就为</a:t>
            </a:r>
            <a:r>
              <a:rPr lang="en-US" altLang="zh-CN" sz="2400" i="1" dirty="0"/>
              <a:t>N</a:t>
            </a:r>
            <a:r>
              <a:rPr lang="zh-CN" altLang="en-US" sz="2400" dirty="0"/>
              <a:t>进制计数器</a:t>
            </a:r>
            <a:endParaRPr lang="zh-CN" altLang="en-US" sz="2400" b="0" kern="0" dirty="0"/>
          </a:p>
        </p:txBody>
      </p:sp>
    </p:spTree>
    <p:extLst>
      <p:ext uri="{BB962C8B-B14F-4D97-AF65-F5344CB8AC3E}">
        <p14:creationId xmlns:p14="http://schemas.microsoft.com/office/powerpoint/2010/main" val="25254162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31657" y="47417"/>
            <a:ext cx="5486400"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en-US" altLang="zh-CN" sz="3200" dirty="0">
                <a:solidFill>
                  <a:srgbClr val="0000FF"/>
                </a:solidFill>
                <a:latin typeface="+mn-ea"/>
                <a:ea typeface="+mn-ea"/>
                <a:cs typeface="+mn-ea"/>
              </a:rPr>
              <a:t>4. </a:t>
            </a:r>
            <a:r>
              <a:rPr lang="zh-CN" altLang="en-US" sz="3200" dirty="0">
                <a:solidFill>
                  <a:srgbClr val="0000FF"/>
                </a:solidFill>
                <a:latin typeface="+mn-ea"/>
                <a:ea typeface="+mn-ea"/>
                <a:cs typeface="+mn-ea"/>
              </a:rPr>
              <a:t>计数器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238661" y="730680"/>
            <a:ext cx="8195219" cy="591395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10000"/>
              </a:lnSpc>
              <a:buClr>
                <a:srgbClr val="0000CC"/>
              </a:buClr>
            </a:pPr>
            <a:r>
              <a:rPr lang="zh-CN" altLang="en-US" sz="2400" dirty="0"/>
              <a:t>计数器分类</a:t>
            </a:r>
            <a:endParaRPr lang="en-US" altLang="zh-CN" sz="2400" b="0" dirty="0"/>
          </a:p>
          <a:p>
            <a:pPr marL="400050" lvl="1" indent="0" algn="just" eaLnBrk="1" hangingPunct="1">
              <a:lnSpc>
                <a:spcPct val="110000"/>
              </a:lnSpc>
              <a:buNone/>
            </a:pPr>
            <a:r>
              <a:rPr lang="en-US" altLang="zh-CN" sz="2400" b="0" dirty="0"/>
              <a:t>(3) </a:t>
            </a:r>
            <a:r>
              <a:rPr lang="zh-CN" altLang="en-US" sz="2400" b="0" dirty="0"/>
              <a:t>按照计数器数值增减情况不同：</a:t>
            </a:r>
            <a:endParaRPr lang="en-US" altLang="zh-CN" sz="2400" b="0" dirty="0"/>
          </a:p>
          <a:p>
            <a:pPr marL="400050" lvl="1" indent="0" algn="just" eaLnBrk="1" hangingPunct="1">
              <a:lnSpc>
                <a:spcPct val="110000"/>
              </a:lnSpc>
              <a:buNone/>
            </a:pPr>
            <a:r>
              <a:rPr lang="zh-CN" altLang="en-US" sz="2400" dirty="0">
                <a:solidFill>
                  <a:srgbClr val="800000"/>
                </a:solidFill>
              </a:rPr>
              <a:t>加法计数器：</a:t>
            </a:r>
            <a:r>
              <a:rPr lang="zh-CN" altLang="en-US" sz="2400" b="0" dirty="0"/>
              <a:t>随计数脉冲的输入递增计数。</a:t>
            </a:r>
            <a:endParaRPr lang="en-US" altLang="zh-CN" sz="2400" b="0" dirty="0"/>
          </a:p>
          <a:p>
            <a:pPr marL="400050" lvl="1" indent="0" algn="just" eaLnBrk="1" hangingPunct="1">
              <a:lnSpc>
                <a:spcPct val="110000"/>
              </a:lnSpc>
              <a:buNone/>
            </a:pPr>
            <a:r>
              <a:rPr lang="zh-CN" altLang="en-US" sz="2400" dirty="0">
                <a:solidFill>
                  <a:srgbClr val="800000"/>
                </a:solidFill>
              </a:rPr>
              <a:t>减法计数器：</a:t>
            </a:r>
            <a:r>
              <a:rPr lang="zh-CN" altLang="en-US" sz="2400" b="0" dirty="0"/>
              <a:t>随计数脉冲的输入递减计数。</a:t>
            </a:r>
            <a:endParaRPr lang="en-US" altLang="zh-CN" sz="2400" b="0" dirty="0"/>
          </a:p>
          <a:p>
            <a:pPr marL="400050" lvl="1" indent="0" algn="just" eaLnBrk="1" hangingPunct="1">
              <a:lnSpc>
                <a:spcPct val="110000"/>
              </a:lnSpc>
              <a:buNone/>
            </a:pPr>
            <a:r>
              <a:rPr lang="zh-CN" altLang="en-US" sz="2400" dirty="0">
                <a:solidFill>
                  <a:srgbClr val="800000"/>
                </a:solidFill>
              </a:rPr>
              <a:t>可逆计数器：</a:t>
            </a:r>
            <a:r>
              <a:rPr lang="zh-CN" altLang="en-US" sz="2400" b="0" dirty="0"/>
              <a:t>随计数脉冲的输入可增可减地计数。</a:t>
            </a:r>
            <a:endParaRPr lang="en-US" altLang="zh-CN" sz="2400" b="0" dirty="0"/>
          </a:p>
          <a:p>
            <a:pPr algn="just" eaLnBrk="1" hangingPunct="1">
              <a:lnSpc>
                <a:spcPct val="110000"/>
              </a:lnSpc>
              <a:buFont typeface="Arial" panose="020B0604020202020204" pitchFamily="34" charset="0"/>
              <a:buChar char="•"/>
            </a:pPr>
            <a:r>
              <a:rPr lang="zh-CN" altLang="en-US" sz="2400" dirty="0"/>
              <a:t>集成计数器</a:t>
            </a:r>
            <a:endParaRPr lang="en-US" altLang="zh-CN" sz="2400" dirty="0"/>
          </a:p>
          <a:p>
            <a:pPr marL="857250" lvl="1" indent="-457200" eaLnBrk="1" hangingPunct="1">
              <a:lnSpc>
                <a:spcPct val="110000"/>
              </a:lnSpc>
              <a:buFont typeface="+mj-ea"/>
              <a:buAutoNum type="circleNumDbPlain"/>
            </a:pPr>
            <a:r>
              <a:rPr lang="zh-CN" altLang="en-US" sz="2200" dirty="0">
                <a:solidFill>
                  <a:srgbClr val="003300"/>
                </a:solidFill>
              </a:rPr>
              <a:t>二进制计数器</a:t>
            </a:r>
          </a:p>
          <a:p>
            <a:pPr marL="857250" lvl="1" indent="-457200" eaLnBrk="1" hangingPunct="1">
              <a:lnSpc>
                <a:spcPct val="110000"/>
              </a:lnSpc>
              <a:buFont typeface="+mj-ea"/>
              <a:buAutoNum type="circleNumDbPlain"/>
            </a:pPr>
            <a:r>
              <a:rPr lang="en-US" altLang="zh-CN" sz="2200" dirty="0">
                <a:solidFill>
                  <a:srgbClr val="003300"/>
                </a:solidFill>
              </a:rPr>
              <a:t>8421</a:t>
            </a:r>
            <a:r>
              <a:rPr lang="zh-CN" altLang="en-US" sz="2200" dirty="0">
                <a:solidFill>
                  <a:srgbClr val="003300"/>
                </a:solidFill>
              </a:rPr>
              <a:t>编码十进制计数器</a:t>
            </a:r>
            <a:r>
              <a:rPr lang="en-US" altLang="zh-CN" sz="2200" dirty="0">
                <a:solidFill>
                  <a:srgbClr val="003300"/>
                </a:solidFill>
              </a:rPr>
              <a:t>(CC40160)</a:t>
            </a:r>
          </a:p>
          <a:p>
            <a:pPr marL="857250" lvl="1" indent="-457200" eaLnBrk="1" hangingPunct="1">
              <a:lnSpc>
                <a:spcPct val="110000"/>
              </a:lnSpc>
              <a:buFont typeface="+mj-ea"/>
              <a:buAutoNum type="circleNumDbPlain"/>
            </a:pPr>
            <a:r>
              <a:rPr lang="zh-CN" altLang="en-US" sz="2200" dirty="0">
                <a:solidFill>
                  <a:srgbClr val="003300"/>
                </a:solidFill>
              </a:rPr>
              <a:t>二</a:t>
            </a:r>
            <a:r>
              <a:rPr lang="en-US" altLang="zh-CN" sz="2200" dirty="0">
                <a:solidFill>
                  <a:srgbClr val="003300"/>
                </a:solidFill>
              </a:rPr>
              <a:t>—</a:t>
            </a:r>
            <a:r>
              <a:rPr lang="zh-CN" altLang="en-US" sz="2200" dirty="0">
                <a:solidFill>
                  <a:srgbClr val="003300"/>
                </a:solidFill>
              </a:rPr>
              <a:t>五</a:t>
            </a:r>
            <a:r>
              <a:rPr lang="en-US" altLang="zh-CN" sz="2200" dirty="0">
                <a:solidFill>
                  <a:srgbClr val="003300"/>
                </a:solidFill>
              </a:rPr>
              <a:t>—</a:t>
            </a:r>
            <a:r>
              <a:rPr lang="zh-CN" altLang="en-US" sz="2200" dirty="0">
                <a:solidFill>
                  <a:srgbClr val="003300"/>
                </a:solidFill>
              </a:rPr>
              <a:t>十进制异步加法计数器</a:t>
            </a:r>
          </a:p>
          <a:p>
            <a:pPr marL="857250" lvl="1" indent="-457200" eaLnBrk="1" hangingPunct="1">
              <a:lnSpc>
                <a:spcPct val="110000"/>
              </a:lnSpc>
              <a:buFont typeface="+mj-ea"/>
              <a:buAutoNum type="circleNumDbPlain"/>
            </a:pPr>
            <a:r>
              <a:rPr lang="zh-CN" altLang="en-US" sz="2200" dirty="0">
                <a:solidFill>
                  <a:srgbClr val="003300"/>
                </a:solidFill>
              </a:rPr>
              <a:t>可逆</a:t>
            </a:r>
            <a:r>
              <a:rPr lang="en-US" altLang="zh-CN" sz="2200" dirty="0">
                <a:solidFill>
                  <a:srgbClr val="003300"/>
                </a:solidFill>
              </a:rPr>
              <a:t>(</a:t>
            </a:r>
            <a:r>
              <a:rPr lang="zh-CN" altLang="en-US" sz="2200" dirty="0">
                <a:solidFill>
                  <a:srgbClr val="003300"/>
                </a:solidFill>
              </a:rPr>
              <a:t>加</a:t>
            </a:r>
            <a:r>
              <a:rPr lang="en-US" altLang="zh-CN" sz="2200" dirty="0">
                <a:solidFill>
                  <a:srgbClr val="003300"/>
                </a:solidFill>
              </a:rPr>
              <a:t>/</a:t>
            </a:r>
            <a:r>
              <a:rPr lang="zh-CN" altLang="en-US" sz="2200" dirty="0">
                <a:solidFill>
                  <a:srgbClr val="003300"/>
                </a:solidFill>
              </a:rPr>
              <a:t>减</a:t>
            </a:r>
            <a:r>
              <a:rPr lang="en-US" altLang="zh-CN" sz="2200" dirty="0">
                <a:solidFill>
                  <a:srgbClr val="003300"/>
                </a:solidFill>
              </a:rPr>
              <a:t>)</a:t>
            </a:r>
            <a:r>
              <a:rPr lang="zh-CN" altLang="en-US" sz="2200" dirty="0">
                <a:solidFill>
                  <a:srgbClr val="003300"/>
                </a:solidFill>
              </a:rPr>
              <a:t>计数器</a:t>
            </a:r>
          </a:p>
          <a:p>
            <a:pPr marL="857250" lvl="1" indent="-457200" eaLnBrk="1" hangingPunct="1">
              <a:lnSpc>
                <a:spcPct val="110000"/>
              </a:lnSpc>
              <a:buFont typeface="+mj-ea"/>
              <a:buAutoNum type="circleNumDbPlain"/>
            </a:pPr>
            <a:r>
              <a:rPr lang="zh-CN" altLang="en-US" sz="2200" dirty="0">
                <a:solidFill>
                  <a:srgbClr val="003300"/>
                </a:solidFill>
              </a:rPr>
              <a:t>用中规模集成计数器构成任意进制计数器</a:t>
            </a:r>
          </a:p>
          <a:p>
            <a:pPr marL="857250" lvl="1" indent="-457200" eaLnBrk="1" hangingPunct="1">
              <a:lnSpc>
                <a:spcPct val="110000"/>
              </a:lnSpc>
              <a:buFont typeface="+mj-ea"/>
              <a:buAutoNum type="circleNumDbPlain"/>
            </a:pPr>
            <a:r>
              <a:rPr lang="zh-CN" altLang="en-US" sz="2200" dirty="0">
                <a:solidFill>
                  <a:srgbClr val="003300"/>
                </a:solidFill>
              </a:rPr>
              <a:t>移位寄存器型计数器</a:t>
            </a:r>
          </a:p>
          <a:p>
            <a:pPr marL="857250" lvl="1" indent="-457200" eaLnBrk="1" hangingPunct="1">
              <a:lnSpc>
                <a:spcPct val="110000"/>
              </a:lnSpc>
              <a:buFont typeface="+mj-ea"/>
              <a:buAutoNum type="circleNumDbPlain"/>
            </a:pPr>
            <a:r>
              <a:rPr lang="zh-CN" altLang="en-US" sz="2200" dirty="0">
                <a:solidFill>
                  <a:srgbClr val="003300"/>
                </a:solidFill>
              </a:rPr>
              <a:t>扭环型计数器 </a:t>
            </a:r>
          </a:p>
          <a:p>
            <a:pPr algn="just" eaLnBrk="1" hangingPunct="1">
              <a:lnSpc>
                <a:spcPct val="120000"/>
              </a:lnSpc>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1207401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714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31657" y="47417"/>
            <a:ext cx="8170174"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四位同步二进制加法计数器</a:t>
            </a:r>
            <a:r>
              <a:rPr lang="en-US" altLang="zh-CN" sz="3200" dirty="0">
                <a:solidFill>
                  <a:srgbClr val="0000FF"/>
                </a:solidFill>
                <a:latin typeface="+mn-ea"/>
                <a:ea typeface="+mn-ea"/>
                <a:cs typeface="+mn-ea"/>
              </a:rPr>
              <a:t>74161</a:t>
            </a:r>
            <a:endParaRPr lang="zh-CN" altLang="en-US" sz="3200" dirty="0">
              <a:solidFill>
                <a:srgbClr val="0000FF"/>
              </a:solidFill>
              <a:latin typeface="+mn-ea"/>
              <a:ea typeface="+mn-ea"/>
              <a:cs typeface="+mn-ea"/>
              <a:sym typeface="+mn-lt"/>
            </a:endParaRPr>
          </a:p>
        </p:txBody>
      </p:sp>
      <p:graphicFrame>
        <p:nvGraphicFramePr>
          <p:cNvPr id="3" name="对象 2"/>
          <p:cNvGraphicFramePr>
            <a:graphicFrameLocks/>
          </p:cNvGraphicFramePr>
          <p:nvPr>
            <p:extLst>
              <p:ext uri="{D42A27DB-BD31-4B8C-83A1-F6EECF244321}">
                <p14:modId xmlns:p14="http://schemas.microsoft.com/office/powerpoint/2010/main" val="4049484195"/>
              </p:ext>
            </p:extLst>
          </p:nvPr>
        </p:nvGraphicFramePr>
        <p:xfrm>
          <a:off x="438370" y="1393388"/>
          <a:ext cx="8193600" cy="5288400"/>
        </p:xfrm>
        <a:graphic>
          <a:graphicData uri="http://schemas.openxmlformats.org/presentationml/2006/ole">
            <mc:AlternateContent xmlns:mc="http://schemas.openxmlformats.org/markup-compatibility/2006">
              <mc:Choice xmlns:v="urn:schemas-microsoft-com:vml" Requires="v">
                <p:oleObj name="Visio" r:id="rId2" imgW="5403307" imgH="3605256" progId="Visio.Drawing.11">
                  <p:embed/>
                </p:oleObj>
              </mc:Choice>
              <mc:Fallback>
                <p:oleObj name="Visio" r:id="rId2" imgW="5403307" imgH="3605256" progId="Visio.Drawing.11">
                  <p:embed/>
                  <p:pic>
                    <p:nvPicPr>
                      <p:cNvPr id="0" name="Object 1"/>
                      <p:cNvPicPr>
                        <a:picLocks noChangeAspect="1" noChangeArrowheads="1"/>
                      </p:cNvPicPr>
                      <p:nvPr/>
                    </p:nvPicPr>
                    <p:blipFill>
                      <a:blip r:embed="rId3"/>
                      <a:srcRect/>
                      <a:stretch>
                        <a:fillRect/>
                      </a:stretch>
                    </p:blipFill>
                    <p:spPr bwMode="auto">
                      <a:xfrm>
                        <a:off x="438370" y="1393388"/>
                        <a:ext cx="8193600" cy="5288400"/>
                      </a:xfrm>
                      <a:prstGeom prst="rect">
                        <a:avLst/>
                      </a:prstGeom>
                      <a:noFill/>
                    </p:spPr>
                  </p:pic>
                </p:oleObj>
              </mc:Fallback>
            </mc:AlternateContent>
          </a:graphicData>
        </a:graphic>
      </p:graphicFrame>
      <p:sp>
        <p:nvSpPr>
          <p:cNvPr id="10" name="AutoShape 10"/>
          <p:cNvSpPr>
            <a:spLocks noChangeArrowheads="1"/>
          </p:cNvSpPr>
          <p:nvPr/>
        </p:nvSpPr>
        <p:spPr bwMode="auto">
          <a:xfrm flipH="1" flipV="1">
            <a:off x="5435600" y="5876925"/>
            <a:ext cx="1655763" cy="692150"/>
          </a:xfrm>
          <a:prstGeom prst="wedgeEllipseCallout">
            <a:avLst>
              <a:gd name="adj1" fmla="val -82792"/>
              <a:gd name="adj2" fmla="val -30505"/>
            </a:avLst>
          </a:prstGeom>
          <a:solidFill>
            <a:srgbClr val="FFFF00"/>
          </a:solidFill>
          <a:ln w="28575">
            <a:solidFill>
              <a:schemeClr val="accent5">
                <a:lumMod val="25000"/>
              </a:schemeClr>
            </a:solidFill>
            <a:miter lim="800000"/>
            <a:headEnd/>
            <a:tailEnd/>
          </a:ln>
        </p:spPr>
        <p:txBody>
          <a:bodyPr rot="10800000"/>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400">
                <a:solidFill>
                  <a:srgbClr val="800000"/>
                </a:solidFill>
              </a:rPr>
              <a:t>清零端</a:t>
            </a:r>
          </a:p>
        </p:txBody>
      </p:sp>
      <p:sp>
        <p:nvSpPr>
          <p:cNvPr id="11" name="AutoShape 12"/>
          <p:cNvSpPr>
            <a:spLocks noChangeArrowheads="1"/>
          </p:cNvSpPr>
          <p:nvPr/>
        </p:nvSpPr>
        <p:spPr bwMode="auto">
          <a:xfrm>
            <a:off x="827088" y="5157788"/>
            <a:ext cx="1800225" cy="1008062"/>
          </a:xfrm>
          <a:prstGeom prst="wedgeEllipseCallout">
            <a:avLst>
              <a:gd name="adj1" fmla="val -47000"/>
              <a:gd name="adj2" fmla="val 71574"/>
            </a:avLst>
          </a:prstGeom>
          <a:solidFill>
            <a:srgbClr val="FFFF00"/>
          </a:solidFill>
          <a:ln w="28575">
            <a:solidFill>
              <a:schemeClr val="accent5">
                <a:lumMod val="25000"/>
              </a:schemeClr>
            </a:solidFill>
            <a:miter lim="800000"/>
            <a:headEnd/>
            <a:tailEnd/>
          </a:ln>
        </p:spPr>
        <p:txBody>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400" dirty="0">
                <a:solidFill>
                  <a:srgbClr val="800000"/>
                </a:solidFill>
              </a:rPr>
              <a:t>预置数端</a:t>
            </a:r>
            <a:r>
              <a:rPr lang="en-US" altLang="zh-CN" sz="2400" dirty="0">
                <a:solidFill>
                  <a:srgbClr val="800000"/>
                </a:solidFill>
              </a:rPr>
              <a:t>(</a:t>
            </a:r>
            <a:r>
              <a:rPr lang="zh-CN" altLang="en-US" sz="2400" dirty="0">
                <a:solidFill>
                  <a:srgbClr val="800000"/>
                </a:solidFill>
              </a:rPr>
              <a:t>送数</a:t>
            </a:r>
            <a:r>
              <a:rPr lang="en-US" altLang="zh-CN" sz="2400" dirty="0">
                <a:solidFill>
                  <a:srgbClr val="800000"/>
                </a:solidFill>
              </a:rPr>
              <a:t>)</a:t>
            </a:r>
          </a:p>
        </p:txBody>
      </p:sp>
      <p:grpSp>
        <p:nvGrpSpPr>
          <p:cNvPr id="12" name="Group 17"/>
          <p:cNvGrpSpPr>
            <a:grpSpLocks/>
          </p:cNvGrpSpPr>
          <p:nvPr/>
        </p:nvGrpSpPr>
        <p:grpSpPr bwMode="auto">
          <a:xfrm>
            <a:off x="712311" y="845702"/>
            <a:ext cx="4894263" cy="523875"/>
            <a:chOff x="476" y="935"/>
            <a:chExt cx="3083" cy="330"/>
          </a:xfrm>
          <a:solidFill>
            <a:srgbClr val="FFFF00"/>
          </a:solidFill>
        </p:grpSpPr>
        <p:sp>
          <p:nvSpPr>
            <p:cNvPr id="13" name="Text Box 14"/>
            <p:cNvSpPr txBox="1">
              <a:spLocks noChangeArrowheads="1"/>
            </p:cNvSpPr>
            <p:nvPr/>
          </p:nvSpPr>
          <p:spPr bwMode="auto">
            <a:xfrm>
              <a:off x="476" y="935"/>
              <a:ext cx="3083" cy="330"/>
            </a:xfrm>
            <a:prstGeom prst="rect">
              <a:avLst/>
            </a:prstGeom>
            <a:grpFill/>
            <a:ln w="28575">
              <a:solidFill>
                <a:schemeClr val="accent5">
                  <a:lumMod val="25000"/>
                </a:schemeClr>
              </a:solidFill>
              <a:miter lim="800000"/>
              <a:headEnd/>
              <a:tailEnd/>
            </a:ln>
          </p:spPr>
          <p:txBody>
            <a:bodyPr>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800">
                  <a:solidFill>
                    <a:srgbClr val="800000"/>
                  </a:solidFill>
                </a:rPr>
                <a:t>计数：</a:t>
              </a:r>
              <a:r>
                <a:rPr lang="en-US" altLang="zh-CN" sz="2800" i="1">
                  <a:solidFill>
                    <a:srgbClr val="800000"/>
                  </a:solidFill>
                </a:rPr>
                <a:t>P</a:t>
              </a:r>
              <a:r>
                <a:rPr lang="en-US" altLang="zh-CN" sz="2800">
                  <a:solidFill>
                    <a:srgbClr val="800000"/>
                  </a:solidFill>
                </a:rPr>
                <a:t>=</a:t>
              </a:r>
              <a:r>
                <a:rPr lang="en-US" altLang="zh-CN" sz="2800" i="1">
                  <a:solidFill>
                    <a:srgbClr val="800000"/>
                  </a:solidFill>
                </a:rPr>
                <a:t>T</a:t>
              </a:r>
              <a:r>
                <a:rPr lang="en-US" altLang="zh-CN" sz="2800">
                  <a:solidFill>
                    <a:srgbClr val="800000"/>
                  </a:solidFill>
                </a:rPr>
                <a:t>=1</a:t>
              </a:r>
              <a:r>
                <a:rPr lang="zh-CN" altLang="en-US" sz="2800">
                  <a:solidFill>
                    <a:srgbClr val="800000"/>
                  </a:solidFill>
                </a:rPr>
                <a:t>（</a:t>
              </a:r>
              <a:r>
                <a:rPr lang="en-US" altLang="zh-CN" sz="2800" i="1">
                  <a:solidFill>
                    <a:srgbClr val="800000"/>
                  </a:solidFill>
                </a:rPr>
                <a:t>C</a:t>
              </a:r>
              <a:r>
                <a:rPr lang="en-US" altLang="zh-CN" sz="2800" baseline="-25000">
                  <a:solidFill>
                    <a:srgbClr val="800000"/>
                  </a:solidFill>
                </a:rPr>
                <a:t>r</a:t>
              </a:r>
              <a:r>
                <a:rPr lang="en-US" altLang="zh-CN" sz="2800">
                  <a:solidFill>
                    <a:srgbClr val="800000"/>
                  </a:solidFill>
                </a:rPr>
                <a:t>=1</a:t>
              </a:r>
              <a:r>
                <a:rPr lang="zh-CN" altLang="en-US" sz="2800">
                  <a:solidFill>
                    <a:srgbClr val="800000"/>
                  </a:solidFill>
                </a:rPr>
                <a:t>，</a:t>
              </a:r>
              <a:r>
                <a:rPr lang="en-US" altLang="zh-CN" sz="2800" i="1">
                  <a:solidFill>
                    <a:srgbClr val="800000"/>
                  </a:solidFill>
                </a:rPr>
                <a:t>L</a:t>
              </a:r>
              <a:r>
                <a:rPr lang="en-US" altLang="zh-CN" sz="2800" baseline="-25000">
                  <a:solidFill>
                    <a:srgbClr val="800000"/>
                  </a:solidFill>
                </a:rPr>
                <a:t>D</a:t>
              </a:r>
              <a:r>
                <a:rPr lang="en-US" altLang="zh-CN" sz="2800">
                  <a:solidFill>
                    <a:srgbClr val="800000"/>
                  </a:solidFill>
                </a:rPr>
                <a:t>=1</a:t>
              </a:r>
              <a:r>
                <a:rPr lang="zh-CN" altLang="en-US" sz="2800">
                  <a:solidFill>
                    <a:srgbClr val="800000"/>
                  </a:solidFill>
                </a:rPr>
                <a:t>）</a:t>
              </a:r>
            </a:p>
          </p:txBody>
        </p:sp>
        <p:sp>
          <p:nvSpPr>
            <p:cNvPr id="14" name="Line 15"/>
            <p:cNvSpPr>
              <a:spLocks noChangeShapeType="1"/>
            </p:cNvSpPr>
            <p:nvPr/>
          </p:nvSpPr>
          <p:spPr bwMode="auto">
            <a:xfrm>
              <a:off x="2115" y="983"/>
              <a:ext cx="144" cy="0"/>
            </a:xfrm>
            <a:prstGeom prst="line">
              <a:avLst/>
            </a:prstGeom>
            <a:grpFill/>
            <a:ln w="19050">
              <a:solidFill>
                <a:schemeClr val="accent5">
                  <a:lumMod val="25000"/>
                </a:schemeClr>
              </a:solidFill>
              <a:round/>
              <a:headEnd/>
              <a:tailEnd/>
            </a:ln>
          </p:spPr>
          <p:txBody>
            <a:bodyPr/>
            <a:lstStyle/>
            <a:p>
              <a:endParaRPr lang="zh-CN" altLang="en-US">
                <a:solidFill>
                  <a:srgbClr val="800000"/>
                </a:solidFill>
              </a:endParaRPr>
            </a:p>
          </p:txBody>
        </p:sp>
        <p:sp>
          <p:nvSpPr>
            <p:cNvPr id="15" name="Line 16"/>
            <p:cNvSpPr>
              <a:spLocks noChangeShapeType="1"/>
            </p:cNvSpPr>
            <p:nvPr/>
          </p:nvSpPr>
          <p:spPr bwMode="auto">
            <a:xfrm>
              <a:off x="2780" y="981"/>
              <a:ext cx="144" cy="0"/>
            </a:xfrm>
            <a:prstGeom prst="line">
              <a:avLst/>
            </a:prstGeom>
            <a:grpFill/>
            <a:ln w="19050">
              <a:solidFill>
                <a:schemeClr val="accent5">
                  <a:lumMod val="25000"/>
                </a:schemeClr>
              </a:solidFill>
              <a:round/>
              <a:headEnd/>
              <a:tailEnd/>
            </a:ln>
          </p:spPr>
          <p:txBody>
            <a:bodyPr/>
            <a:lstStyle/>
            <a:p>
              <a:endParaRPr lang="zh-CN" altLang="en-US">
                <a:solidFill>
                  <a:srgbClr val="800000"/>
                </a:solidFill>
              </a:endParaRPr>
            </a:p>
          </p:txBody>
        </p:sp>
      </p:grpSp>
      <p:sp>
        <p:nvSpPr>
          <p:cNvPr id="17" name="Rectangle 18"/>
          <p:cNvSpPr>
            <a:spLocks noChangeArrowheads="1"/>
          </p:cNvSpPr>
          <p:nvPr/>
        </p:nvSpPr>
        <p:spPr bwMode="auto">
          <a:xfrm>
            <a:off x="704187" y="845701"/>
            <a:ext cx="4766048" cy="523220"/>
          </a:xfrm>
          <a:prstGeom prst="rect">
            <a:avLst/>
          </a:prstGeom>
          <a:solidFill>
            <a:srgbClr val="FFFF00"/>
          </a:solidFill>
          <a:ln w="28575">
            <a:solidFill>
              <a:schemeClr val="accent5">
                <a:lumMod val="25000"/>
              </a:schemeClr>
            </a:solidFill>
            <a:miter lim="800000"/>
            <a:headEnd/>
            <a:tailEnd/>
          </a:ln>
        </p:spPr>
        <p:txBody>
          <a:bodyPr wrap="none">
            <a:spAutoFit/>
          </a:bodyPr>
          <a:lstStyle>
            <a:lvl1pPr>
              <a:spcBef>
                <a:spcPct val="20000"/>
              </a:spcBef>
              <a:buClr>
                <a:srgbClr val="66FF33"/>
              </a:buClr>
              <a:buFont typeface="Wingdings" panose="05000000000000000000" pitchFamily="2" charset="2"/>
              <a:buChar char="Ø"/>
              <a:defRPr kumimoji="1" sz="3200" b="1">
                <a:solidFill>
                  <a:srgbClr val="FFFF00"/>
                </a:solidFill>
                <a:latin typeface="Times New Roman" panose="02020603050405020304" pitchFamily="18" charset="0"/>
                <a:ea typeface="宋体" panose="02010600030101010101" pitchFamily="2" charset="-122"/>
              </a:defRPr>
            </a:lvl1pPr>
            <a:lvl2pPr marL="742950" indent="-285750">
              <a:spcBef>
                <a:spcPct val="20000"/>
              </a:spcBef>
              <a:buBlip>
                <a:blip r:embed="rId4"/>
              </a:buBlip>
              <a:defRPr kumimoji="1" sz="2800" b="1">
                <a:solidFill>
                  <a:srgbClr val="FFFF00"/>
                </a:solidFill>
                <a:latin typeface="Times New Roman" panose="02020603050405020304" pitchFamily="18" charset="0"/>
                <a:ea typeface="宋体" panose="02010600030101010101" pitchFamily="2" charset="-122"/>
              </a:defRPr>
            </a:lvl2pPr>
            <a:lvl3pPr marL="1143000" indent="-228600">
              <a:spcBef>
                <a:spcPct val="20000"/>
              </a:spcBef>
              <a:buBlip>
                <a:blip r:embed="rId4"/>
              </a:buBlip>
              <a:defRPr kumimoji="1" sz="2400" b="1">
                <a:solidFill>
                  <a:srgbClr val="FFFF00"/>
                </a:solidFill>
                <a:latin typeface="Times New Roman" panose="02020603050405020304" pitchFamily="18" charset="0"/>
                <a:ea typeface="宋体" panose="02010600030101010101" pitchFamily="2" charset="-122"/>
              </a:defRPr>
            </a:lvl3pPr>
            <a:lvl4pPr marL="16002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4pPr>
            <a:lvl5pPr marL="2057400" indent="-228600">
              <a:spcBef>
                <a:spcPct val="20000"/>
              </a:spcBef>
              <a:buBlip>
                <a:blip r:embed="rId4"/>
              </a:buBlip>
              <a:defRPr kumimoji="1" sz="20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Blip>
                <a:blip r:embed="rId4"/>
              </a:buBlip>
              <a:defRPr kumimoji="1" sz="2000" b="1">
                <a:solidFill>
                  <a:srgbClr val="FFFF00"/>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800">
                <a:solidFill>
                  <a:srgbClr val="800000"/>
                </a:solidFill>
              </a:rPr>
              <a:t>保持：</a:t>
            </a:r>
            <a:r>
              <a:rPr lang="en-US" altLang="zh-CN" sz="2800" i="1">
                <a:solidFill>
                  <a:srgbClr val="800000"/>
                </a:solidFill>
              </a:rPr>
              <a:t>P</a:t>
            </a:r>
            <a:r>
              <a:rPr lang="en-US" altLang="zh-CN" sz="2800">
                <a:solidFill>
                  <a:srgbClr val="800000"/>
                </a:solidFill>
              </a:rPr>
              <a:t>=0</a:t>
            </a:r>
            <a:r>
              <a:rPr lang="zh-CN" altLang="en-US" sz="2800">
                <a:solidFill>
                  <a:srgbClr val="800000"/>
                </a:solidFill>
              </a:rPr>
              <a:t>，</a:t>
            </a:r>
            <a:r>
              <a:rPr lang="en-US" altLang="zh-CN" sz="2800" i="1">
                <a:solidFill>
                  <a:srgbClr val="800000"/>
                </a:solidFill>
              </a:rPr>
              <a:t>T</a:t>
            </a:r>
            <a:r>
              <a:rPr lang="en-US" altLang="zh-CN" sz="2800">
                <a:solidFill>
                  <a:srgbClr val="800000"/>
                </a:solidFill>
              </a:rPr>
              <a:t>=1</a:t>
            </a:r>
            <a:r>
              <a:rPr lang="zh-CN" altLang="en-US" sz="2800">
                <a:solidFill>
                  <a:srgbClr val="800000"/>
                </a:solidFill>
              </a:rPr>
              <a:t>；</a:t>
            </a:r>
            <a:r>
              <a:rPr lang="en-US" altLang="zh-CN" sz="2800" i="1">
                <a:solidFill>
                  <a:srgbClr val="800000"/>
                </a:solidFill>
              </a:rPr>
              <a:t>P</a:t>
            </a:r>
            <a:r>
              <a:rPr lang="en-US" altLang="zh-CN" sz="2800">
                <a:solidFill>
                  <a:srgbClr val="800000"/>
                </a:solidFill>
              </a:rPr>
              <a:t>=1</a:t>
            </a:r>
            <a:r>
              <a:rPr lang="zh-CN" altLang="en-US" sz="2800">
                <a:solidFill>
                  <a:srgbClr val="800000"/>
                </a:solidFill>
              </a:rPr>
              <a:t>，</a:t>
            </a:r>
            <a:r>
              <a:rPr lang="en-US" altLang="zh-CN" sz="2800" i="1">
                <a:solidFill>
                  <a:srgbClr val="800000"/>
                </a:solidFill>
              </a:rPr>
              <a:t>T</a:t>
            </a:r>
            <a:r>
              <a:rPr lang="en-US" altLang="zh-CN" sz="2800">
                <a:solidFill>
                  <a:srgbClr val="800000"/>
                </a:solidFill>
              </a:rPr>
              <a:t>=0</a:t>
            </a:r>
          </a:p>
        </p:txBody>
      </p:sp>
    </p:spTree>
    <p:extLst>
      <p:ext uri="{BB962C8B-B14F-4D97-AF65-F5344CB8AC3E}">
        <p14:creationId xmlns:p14="http://schemas.microsoft.com/office/powerpoint/2010/main" val="1613842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Horizontal)">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Horizontal)">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714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31657" y="47417"/>
            <a:ext cx="8170174"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四位同步二进制加法计数器</a:t>
            </a:r>
            <a:r>
              <a:rPr lang="en-US" altLang="zh-CN" sz="3200" dirty="0">
                <a:solidFill>
                  <a:srgbClr val="0000FF"/>
                </a:solidFill>
                <a:latin typeface="+mn-ea"/>
                <a:ea typeface="+mn-ea"/>
                <a:cs typeface="+mn-ea"/>
              </a:rPr>
              <a:t>74161</a:t>
            </a:r>
            <a:endParaRPr lang="zh-CN" altLang="en-US" sz="3200" dirty="0">
              <a:solidFill>
                <a:srgbClr val="0000FF"/>
              </a:solidFill>
              <a:latin typeface="+mn-ea"/>
              <a:ea typeface="+mn-ea"/>
              <a:cs typeface="+mn-ea"/>
              <a:sym typeface="+mn-lt"/>
            </a:endParaRPr>
          </a:p>
        </p:txBody>
      </p:sp>
      <p:sp>
        <p:nvSpPr>
          <p:cNvPr id="16" name="Line 69"/>
          <p:cNvSpPr>
            <a:spLocks noChangeShapeType="1"/>
          </p:cNvSpPr>
          <p:nvPr/>
        </p:nvSpPr>
        <p:spPr bwMode="auto">
          <a:xfrm flipV="1">
            <a:off x="679505" y="2562695"/>
            <a:ext cx="6858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8" name="Rectangle 62"/>
          <p:cNvSpPr>
            <a:spLocks noChangeArrowheads="1"/>
          </p:cNvSpPr>
          <p:nvPr/>
        </p:nvSpPr>
        <p:spPr bwMode="auto">
          <a:xfrm>
            <a:off x="1289105" y="4801071"/>
            <a:ext cx="1860923" cy="324112"/>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cs typeface="Times New Roman" panose="02020603050405020304" pitchFamily="18" charset="0"/>
            </a:endParaRPr>
          </a:p>
        </p:txBody>
      </p:sp>
      <p:sp>
        <p:nvSpPr>
          <p:cNvPr id="19" name="Line 68"/>
          <p:cNvSpPr>
            <a:spLocks noChangeShapeType="1"/>
          </p:cNvSpPr>
          <p:nvPr/>
        </p:nvSpPr>
        <p:spPr bwMode="auto">
          <a:xfrm>
            <a:off x="679505" y="1802283"/>
            <a:ext cx="4572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0" name="Line 84"/>
          <p:cNvSpPr>
            <a:spLocks noChangeShapeType="1"/>
          </p:cNvSpPr>
          <p:nvPr/>
        </p:nvSpPr>
        <p:spPr bwMode="auto">
          <a:xfrm>
            <a:off x="679505" y="306434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1" name="Text Box 118"/>
          <p:cNvSpPr txBox="1">
            <a:spLocks noChangeArrowheads="1"/>
          </p:cNvSpPr>
          <p:nvPr/>
        </p:nvSpPr>
        <p:spPr bwMode="auto">
          <a:xfrm>
            <a:off x="3638605" y="2092795"/>
            <a:ext cx="6858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CO</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grpSp>
        <p:nvGrpSpPr>
          <p:cNvPr id="22" name="Group 168"/>
          <p:cNvGrpSpPr>
            <a:grpSpLocks/>
          </p:cNvGrpSpPr>
          <p:nvPr/>
        </p:nvGrpSpPr>
        <p:grpSpPr bwMode="auto">
          <a:xfrm>
            <a:off x="262651" y="1606755"/>
            <a:ext cx="611458" cy="414338"/>
            <a:chOff x="-108" y="1800"/>
            <a:chExt cx="528" cy="261"/>
          </a:xfrm>
        </p:grpSpPr>
        <mc:AlternateContent xmlns:mc="http://schemas.openxmlformats.org/markup-compatibility/2006" xmlns:a14="http://schemas.microsoft.com/office/drawing/2010/main">
          <mc:Choice Requires="a14">
            <p:sp>
              <p:nvSpPr>
                <p:cNvPr id="23" name="Text Box 121"/>
                <p:cNvSpPr txBox="1">
                  <a:spLocks noChangeArrowheads="1"/>
                </p:cNvSpPr>
                <p:nvPr/>
              </p:nvSpPr>
              <p:spPr bwMode="auto">
                <a:xfrm>
                  <a:off x="-108" y="1800"/>
                  <a:ext cx="528" cy="261"/>
                </a:xfrm>
                <a:prstGeom prst="rect">
                  <a:avLst/>
                </a:prstGeom>
                <a:noFill/>
                <a:ln>
                  <a:noFill/>
                </a:ln>
                <a:extLst>
                  <a:ext uri="{909E8E84-426E-40DD-AFC4-6F175D3DCCD1}">
                    <a14:hiddenFill>
                      <a:solidFill>
                        <a:srgbClr val="FFFFFF"/>
                      </a:solidFill>
                    </a14:hiddenFill>
                  </a:ext>
                  <a:ext uri="{91240B29-F687-4F45-9708-019B960494DF}">
                    <a14:hiddenLine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14:m>
                    <m:oMathPara xmlns:m="http://schemas.openxmlformats.org/officeDocument/2006/math">
                      <m:oMathParaPr>
                        <m:jc m:val="centerGroup"/>
                      </m:oMathParaPr>
                      <m:oMath xmlns:m="http://schemas.openxmlformats.org/officeDocument/2006/math">
                        <m:sSub>
                          <m:sSubPr>
                            <m:ctrlPr>
                              <a:rPr lang="en-US" altLang="zh-CN" sz="1600" b="1" i="1" dirty="0" smtClean="0">
                                <a:solidFill>
                                  <a:srgbClr val="000099"/>
                                </a:solidFill>
                                <a:latin typeface="Cambria Math" panose="02040503050406030204" pitchFamily="18" charset="0"/>
                                <a:cs typeface="Times New Roman" panose="02020603050405020304" pitchFamily="18" charset="0"/>
                              </a:rPr>
                            </m:ctrlPr>
                          </m:sSubPr>
                          <m:e>
                            <m:r>
                              <a:rPr lang="en-US" altLang="zh-CN" sz="1600" b="1" i="1" dirty="0" smtClean="0">
                                <a:solidFill>
                                  <a:srgbClr val="000099"/>
                                </a:solidFill>
                                <a:latin typeface="Cambria Math" panose="02040503050406030204" pitchFamily="18" charset="0"/>
                                <a:cs typeface="Times New Roman" panose="02020603050405020304" pitchFamily="18" charset="0"/>
                              </a:rPr>
                              <m:t>𝑪</m:t>
                            </m:r>
                          </m:e>
                          <m:sub>
                            <m:r>
                              <a:rPr lang="en-US" altLang="zh-CN" sz="1600" b="1" i="1" dirty="0" smtClean="0">
                                <a:solidFill>
                                  <a:srgbClr val="000099"/>
                                </a:solidFill>
                                <a:latin typeface="Cambria Math" panose="02040503050406030204" pitchFamily="18" charset="0"/>
                                <a:cs typeface="Times New Roman" panose="02020603050405020304" pitchFamily="18" charset="0"/>
                              </a:rPr>
                              <m:t>𝒓</m:t>
                            </m:r>
                          </m:sub>
                        </m:sSub>
                      </m:oMath>
                    </m:oMathPara>
                  </a14:m>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mc:Choice>
          <mc:Fallback xmlns="">
            <p:sp>
              <p:nvSpPr>
                <p:cNvPr id="23" name="Text Box 121"/>
                <p:cNvSpPr txBox="1">
                  <a:spLocks noRot="1" noChangeAspect="1" noMove="1" noResize="1" noEditPoints="1" noAdjustHandles="1" noChangeArrowheads="1" noChangeShapeType="1" noTextEdit="1"/>
                </p:cNvSpPr>
                <p:nvPr/>
              </p:nvSpPr>
              <p:spPr bwMode="auto">
                <a:xfrm>
                  <a:off x="-108" y="1800"/>
                  <a:ext cx="528" cy="261"/>
                </a:xfrm>
                <a:prstGeom prst="rect">
                  <a:avLst/>
                </a:prstGeom>
                <a:blipFill rotWithShape="0">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r>
                    <a:rPr lang="zh-CN" altLang="en-US">
                      <a:noFill/>
                    </a:rPr>
                    <a:t> </a:t>
                  </a:r>
                </a:p>
              </p:txBody>
            </p:sp>
          </mc:Fallback>
        </mc:AlternateContent>
        <p:sp>
          <p:nvSpPr>
            <p:cNvPr id="24" name="Line 122"/>
            <p:cNvSpPr>
              <a:spLocks noChangeShapeType="1"/>
            </p:cNvSpPr>
            <p:nvPr/>
          </p:nvSpPr>
          <p:spPr bwMode="auto">
            <a:xfrm>
              <a:off x="102" y="1848"/>
              <a:ext cx="85"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grpSp>
        <p:nvGrpSpPr>
          <p:cNvPr id="25" name="Group 138"/>
          <p:cNvGrpSpPr>
            <a:grpSpLocks/>
          </p:cNvGrpSpPr>
          <p:nvPr/>
        </p:nvGrpSpPr>
        <p:grpSpPr bwMode="auto">
          <a:xfrm>
            <a:off x="308348" y="2039452"/>
            <a:ext cx="838200" cy="346075"/>
            <a:chOff x="163" y="1656"/>
            <a:chExt cx="528" cy="218"/>
          </a:xfrm>
        </p:grpSpPr>
        <p:sp>
          <p:nvSpPr>
            <p:cNvPr id="26" name="Text Box 123"/>
            <p:cNvSpPr txBox="1">
              <a:spLocks noChangeArrowheads="1"/>
            </p:cNvSpPr>
            <p:nvPr/>
          </p:nvSpPr>
          <p:spPr bwMode="auto">
            <a:xfrm>
              <a:off x="163" y="1656"/>
              <a:ext cx="52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i="1" dirty="0">
                  <a:solidFill>
                    <a:srgbClr val="000099"/>
                  </a:solidFill>
                  <a:latin typeface="Times New Roman" panose="02020603050405020304" pitchFamily="18" charset="0"/>
                  <a:cs typeface="Times New Roman" panose="02020603050405020304" pitchFamily="18" charset="0"/>
                </a:rPr>
                <a:t>L</a:t>
              </a:r>
              <a:r>
                <a:rPr lang="en-US" altLang="zh-CN" sz="1400" b="1" i="1" baseline="-25000" dirty="0">
                  <a:solidFill>
                    <a:srgbClr val="000099"/>
                  </a:solidFill>
                  <a:latin typeface="Times New Roman" panose="02020603050405020304" pitchFamily="18" charset="0"/>
                  <a:cs typeface="Times New Roman" panose="02020603050405020304" pitchFamily="18" charset="0"/>
                </a:rPr>
                <a:t>D</a:t>
              </a:r>
              <a:endParaRPr lang="en-US" altLang="zh-CN" sz="1400" baseline="-25000" dirty="0">
                <a:solidFill>
                  <a:srgbClr val="000099"/>
                </a:solidFill>
                <a:latin typeface="Times New Roman" panose="02020603050405020304" pitchFamily="18" charset="0"/>
                <a:cs typeface="Times New Roman" panose="02020603050405020304" pitchFamily="18" charset="0"/>
              </a:endParaRPr>
            </a:p>
          </p:txBody>
        </p:sp>
        <p:sp>
          <p:nvSpPr>
            <p:cNvPr id="27" name="Line 124"/>
            <p:cNvSpPr>
              <a:spLocks noChangeShapeType="1"/>
            </p:cNvSpPr>
            <p:nvPr/>
          </p:nvSpPr>
          <p:spPr bwMode="auto">
            <a:xfrm>
              <a:off x="235" y="1708"/>
              <a:ext cx="144"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2000"/>
            </a:p>
          </p:txBody>
        </p:sp>
      </p:grpSp>
      <p:grpSp>
        <p:nvGrpSpPr>
          <p:cNvPr id="28" name="Group 163"/>
          <p:cNvGrpSpPr>
            <a:grpSpLocks/>
          </p:cNvGrpSpPr>
          <p:nvPr/>
        </p:nvGrpSpPr>
        <p:grpSpPr bwMode="auto">
          <a:xfrm>
            <a:off x="358829" y="2308695"/>
            <a:ext cx="698501" cy="623888"/>
            <a:chOff x="94" y="2248"/>
            <a:chExt cx="440" cy="393"/>
          </a:xfrm>
        </p:grpSpPr>
        <p:sp>
          <p:nvSpPr>
            <p:cNvPr id="29" name="Text Box 126"/>
            <p:cNvSpPr txBox="1">
              <a:spLocks noChangeArrowheads="1"/>
            </p:cNvSpPr>
            <p:nvPr/>
          </p:nvSpPr>
          <p:spPr bwMode="auto">
            <a:xfrm>
              <a:off x="94" y="2248"/>
              <a:ext cx="43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T</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30" name="Text Box 128"/>
            <p:cNvSpPr txBox="1">
              <a:spLocks noChangeArrowheads="1"/>
            </p:cNvSpPr>
            <p:nvPr/>
          </p:nvSpPr>
          <p:spPr bwMode="auto">
            <a:xfrm>
              <a:off x="102" y="2400"/>
              <a:ext cx="43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i="1" dirty="0">
                  <a:solidFill>
                    <a:srgbClr val="000099"/>
                  </a:solidFill>
                  <a:latin typeface="Times New Roman" panose="02020603050405020304" pitchFamily="18" charset="0"/>
                  <a:cs typeface="Times New Roman" panose="02020603050405020304" pitchFamily="18" charset="0"/>
                </a:rPr>
                <a:t>P</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grpSp>
      <p:sp>
        <p:nvSpPr>
          <p:cNvPr id="31" name="Text Box 130"/>
          <p:cNvSpPr txBox="1">
            <a:spLocks noChangeArrowheads="1"/>
          </p:cNvSpPr>
          <p:nvPr/>
        </p:nvSpPr>
        <p:spPr bwMode="auto">
          <a:xfrm>
            <a:off x="222305" y="2803995"/>
            <a:ext cx="6858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CP</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grpSp>
        <p:nvGrpSpPr>
          <p:cNvPr id="32" name="Group 164"/>
          <p:cNvGrpSpPr>
            <a:grpSpLocks/>
          </p:cNvGrpSpPr>
          <p:nvPr/>
        </p:nvGrpSpPr>
        <p:grpSpPr bwMode="auto">
          <a:xfrm>
            <a:off x="388993" y="3578695"/>
            <a:ext cx="3840162" cy="1592263"/>
            <a:chOff x="113" y="3048"/>
            <a:chExt cx="2419" cy="1003"/>
          </a:xfrm>
        </p:grpSpPr>
        <p:sp>
          <p:nvSpPr>
            <p:cNvPr id="33" name="Text Box 110"/>
            <p:cNvSpPr txBox="1">
              <a:spLocks noChangeArrowheads="1"/>
            </p:cNvSpPr>
            <p:nvPr/>
          </p:nvSpPr>
          <p:spPr bwMode="auto">
            <a:xfrm>
              <a:off x="2216" y="3048"/>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0</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34" name="Text Box 111"/>
            <p:cNvSpPr txBox="1">
              <a:spLocks noChangeArrowheads="1"/>
            </p:cNvSpPr>
            <p:nvPr/>
          </p:nvSpPr>
          <p:spPr bwMode="auto">
            <a:xfrm>
              <a:off x="2216" y="3295"/>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1</a:t>
              </a:r>
            </a:p>
          </p:txBody>
        </p:sp>
        <p:sp>
          <p:nvSpPr>
            <p:cNvPr id="35" name="Text Box 112"/>
            <p:cNvSpPr txBox="1">
              <a:spLocks noChangeArrowheads="1"/>
            </p:cNvSpPr>
            <p:nvPr/>
          </p:nvSpPr>
          <p:spPr bwMode="auto">
            <a:xfrm>
              <a:off x="2216" y="3549"/>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2</a:t>
              </a:r>
            </a:p>
          </p:txBody>
        </p:sp>
        <p:sp>
          <p:nvSpPr>
            <p:cNvPr id="36" name="Text Box 113"/>
            <p:cNvSpPr txBox="1">
              <a:spLocks noChangeArrowheads="1"/>
            </p:cNvSpPr>
            <p:nvPr/>
          </p:nvSpPr>
          <p:spPr bwMode="auto">
            <a:xfrm>
              <a:off x="2209" y="3782"/>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3</a:t>
              </a:r>
            </a:p>
          </p:txBody>
        </p:sp>
        <p:sp>
          <p:nvSpPr>
            <p:cNvPr id="37" name="Text Box 131"/>
            <p:cNvSpPr txBox="1">
              <a:spLocks noChangeArrowheads="1"/>
            </p:cNvSpPr>
            <p:nvPr/>
          </p:nvSpPr>
          <p:spPr bwMode="auto">
            <a:xfrm>
              <a:off x="120" y="3056"/>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0</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38" name="Text Box 132"/>
            <p:cNvSpPr txBox="1">
              <a:spLocks noChangeArrowheads="1"/>
            </p:cNvSpPr>
            <p:nvPr/>
          </p:nvSpPr>
          <p:spPr bwMode="auto">
            <a:xfrm>
              <a:off x="120" y="3303"/>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1</a:t>
              </a:r>
            </a:p>
          </p:txBody>
        </p:sp>
        <p:sp>
          <p:nvSpPr>
            <p:cNvPr id="39" name="Text Box 133"/>
            <p:cNvSpPr txBox="1">
              <a:spLocks noChangeArrowheads="1"/>
            </p:cNvSpPr>
            <p:nvPr/>
          </p:nvSpPr>
          <p:spPr bwMode="auto">
            <a:xfrm>
              <a:off x="120" y="3557"/>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2</a:t>
              </a:r>
            </a:p>
          </p:txBody>
        </p:sp>
        <p:sp>
          <p:nvSpPr>
            <p:cNvPr id="40" name="Text Box 134"/>
            <p:cNvSpPr txBox="1">
              <a:spLocks noChangeArrowheads="1"/>
            </p:cNvSpPr>
            <p:nvPr/>
          </p:nvSpPr>
          <p:spPr bwMode="auto">
            <a:xfrm>
              <a:off x="113" y="3790"/>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3</a:t>
              </a:r>
            </a:p>
          </p:txBody>
        </p:sp>
      </p:grpSp>
      <p:grpSp>
        <p:nvGrpSpPr>
          <p:cNvPr id="41" name="Group 154"/>
          <p:cNvGrpSpPr>
            <a:grpSpLocks/>
          </p:cNvGrpSpPr>
          <p:nvPr/>
        </p:nvGrpSpPr>
        <p:grpSpPr bwMode="auto">
          <a:xfrm>
            <a:off x="3727505" y="3591395"/>
            <a:ext cx="512763" cy="1579563"/>
            <a:chOff x="2209" y="3056"/>
            <a:chExt cx="323" cy="995"/>
          </a:xfrm>
        </p:grpSpPr>
        <p:sp>
          <p:nvSpPr>
            <p:cNvPr id="42" name="Text Box 147" descr="蓝色砂纸"/>
            <p:cNvSpPr txBox="1">
              <a:spLocks noChangeArrowheads="1"/>
            </p:cNvSpPr>
            <p:nvPr/>
          </p:nvSpPr>
          <p:spPr bwMode="auto">
            <a:xfrm>
              <a:off x="2216" y="3056"/>
              <a:ext cx="316" cy="261"/>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0</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43" name="Text Box 148" descr="蓝色砂纸"/>
            <p:cNvSpPr txBox="1">
              <a:spLocks noChangeArrowheads="1"/>
            </p:cNvSpPr>
            <p:nvPr/>
          </p:nvSpPr>
          <p:spPr bwMode="auto">
            <a:xfrm>
              <a:off x="2216" y="3303"/>
              <a:ext cx="316" cy="261"/>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1</a:t>
              </a:r>
            </a:p>
          </p:txBody>
        </p:sp>
        <p:sp>
          <p:nvSpPr>
            <p:cNvPr id="44" name="Text Box 149" descr="蓝色砂纸"/>
            <p:cNvSpPr txBox="1">
              <a:spLocks noChangeArrowheads="1"/>
            </p:cNvSpPr>
            <p:nvPr/>
          </p:nvSpPr>
          <p:spPr bwMode="auto">
            <a:xfrm>
              <a:off x="2216" y="3557"/>
              <a:ext cx="316" cy="261"/>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2</a:t>
              </a:r>
            </a:p>
          </p:txBody>
        </p:sp>
        <p:sp>
          <p:nvSpPr>
            <p:cNvPr id="45" name="Text Box 150" descr="蓝色砂纸"/>
            <p:cNvSpPr txBox="1">
              <a:spLocks noChangeArrowheads="1"/>
            </p:cNvSpPr>
            <p:nvPr/>
          </p:nvSpPr>
          <p:spPr bwMode="auto">
            <a:xfrm>
              <a:off x="2209" y="3790"/>
              <a:ext cx="316" cy="261"/>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3</a:t>
              </a:r>
            </a:p>
          </p:txBody>
        </p:sp>
      </p:grpSp>
      <p:sp>
        <p:nvSpPr>
          <p:cNvPr id="46" name="Line 158"/>
          <p:cNvSpPr>
            <a:spLocks noChangeShapeType="1"/>
          </p:cNvSpPr>
          <p:nvPr/>
        </p:nvSpPr>
        <p:spPr bwMode="auto">
          <a:xfrm>
            <a:off x="209605" y="3388195"/>
            <a:ext cx="228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7" name="Line 159"/>
          <p:cNvSpPr>
            <a:spLocks noChangeShapeType="1"/>
          </p:cNvSpPr>
          <p:nvPr/>
        </p:nvSpPr>
        <p:spPr bwMode="auto">
          <a:xfrm flipV="1">
            <a:off x="438205" y="3184995"/>
            <a:ext cx="0" cy="2286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8" name="Line 160"/>
          <p:cNvSpPr>
            <a:spLocks noChangeShapeType="1"/>
          </p:cNvSpPr>
          <p:nvPr/>
        </p:nvSpPr>
        <p:spPr bwMode="auto">
          <a:xfrm flipV="1">
            <a:off x="438205" y="3197695"/>
            <a:ext cx="228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9" name="Text Box 169"/>
          <p:cNvSpPr txBox="1">
            <a:spLocks noChangeArrowheads="1"/>
          </p:cNvSpPr>
          <p:nvPr/>
        </p:nvSpPr>
        <p:spPr bwMode="auto">
          <a:xfrm>
            <a:off x="2755955" y="2124545"/>
            <a:ext cx="112553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CO</a:t>
            </a:r>
            <a:endParaRPr lang="en-US" altLang="zh-CN" sz="1200">
              <a:solidFill>
                <a:srgbClr val="A50021"/>
              </a:solidFill>
              <a:latin typeface="Times New Roman" panose="02020603050405020304" pitchFamily="18" charset="0"/>
              <a:cs typeface="Times New Roman" panose="02020603050405020304" pitchFamily="18" charset="0"/>
            </a:endParaRPr>
          </a:p>
        </p:txBody>
      </p:sp>
      <p:sp>
        <p:nvSpPr>
          <p:cNvPr id="50" name="Line 85"/>
          <p:cNvSpPr>
            <a:spLocks noChangeShapeType="1"/>
          </p:cNvSpPr>
          <p:nvPr/>
        </p:nvSpPr>
        <p:spPr bwMode="auto">
          <a:xfrm flipV="1">
            <a:off x="692205" y="279129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1" name="Line 56"/>
          <p:cNvSpPr>
            <a:spLocks noChangeShapeType="1"/>
          </p:cNvSpPr>
          <p:nvPr/>
        </p:nvSpPr>
        <p:spPr bwMode="auto">
          <a:xfrm>
            <a:off x="755705" y="3821583"/>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2" name="Line 57"/>
          <p:cNvSpPr>
            <a:spLocks noChangeShapeType="1"/>
          </p:cNvSpPr>
          <p:nvPr/>
        </p:nvSpPr>
        <p:spPr bwMode="auto">
          <a:xfrm>
            <a:off x="755705" y="459469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 name="Line 58"/>
          <p:cNvSpPr>
            <a:spLocks noChangeShapeType="1"/>
          </p:cNvSpPr>
          <p:nvPr/>
        </p:nvSpPr>
        <p:spPr bwMode="auto">
          <a:xfrm>
            <a:off x="757293" y="4189883"/>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 name="Line 59"/>
          <p:cNvSpPr>
            <a:spLocks noChangeShapeType="1"/>
          </p:cNvSpPr>
          <p:nvPr/>
        </p:nvSpPr>
        <p:spPr bwMode="auto">
          <a:xfrm>
            <a:off x="755705" y="497569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5" name="Oval 61"/>
          <p:cNvSpPr>
            <a:spLocks noChangeArrowheads="1"/>
          </p:cNvSpPr>
          <p:nvPr/>
        </p:nvSpPr>
        <p:spPr bwMode="auto">
          <a:xfrm>
            <a:off x="1136705" y="1726083"/>
            <a:ext cx="152400" cy="152400"/>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56" name="Rectangle 63"/>
          <p:cNvSpPr>
            <a:spLocks noChangeArrowheads="1"/>
          </p:cNvSpPr>
          <p:nvPr/>
        </p:nvSpPr>
        <p:spPr bwMode="auto">
          <a:xfrm>
            <a:off x="1289105" y="4410546"/>
            <a:ext cx="1860923" cy="324112"/>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cs typeface="Times New Roman" panose="02020603050405020304" pitchFamily="18" charset="0"/>
            </a:endParaRPr>
          </a:p>
        </p:txBody>
      </p:sp>
      <p:sp>
        <p:nvSpPr>
          <p:cNvPr id="57" name="Rectangle 64"/>
          <p:cNvSpPr>
            <a:spLocks noChangeArrowheads="1"/>
          </p:cNvSpPr>
          <p:nvPr/>
        </p:nvSpPr>
        <p:spPr bwMode="auto">
          <a:xfrm>
            <a:off x="1289105" y="4018433"/>
            <a:ext cx="1860923" cy="324111"/>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cs typeface="Times New Roman" panose="02020603050405020304" pitchFamily="18" charset="0"/>
            </a:endParaRPr>
          </a:p>
        </p:txBody>
      </p:sp>
      <p:sp>
        <p:nvSpPr>
          <p:cNvPr id="58" name="Rectangle 66"/>
          <p:cNvSpPr>
            <a:spLocks noChangeArrowheads="1"/>
          </p:cNvSpPr>
          <p:nvPr/>
        </p:nvSpPr>
        <p:spPr bwMode="auto">
          <a:xfrm>
            <a:off x="1293868" y="1394295"/>
            <a:ext cx="1865312" cy="3727450"/>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59" name="Line 70"/>
          <p:cNvSpPr>
            <a:spLocks noChangeShapeType="1"/>
          </p:cNvSpPr>
          <p:nvPr/>
        </p:nvSpPr>
        <p:spPr bwMode="auto">
          <a:xfrm flipV="1">
            <a:off x="3194105" y="2308695"/>
            <a:ext cx="434975"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0" name="Text Box 71"/>
          <p:cNvSpPr txBox="1">
            <a:spLocks noChangeArrowheads="1"/>
          </p:cNvSpPr>
          <p:nvPr/>
        </p:nvSpPr>
        <p:spPr bwMode="auto">
          <a:xfrm>
            <a:off x="1441505" y="1406995"/>
            <a:ext cx="1600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800" b="1">
                <a:latin typeface="Times New Roman" panose="02020603050405020304" pitchFamily="18" charset="0"/>
                <a:cs typeface="Times New Roman" panose="02020603050405020304" pitchFamily="18" charset="0"/>
              </a:rPr>
              <a:t>74161</a:t>
            </a:r>
          </a:p>
        </p:txBody>
      </p:sp>
      <mc:AlternateContent xmlns:mc="http://schemas.openxmlformats.org/markup-compatibility/2006" xmlns:a14="http://schemas.microsoft.com/office/drawing/2010/main">
        <mc:Choice Requires="a14">
          <p:sp>
            <p:nvSpPr>
              <p:cNvPr id="61" name="Text Box 72"/>
              <p:cNvSpPr txBox="1">
                <a:spLocks noChangeArrowheads="1"/>
              </p:cNvSpPr>
              <p:nvPr/>
            </p:nvSpPr>
            <p:spPr bwMode="auto">
              <a:xfrm>
                <a:off x="1258943" y="1618133"/>
                <a:ext cx="323579" cy="374591"/>
              </a:xfrm>
              <a:prstGeom prst="rect">
                <a:avLst/>
              </a:prstGeom>
              <a:noFill/>
              <a:ln>
                <a:noFill/>
              </a:ln>
              <a:extLst>
                <a:ext uri="{909E8E84-426E-40DD-AFC4-6F175D3DCCD1}">
                  <a14:hiddenFill>
                    <a:solidFill>
                      <a:srgbClr val="FFFFFF"/>
                    </a:solidFill>
                  </a14:hiddenFill>
                </a:ext>
                <a:ext uri="{91240B29-F687-4F45-9708-019B960494DF}">
                  <a14:hiddenLine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14:m>
                  <m:oMathPara xmlns:m="http://schemas.openxmlformats.org/officeDocument/2006/math">
                    <m:oMathParaPr>
                      <m:jc m:val="centerGroup"/>
                    </m:oMathParaPr>
                    <m:oMath xmlns:m="http://schemas.openxmlformats.org/officeDocument/2006/math">
                      <m:sSub>
                        <m:sSubPr>
                          <m:ctrlPr>
                            <a:rPr lang="en-US" altLang="zh-CN" sz="1400" i="1" dirty="0" smtClean="0">
                              <a:solidFill>
                                <a:srgbClr val="C00000"/>
                              </a:solidFill>
                              <a:latin typeface="Cambria Math" panose="02040503050406030204" pitchFamily="18" charset="0"/>
                              <a:cs typeface="Times New Roman" panose="02020603050405020304" pitchFamily="18" charset="0"/>
                            </a:rPr>
                          </m:ctrlPr>
                        </m:sSubPr>
                        <m:e>
                          <m:r>
                            <a:rPr lang="en-US" altLang="zh-CN" sz="1400" i="1" dirty="0">
                              <a:solidFill>
                                <a:srgbClr val="C00000"/>
                              </a:solidFill>
                              <a:latin typeface="Cambria Math" panose="02040503050406030204" pitchFamily="18" charset="0"/>
                              <a:cs typeface="Times New Roman" panose="02020603050405020304" pitchFamily="18" charset="0"/>
                            </a:rPr>
                            <m:t>𝑪</m:t>
                          </m:r>
                        </m:e>
                        <m:sub>
                          <m:r>
                            <a:rPr lang="en-US" altLang="zh-CN" sz="1400" i="1" dirty="0">
                              <a:solidFill>
                                <a:srgbClr val="C00000"/>
                              </a:solidFill>
                              <a:latin typeface="Cambria Math" panose="02040503050406030204" pitchFamily="18" charset="0"/>
                              <a:cs typeface="Times New Roman" panose="02020603050405020304" pitchFamily="18" charset="0"/>
                            </a:rPr>
                            <m:t>𝒓</m:t>
                          </m:r>
                        </m:sub>
                      </m:sSub>
                    </m:oMath>
                  </m:oMathPara>
                </a14:m>
                <a:endParaRPr lang="en-US" altLang="zh-CN" sz="14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1" name="Text Box 72"/>
              <p:cNvSpPr txBox="1">
                <a:spLocks noRot="1" noChangeAspect="1" noMove="1" noResize="1" noEditPoints="1" noAdjustHandles="1" noChangeArrowheads="1" noChangeShapeType="1" noTextEdit="1"/>
              </p:cNvSpPr>
              <p:nvPr/>
            </p:nvSpPr>
            <p:spPr bwMode="auto">
              <a:xfrm>
                <a:off x="1258943" y="1618133"/>
                <a:ext cx="323579" cy="374591"/>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r>
                  <a:rPr lang="zh-CN" altLang="en-US">
                    <a:noFill/>
                  </a:rPr>
                  <a:t> </a:t>
                </a:r>
              </a:p>
            </p:txBody>
          </p:sp>
        </mc:Fallback>
      </mc:AlternateContent>
      <p:sp>
        <p:nvSpPr>
          <p:cNvPr id="62" name="Line 76"/>
          <p:cNvSpPr>
            <a:spLocks noChangeShapeType="1"/>
          </p:cNvSpPr>
          <p:nvPr/>
        </p:nvSpPr>
        <p:spPr bwMode="auto">
          <a:xfrm flipV="1">
            <a:off x="685855" y="2205508"/>
            <a:ext cx="45085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3" name="Text Box 77"/>
          <p:cNvSpPr txBox="1">
            <a:spLocks noChangeArrowheads="1"/>
          </p:cNvSpPr>
          <p:nvPr/>
        </p:nvSpPr>
        <p:spPr bwMode="auto">
          <a:xfrm>
            <a:off x="1246243" y="2026120"/>
            <a:ext cx="538162" cy="34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L</a:t>
            </a:r>
            <a:r>
              <a:rPr lang="en-US" altLang="zh-CN" sz="1400" b="1" baseline="-25000" dirty="0">
                <a:solidFill>
                  <a:srgbClr val="A50021"/>
                </a:solidFill>
                <a:latin typeface="Times New Roman" panose="02020603050405020304" pitchFamily="18" charset="0"/>
                <a:cs typeface="Times New Roman" panose="02020603050405020304" pitchFamily="18" charset="0"/>
              </a:rPr>
              <a:t>D</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64" name="Oval 78"/>
          <p:cNvSpPr>
            <a:spLocks noChangeArrowheads="1"/>
          </p:cNvSpPr>
          <p:nvPr/>
        </p:nvSpPr>
        <p:spPr bwMode="auto">
          <a:xfrm>
            <a:off x="1136705" y="2127720"/>
            <a:ext cx="152400" cy="152400"/>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65" name="Text Box 91"/>
          <p:cNvSpPr txBox="1">
            <a:spLocks noChangeArrowheads="1"/>
          </p:cNvSpPr>
          <p:nvPr/>
        </p:nvSpPr>
        <p:spPr bwMode="auto">
          <a:xfrm>
            <a:off x="1258943" y="2389658"/>
            <a:ext cx="1125537" cy="37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T</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66" name="Text Box 92"/>
          <p:cNvSpPr txBox="1">
            <a:spLocks noChangeArrowheads="1"/>
          </p:cNvSpPr>
          <p:nvPr/>
        </p:nvSpPr>
        <p:spPr bwMode="auto">
          <a:xfrm>
            <a:off x="1255768" y="2611908"/>
            <a:ext cx="1125537" cy="37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P</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67" name="Text Box 93"/>
          <p:cNvSpPr txBox="1">
            <a:spLocks noChangeArrowheads="1"/>
          </p:cNvSpPr>
          <p:nvPr/>
        </p:nvSpPr>
        <p:spPr bwMode="auto">
          <a:xfrm>
            <a:off x="1279580" y="2877020"/>
            <a:ext cx="1125538" cy="34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CP</a:t>
            </a:r>
            <a:endParaRPr lang="en-US" altLang="zh-CN" sz="1400">
              <a:solidFill>
                <a:srgbClr val="A50021"/>
              </a:solidFill>
              <a:latin typeface="Times New Roman" panose="02020603050405020304" pitchFamily="18" charset="0"/>
              <a:cs typeface="Times New Roman" panose="02020603050405020304" pitchFamily="18" charset="0"/>
            </a:endParaRPr>
          </a:p>
        </p:txBody>
      </p:sp>
      <p:sp>
        <p:nvSpPr>
          <p:cNvPr id="68" name="Line 103"/>
          <p:cNvSpPr>
            <a:spLocks noChangeShapeType="1"/>
          </p:cNvSpPr>
          <p:nvPr/>
        </p:nvSpPr>
        <p:spPr bwMode="auto">
          <a:xfrm>
            <a:off x="3160768" y="383269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9" name="Line 104"/>
          <p:cNvSpPr>
            <a:spLocks noChangeShapeType="1"/>
          </p:cNvSpPr>
          <p:nvPr/>
        </p:nvSpPr>
        <p:spPr bwMode="auto">
          <a:xfrm>
            <a:off x="3160768" y="459469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0" name="Line 105"/>
          <p:cNvSpPr>
            <a:spLocks noChangeShapeType="1"/>
          </p:cNvSpPr>
          <p:nvPr/>
        </p:nvSpPr>
        <p:spPr bwMode="auto">
          <a:xfrm>
            <a:off x="3162355" y="420099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1" name="Line 106"/>
          <p:cNvSpPr>
            <a:spLocks noChangeShapeType="1"/>
          </p:cNvSpPr>
          <p:nvPr/>
        </p:nvSpPr>
        <p:spPr bwMode="auto">
          <a:xfrm>
            <a:off x="3160768" y="4964583"/>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2" name="AutoShape 146"/>
          <p:cNvSpPr>
            <a:spLocks noChangeArrowheads="1"/>
          </p:cNvSpPr>
          <p:nvPr/>
        </p:nvSpPr>
        <p:spPr bwMode="auto">
          <a:xfrm>
            <a:off x="1428805" y="4226395"/>
            <a:ext cx="1520413" cy="411208"/>
          </a:xfrm>
          <a:prstGeom prst="rightArrow">
            <a:avLst>
              <a:gd name="adj1" fmla="val 50000"/>
              <a:gd name="adj2" fmla="val 83333"/>
            </a:avLst>
          </a:prstGeom>
          <a:solidFill>
            <a:srgbClr val="FF3300"/>
          </a:solidFill>
          <a:ln w="38100">
            <a:solidFill>
              <a:srgbClr val="FF3300"/>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cs typeface="Times New Roman" panose="02020603050405020304" pitchFamily="18" charset="0"/>
            </a:endParaRPr>
          </a:p>
        </p:txBody>
      </p:sp>
      <p:sp>
        <p:nvSpPr>
          <p:cNvPr id="73" name="Text Box 170"/>
          <p:cNvSpPr txBox="1">
            <a:spLocks noChangeArrowheads="1"/>
          </p:cNvSpPr>
          <p:nvPr/>
        </p:nvSpPr>
        <p:spPr bwMode="auto">
          <a:xfrm>
            <a:off x="2819455" y="3632671"/>
            <a:ext cx="673100" cy="161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0</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2</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3</a:t>
            </a:r>
          </a:p>
        </p:txBody>
      </p:sp>
      <p:sp>
        <p:nvSpPr>
          <p:cNvPr id="74" name="Text Box 171"/>
          <p:cNvSpPr txBox="1">
            <a:spLocks noChangeArrowheads="1"/>
          </p:cNvSpPr>
          <p:nvPr/>
        </p:nvSpPr>
        <p:spPr bwMode="auto">
          <a:xfrm>
            <a:off x="1284343" y="3608858"/>
            <a:ext cx="673099" cy="1579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D</a:t>
            </a:r>
            <a:r>
              <a:rPr lang="en-US" altLang="zh-CN" sz="1400" b="1" baseline="-25000" dirty="0">
                <a:solidFill>
                  <a:srgbClr val="A50021"/>
                </a:solidFill>
                <a:latin typeface="Times New Roman" panose="02020603050405020304" pitchFamily="18" charset="0"/>
                <a:cs typeface="Times New Roman" panose="02020603050405020304" pitchFamily="18" charset="0"/>
              </a:rPr>
              <a:t>0</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D</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D</a:t>
            </a:r>
            <a:r>
              <a:rPr lang="en-US" altLang="zh-CN" sz="1400" b="1" baseline="-25000" dirty="0">
                <a:solidFill>
                  <a:srgbClr val="A50021"/>
                </a:solidFill>
                <a:latin typeface="Times New Roman" panose="02020603050405020304" pitchFamily="18" charset="0"/>
                <a:cs typeface="Times New Roman" panose="02020603050405020304" pitchFamily="18" charset="0"/>
              </a:rPr>
              <a:t>2</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D</a:t>
            </a:r>
            <a:r>
              <a:rPr lang="en-US" altLang="zh-CN" sz="1400" b="1" baseline="-25000" dirty="0">
                <a:solidFill>
                  <a:srgbClr val="A50021"/>
                </a:solidFill>
                <a:latin typeface="Times New Roman" panose="02020603050405020304" pitchFamily="18" charset="0"/>
                <a:cs typeface="Times New Roman" panose="02020603050405020304" pitchFamily="18" charset="0"/>
              </a:rPr>
              <a:t>3</a:t>
            </a:r>
          </a:p>
        </p:txBody>
      </p:sp>
      <p:sp>
        <p:nvSpPr>
          <p:cNvPr id="75" name="Text Box 173"/>
          <p:cNvSpPr txBox="1">
            <a:spLocks noChangeArrowheads="1"/>
          </p:cNvSpPr>
          <p:nvPr/>
        </p:nvSpPr>
        <p:spPr bwMode="auto">
          <a:xfrm>
            <a:off x="2753234" y="2119572"/>
            <a:ext cx="538162" cy="37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dirty="0">
                <a:solidFill>
                  <a:srgbClr val="A50021"/>
                </a:solidFill>
                <a:latin typeface="Times New Roman" panose="02020603050405020304" pitchFamily="18" charset="0"/>
                <a:cs typeface="Times New Roman" panose="02020603050405020304" pitchFamily="18" charset="0"/>
              </a:rPr>
              <a:t>Q</a:t>
            </a:r>
            <a:r>
              <a:rPr lang="en-US" altLang="zh-CN" sz="1400" baseline="-25000" dirty="0">
                <a:solidFill>
                  <a:srgbClr val="A50021"/>
                </a:solidFill>
                <a:latin typeface="Times New Roman" panose="02020603050405020304" pitchFamily="18" charset="0"/>
                <a:cs typeface="Times New Roman" panose="02020603050405020304" pitchFamily="18" charset="0"/>
              </a:rPr>
              <a:t>CC</a:t>
            </a:r>
          </a:p>
        </p:txBody>
      </p:sp>
      <p:sp>
        <p:nvSpPr>
          <p:cNvPr id="76" name="Text Box 9"/>
          <p:cNvSpPr txBox="1">
            <a:spLocks noChangeArrowheads="1"/>
          </p:cNvSpPr>
          <p:nvPr/>
        </p:nvSpPr>
        <p:spPr bwMode="auto">
          <a:xfrm>
            <a:off x="4283075" y="850289"/>
            <a:ext cx="48609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dirty="0">
                <a:latin typeface="+mn-ea"/>
                <a:ea typeface="+mn-ea"/>
                <a:cs typeface="Times New Roman" panose="02020603050405020304" pitchFamily="18" charset="0"/>
              </a:rPr>
              <a:t>     </a:t>
            </a:r>
            <a:r>
              <a:rPr lang="en-US" altLang="zh-CN" sz="2400" b="0" dirty="0">
                <a:latin typeface="+mn-ea"/>
                <a:ea typeface="+mn-ea"/>
                <a:cs typeface="Times New Roman" panose="02020603050405020304" pitchFamily="18" charset="0"/>
              </a:rPr>
              <a:t>74161</a:t>
            </a:r>
            <a:r>
              <a:rPr lang="zh-CN" altLang="en-US" sz="2400" b="0" dirty="0">
                <a:latin typeface="+mn-ea"/>
                <a:ea typeface="+mn-ea"/>
                <a:cs typeface="Times New Roman" panose="02020603050405020304" pitchFamily="18" charset="0"/>
              </a:rPr>
              <a:t>内部由四个主从</a:t>
            </a:r>
            <a:r>
              <a:rPr lang="en-US" altLang="zh-CN" sz="2400" b="0" dirty="0">
                <a:latin typeface="+mn-ea"/>
                <a:ea typeface="+mn-ea"/>
                <a:cs typeface="Times New Roman" panose="02020603050405020304" pitchFamily="18" charset="0"/>
              </a:rPr>
              <a:t>JK</a:t>
            </a:r>
            <a:r>
              <a:rPr lang="zh-CN" altLang="en-US" sz="2400" b="0" dirty="0">
                <a:latin typeface="+mn-ea"/>
                <a:ea typeface="+mn-ea"/>
                <a:cs typeface="Times New Roman" panose="02020603050405020304" pitchFamily="18" charset="0"/>
              </a:rPr>
              <a:t>触发器和控制电路构成。</a:t>
            </a:r>
          </a:p>
        </p:txBody>
      </p:sp>
      <mc:AlternateContent xmlns:mc="http://schemas.openxmlformats.org/markup-compatibility/2006" xmlns:a14="http://schemas.microsoft.com/office/drawing/2010/main">
        <mc:Choice Requires="a14">
          <p:sp>
            <p:nvSpPr>
              <p:cNvPr id="78" name="Text Box 140"/>
              <p:cNvSpPr txBox="1">
                <a:spLocks noChangeArrowheads="1"/>
              </p:cNvSpPr>
              <p:nvPr/>
            </p:nvSpPr>
            <p:spPr bwMode="auto">
              <a:xfrm>
                <a:off x="4365995" y="1699683"/>
                <a:ext cx="4554485" cy="12010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0" dirty="0">
                    <a:solidFill>
                      <a:schemeClr val="tx1"/>
                    </a:solidFill>
                    <a:latin typeface="+mn-ea"/>
                    <a:ea typeface="+mn-ea"/>
                    <a:cs typeface="Times New Roman" panose="02020603050405020304" pitchFamily="18" charset="0"/>
                  </a:rPr>
                  <a:t>    </a:t>
                </a:r>
                <a:r>
                  <a:rPr lang="zh-CN" altLang="en-US" sz="2400" b="0" dirty="0">
                    <a:solidFill>
                      <a:schemeClr val="tx1"/>
                    </a:solidFill>
                    <a:latin typeface="+mn-ea"/>
                    <a:ea typeface="+mn-ea"/>
                    <a:cs typeface="Times New Roman" panose="02020603050405020304" pitchFamily="18" charset="0"/>
                  </a:rPr>
                  <a:t>符号输入中</a:t>
                </a:r>
                <a14:m>
                  <m:oMath xmlns:m="http://schemas.openxmlformats.org/officeDocument/2006/math">
                    <m:sSub>
                      <m:sSubPr>
                        <m:ctrlPr>
                          <a:rPr lang="en-US" altLang="zh-CN" sz="2400" i="1" dirty="0">
                            <a:solidFill>
                              <a:schemeClr val="tx1"/>
                            </a:solidFill>
                            <a:latin typeface="Cambria Math" panose="02040503050406030204" pitchFamily="18" charset="0"/>
                            <a:ea typeface="+mn-ea"/>
                            <a:cs typeface="Times New Roman" panose="02020603050405020304" pitchFamily="18" charset="0"/>
                          </a:rPr>
                        </m:ctrlPr>
                      </m:sSubPr>
                      <m:e>
                        <m:r>
                          <a:rPr lang="en-US" altLang="zh-CN" sz="2400" b="1" i="1" dirty="0">
                            <a:solidFill>
                              <a:schemeClr val="tx1"/>
                            </a:solidFill>
                            <a:latin typeface="Cambria Math" panose="02040503050406030204" pitchFamily="18" charset="0"/>
                            <a:ea typeface="+mn-ea"/>
                            <a:cs typeface="Times New Roman" panose="02020603050405020304" pitchFamily="18" charset="0"/>
                          </a:rPr>
                          <m:t>𝑪</m:t>
                        </m:r>
                      </m:e>
                      <m:sub>
                        <m:r>
                          <a:rPr lang="en-US" altLang="zh-CN" sz="2400" b="1" i="1" dirty="0">
                            <a:solidFill>
                              <a:schemeClr val="tx1"/>
                            </a:solidFill>
                            <a:latin typeface="Cambria Math" panose="02040503050406030204" pitchFamily="18" charset="0"/>
                            <a:ea typeface="+mn-ea"/>
                            <a:cs typeface="Times New Roman" panose="02020603050405020304" pitchFamily="18" charset="0"/>
                          </a:rPr>
                          <m:t>𝒓</m:t>
                        </m:r>
                      </m:sub>
                    </m:sSub>
                  </m:oMath>
                </a14:m>
                <a:r>
                  <a:rPr lang="zh-CN" altLang="en-US" sz="2400" b="0" dirty="0">
                    <a:solidFill>
                      <a:schemeClr val="tx1"/>
                    </a:solidFill>
                    <a:latin typeface="+mn-ea"/>
                    <a:ea typeface="+mn-ea"/>
                    <a:cs typeface="Times New Roman" panose="02020603050405020304" pitchFamily="18" charset="0"/>
                  </a:rPr>
                  <a:t>端有效，在此输入低电平时，输出为</a:t>
                </a:r>
                <a:r>
                  <a:rPr lang="en-US" altLang="zh-CN" sz="2400" b="0" dirty="0">
                    <a:solidFill>
                      <a:schemeClr val="tx1"/>
                    </a:solidFill>
                    <a:latin typeface="+mn-ea"/>
                    <a:ea typeface="+mn-ea"/>
                    <a:cs typeface="Times New Roman" panose="02020603050405020304" pitchFamily="18" charset="0"/>
                  </a:rPr>
                  <a:t>0</a:t>
                </a:r>
                <a:r>
                  <a:rPr lang="zh-CN" altLang="en-US" sz="2400" b="0" dirty="0">
                    <a:solidFill>
                      <a:schemeClr val="tx1"/>
                    </a:solidFill>
                    <a:latin typeface="+mn-ea"/>
                    <a:ea typeface="+mn-ea"/>
                    <a:cs typeface="Times New Roman" panose="02020603050405020304" pitchFamily="18" charset="0"/>
                  </a:rPr>
                  <a:t>，称之为</a:t>
                </a:r>
                <a:r>
                  <a:rPr lang="zh-CN" altLang="en-US" sz="2400" dirty="0">
                    <a:solidFill>
                      <a:schemeClr val="tx1"/>
                    </a:solidFill>
                    <a:latin typeface="+mn-ea"/>
                    <a:ea typeface="+mn-ea"/>
                    <a:cs typeface="Times New Roman" panose="02020603050405020304" pitchFamily="18" charset="0"/>
                  </a:rPr>
                  <a:t>异步清零</a:t>
                </a:r>
                <a:r>
                  <a:rPr lang="zh-CN" altLang="en-US" sz="2400" b="0" dirty="0">
                    <a:solidFill>
                      <a:schemeClr val="tx1"/>
                    </a:solidFill>
                    <a:latin typeface="+mn-ea"/>
                    <a:ea typeface="+mn-ea"/>
                    <a:cs typeface="Times New Roman" panose="02020603050405020304" pitchFamily="18" charset="0"/>
                  </a:rPr>
                  <a:t>。端子输入端用</a:t>
                </a:r>
                <a14:m>
                  <m:oMath xmlns:m="http://schemas.openxmlformats.org/officeDocument/2006/math">
                    <m:acc>
                      <m:accPr>
                        <m:chr m:val="̅"/>
                        <m:ctrlPr>
                          <a:rPr lang="en-US" altLang="zh-CN" sz="2400" i="1" dirty="0" smtClean="0">
                            <a:latin typeface="Cambria Math" panose="02040503050406030204" pitchFamily="18" charset="0"/>
                            <a:cs typeface="Times New Roman" panose="02020603050405020304" pitchFamily="18" charset="0"/>
                          </a:rPr>
                        </m:ctrlPr>
                      </m:accPr>
                      <m:e>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𝑪</m:t>
                            </m:r>
                          </m:e>
                          <m:sub>
                            <m:r>
                              <a:rPr lang="en-US" altLang="zh-CN" sz="2400" i="1" dirty="0">
                                <a:latin typeface="Cambria Math" panose="02040503050406030204" pitchFamily="18" charset="0"/>
                                <a:cs typeface="Times New Roman" panose="02020603050405020304" pitchFamily="18" charset="0"/>
                              </a:rPr>
                              <m:t>𝒓</m:t>
                            </m:r>
                          </m:sub>
                        </m:sSub>
                      </m:e>
                    </m:acc>
                  </m:oMath>
                </a14:m>
                <a:r>
                  <a:rPr lang="zh-CN" altLang="en-US" sz="2400" b="0" dirty="0">
                    <a:solidFill>
                      <a:schemeClr val="tx1"/>
                    </a:solidFill>
                    <a:latin typeface="+mn-ea"/>
                    <a:ea typeface="+mn-ea"/>
                    <a:cs typeface="Times New Roman" panose="02020603050405020304" pitchFamily="18" charset="0"/>
                  </a:rPr>
                  <a:t>说明。</a:t>
                </a:r>
              </a:p>
            </p:txBody>
          </p:sp>
        </mc:Choice>
        <mc:Fallback xmlns="">
          <p:sp>
            <p:nvSpPr>
              <p:cNvPr id="78" name="Text Box 140"/>
              <p:cNvSpPr txBox="1">
                <a:spLocks noRot="1" noChangeAspect="1" noMove="1" noResize="1" noEditPoints="1" noAdjustHandles="1" noChangeArrowheads="1" noChangeShapeType="1" noTextEdit="1"/>
              </p:cNvSpPr>
              <p:nvPr/>
            </p:nvSpPr>
            <p:spPr bwMode="auto">
              <a:xfrm>
                <a:off x="4365995" y="1699683"/>
                <a:ext cx="4554485" cy="1201098"/>
              </a:xfrm>
              <a:prstGeom prst="rect">
                <a:avLst/>
              </a:prstGeom>
              <a:blipFill rotWithShape="0">
                <a:blip r:embed="rId5"/>
                <a:stretch>
                  <a:fillRect l="-2008" t="-4061" r="-8835" b="-106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 Box 143" descr="蓝色砂纸"/>
              <p:cNvSpPr txBox="1">
                <a:spLocks noChangeArrowheads="1"/>
              </p:cNvSpPr>
              <p:nvPr/>
            </p:nvSpPr>
            <p:spPr bwMode="auto">
              <a:xfrm>
                <a:off x="4283075" y="2929380"/>
                <a:ext cx="4637405" cy="1571842"/>
              </a:xfrm>
              <a:prstGeom prst="rect">
                <a:avLst/>
              </a:prstGeom>
              <a:noFill/>
              <a:ln>
                <a:noFill/>
              </a:ln>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0" dirty="0">
                    <a:latin typeface="+mn-ea"/>
                    <a:ea typeface="+mn-ea"/>
                    <a:cs typeface="Times New Roman" panose="02020603050405020304" pitchFamily="18" charset="0"/>
                  </a:rPr>
                  <a:t>      </a:t>
                </a:r>
                <a:r>
                  <a:rPr lang="zh-CN" altLang="en-US" sz="2400" b="0" dirty="0">
                    <a:latin typeface="+mn-ea"/>
                    <a:ea typeface="+mn-ea"/>
                    <a:cs typeface="Times New Roman" panose="02020603050405020304" pitchFamily="18" charset="0"/>
                  </a:rPr>
                  <a:t>符号中</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b="1" i="1" dirty="0" smtClean="0">
                            <a:latin typeface="Cambria Math" panose="02040503050406030204" pitchFamily="18" charset="0"/>
                            <a:cs typeface="Times New Roman" panose="02020603050405020304" pitchFamily="18" charset="0"/>
                          </a:rPr>
                          <m:t>𝑳</m:t>
                        </m:r>
                      </m:e>
                      <m:sub>
                        <m:r>
                          <a:rPr lang="en-US" altLang="zh-CN" sz="2400" b="1" i="1" dirty="0" smtClean="0">
                            <a:latin typeface="Cambria Math" panose="02040503050406030204" pitchFamily="18" charset="0"/>
                            <a:cs typeface="Times New Roman" panose="02020603050405020304" pitchFamily="18" charset="0"/>
                          </a:rPr>
                          <m:t>𝑫</m:t>
                        </m:r>
                      </m:sub>
                    </m:sSub>
                  </m:oMath>
                </a14:m>
                <a:r>
                  <a:rPr lang="zh-CN" altLang="en-US" sz="2400" b="0" dirty="0">
                    <a:latin typeface="+mn-ea"/>
                    <a:ea typeface="+mn-ea"/>
                    <a:cs typeface="Times New Roman" panose="02020603050405020304" pitchFamily="18" charset="0"/>
                  </a:rPr>
                  <a:t>端为有效时，此端引入线为低，且时钟</a:t>
                </a:r>
                <a:r>
                  <a:rPr lang="en-US" altLang="zh-CN" sz="2400" b="0" dirty="0">
                    <a:latin typeface="+mn-ea"/>
                    <a:ea typeface="+mn-ea"/>
                    <a:cs typeface="Times New Roman" panose="02020603050405020304" pitchFamily="18" charset="0"/>
                  </a:rPr>
                  <a:t>CP</a:t>
                </a:r>
                <a:r>
                  <a:rPr lang="zh-CN" altLang="en-US" sz="2400" b="0" dirty="0">
                    <a:latin typeface="+mn-ea"/>
                    <a:ea typeface="+mn-ea"/>
                    <a:cs typeface="Times New Roman" panose="02020603050405020304" pitchFamily="18" charset="0"/>
                  </a:rPr>
                  <a:t>上升沿时，将输入端数字送到输出端，</a:t>
                </a:r>
                <a:r>
                  <a:rPr lang="zh-CN" altLang="en-US" sz="2400" dirty="0">
                    <a:latin typeface="+mn-ea"/>
                    <a:ea typeface="+mn-ea"/>
                    <a:cs typeface="Times New Roman" panose="02020603050405020304" pitchFamily="18" charset="0"/>
                  </a:rPr>
                  <a:t>同步预置</a:t>
                </a:r>
                <a:r>
                  <a:rPr lang="zh-CN" altLang="en-US" sz="2400" b="0" dirty="0">
                    <a:latin typeface="+mn-ea"/>
                    <a:ea typeface="+mn-ea"/>
                    <a:cs typeface="Times New Roman" panose="02020603050405020304" pitchFamily="18" charset="0"/>
                  </a:rPr>
                  <a:t>。输入用</a:t>
                </a:r>
                <a14:m>
                  <m:oMath xmlns:m="http://schemas.openxmlformats.org/officeDocument/2006/math">
                    <m:acc>
                      <m:accPr>
                        <m:chr m:val="̅"/>
                        <m:ctrlPr>
                          <a:rPr lang="en-US" altLang="zh-CN" sz="2400" i="1" dirty="0">
                            <a:latin typeface="Cambria Math" panose="02040503050406030204" pitchFamily="18" charset="0"/>
                            <a:cs typeface="Times New Roman" panose="02020603050405020304" pitchFamily="18" charset="0"/>
                          </a:rPr>
                        </m:ctrlPr>
                      </m:accPr>
                      <m:e>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𝑳</m:t>
                            </m:r>
                          </m:e>
                          <m:sub>
                            <m:r>
                              <a:rPr lang="en-US" altLang="zh-CN" sz="2400" i="1" dirty="0">
                                <a:latin typeface="Cambria Math" panose="02040503050406030204" pitchFamily="18" charset="0"/>
                                <a:cs typeface="Times New Roman" panose="02020603050405020304" pitchFamily="18" charset="0"/>
                              </a:rPr>
                              <m:t>𝑫</m:t>
                            </m:r>
                          </m:sub>
                        </m:sSub>
                      </m:e>
                    </m:acc>
                  </m:oMath>
                </a14:m>
                <a:r>
                  <a:rPr lang="zh-CN" altLang="en-US" sz="2400" b="0" dirty="0">
                    <a:latin typeface="+mn-ea"/>
                    <a:ea typeface="+mn-ea"/>
                    <a:cs typeface="Times New Roman" panose="02020603050405020304" pitchFamily="18" charset="0"/>
                  </a:rPr>
                  <a:t>表示。</a:t>
                </a:r>
                <a:endParaRPr lang="en-US" altLang="zh-CN" sz="2400" b="0" dirty="0">
                  <a:latin typeface="+mn-ea"/>
                  <a:ea typeface="+mn-ea"/>
                  <a:cs typeface="Times New Roman" panose="02020603050405020304" pitchFamily="18" charset="0"/>
                </a:endParaRPr>
              </a:p>
            </p:txBody>
          </p:sp>
        </mc:Choice>
        <mc:Fallback xmlns="">
          <p:sp>
            <p:nvSpPr>
              <p:cNvPr id="80" name="Text Box 143" descr="蓝色砂纸"/>
              <p:cNvSpPr txBox="1">
                <a:spLocks noRot="1" noChangeAspect="1" noMove="1" noResize="1" noEditPoints="1" noAdjustHandles="1" noChangeArrowheads="1" noChangeShapeType="1" noTextEdit="1"/>
              </p:cNvSpPr>
              <p:nvPr/>
            </p:nvSpPr>
            <p:spPr bwMode="auto">
              <a:xfrm>
                <a:off x="4283075" y="2929380"/>
                <a:ext cx="4637405" cy="1571842"/>
              </a:xfrm>
              <a:prstGeom prst="rect">
                <a:avLst/>
              </a:prstGeom>
              <a:blipFill rotWithShape="0">
                <a:blip r:embed="rId6"/>
                <a:stretch>
                  <a:fillRect l="-2105" t="-3113" r="-6447" b="-8171"/>
                </a:stretch>
              </a:blipFill>
              <a:ln>
                <a:noFill/>
              </a:ln>
            </p:spPr>
            <p:txBody>
              <a:bodyPr/>
              <a:lstStyle/>
              <a:p>
                <a:r>
                  <a:rPr lang="zh-CN" altLang="en-US">
                    <a:noFill/>
                  </a:rPr>
                  <a:t> </a:t>
                </a:r>
              </a:p>
            </p:txBody>
          </p:sp>
        </mc:Fallback>
      </mc:AlternateContent>
      <p:sp>
        <p:nvSpPr>
          <p:cNvPr id="84" name="Text Box 156"/>
          <p:cNvSpPr txBox="1">
            <a:spLocks noChangeArrowheads="1"/>
          </p:cNvSpPr>
          <p:nvPr/>
        </p:nvSpPr>
        <p:spPr bwMode="auto">
          <a:xfrm>
            <a:off x="4373635" y="4484474"/>
            <a:ext cx="4637405" cy="1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zh-CN" altLang="en-US" sz="2400" b="0" dirty="0">
                <a:latin typeface="+mn-ea"/>
                <a:ea typeface="+mn-ea"/>
                <a:cs typeface="Times New Roman" panose="02020603050405020304" pitchFamily="18" charset="0"/>
              </a:rPr>
              <a:t>     时钟输入信号用</a:t>
            </a:r>
            <a:r>
              <a:rPr lang="en-US" altLang="zh-CN" sz="2400" b="0" dirty="0">
                <a:latin typeface="+mn-ea"/>
                <a:ea typeface="+mn-ea"/>
                <a:cs typeface="Times New Roman" panose="02020603050405020304" pitchFamily="18" charset="0"/>
              </a:rPr>
              <a:t>CP</a:t>
            </a:r>
            <a:r>
              <a:rPr lang="zh-CN" altLang="en-US" sz="2400" b="0" dirty="0">
                <a:latin typeface="+mn-ea"/>
                <a:ea typeface="+mn-ea"/>
                <a:cs typeface="Times New Roman" panose="02020603050405020304" pitchFamily="18" charset="0"/>
              </a:rPr>
              <a:t>表示。当</a:t>
            </a:r>
            <a:r>
              <a:rPr lang="en-US" altLang="zh-CN" sz="2400" b="0" dirty="0">
                <a:latin typeface="+mn-ea"/>
                <a:ea typeface="+mn-ea"/>
                <a:cs typeface="Times New Roman" panose="02020603050405020304" pitchFamily="18" charset="0"/>
              </a:rPr>
              <a:t>CP</a:t>
            </a:r>
            <a:r>
              <a:rPr lang="zh-CN" altLang="en-US" sz="2400" b="0" dirty="0">
                <a:latin typeface="+mn-ea"/>
                <a:ea typeface="+mn-ea"/>
                <a:cs typeface="Times New Roman" panose="02020603050405020304" pitchFamily="18" charset="0"/>
              </a:rPr>
              <a:t>上升沿</a:t>
            </a:r>
            <a:r>
              <a:rPr lang="en-US" altLang="zh-CN" sz="2400" b="0" dirty="0">
                <a:latin typeface="+mn-ea"/>
                <a:ea typeface="+mn-ea"/>
                <a:cs typeface="Times New Roman" panose="02020603050405020304" pitchFamily="18" charset="0"/>
              </a:rPr>
              <a:t>, </a:t>
            </a:r>
            <a:r>
              <a:rPr lang="zh-CN" altLang="en-US" sz="2400" b="0" dirty="0">
                <a:latin typeface="+mn-ea"/>
                <a:ea typeface="+mn-ea"/>
                <a:cs typeface="Times New Roman" panose="02020603050405020304" pitchFamily="18" charset="0"/>
              </a:rPr>
              <a:t>并且</a:t>
            </a:r>
            <a:r>
              <a:rPr lang="en-US" altLang="zh-CN" sz="2400" b="0" dirty="0">
                <a:latin typeface="+mn-ea"/>
                <a:ea typeface="+mn-ea"/>
                <a:cs typeface="Times New Roman" panose="02020603050405020304" pitchFamily="18" charset="0"/>
              </a:rPr>
              <a:t>T</a:t>
            </a:r>
            <a:r>
              <a:rPr lang="zh-CN" altLang="en-US" sz="2400" b="0" dirty="0">
                <a:latin typeface="+mn-ea"/>
                <a:ea typeface="+mn-ea"/>
                <a:cs typeface="Times New Roman" panose="02020603050405020304" pitchFamily="18" charset="0"/>
              </a:rPr>
              <a:t>和</a:t>
            </a:r>
            <a:r>
              <a:rPr lang="en-US" altLang="zh-CN" sz="2400" b="0" dirty="0">
                <a:latin typeface="+mn-ea"/>
                <a:ea typeface="+mn-ea"/>
                <a:cs typeface="Times New Roman" panose="02020603050405020304" pitchFamily="18" charset="0"/>
              </a:rPr>
              <a:t>P </a:t>
            </a:r>
            <a:r>
              <a:rPr lang="zh-CN" altLang="en-US" sz="2400" b="0" dirty="0">
                <a:latin typeface="+mn-ea"/>
                <a:ea typeface="+mn-ea"/>
                <a:cs typeface="Times New Roman" panose="02020603050405020304" pitchFamily="18" charset="0"/>
              </a:rPr>
              <a:t>有效时，计数器加</a:t>
            </a:r>
            <a:r>
              <a:rPr lang="en-US" altLang="zh-CN" sz="2400" b="0" dirty="0">
                <a:latin typeface="+mn-ea"/>
                <a:ea typeface="+mn-ea"/>
                <a:cs typeface="Times New Roman" panose="02020603050405020304" pitchFamily="18" charset="0"/>
              </a:rPr>
              <a:t>1</a:t>
            </a:r>
            <a:r>
              <a:rPr lang="zh-CN" altLang="en-US" sz="2400" b="0" dirty="0">
                <a:latin typeface="+mn-ea"/>
                <a:ea typeface="+mn-ea"/>
                <a:cs typeface="Times New Roman" panose="02020603050405020304" pitchFamily="18" charset="0"/>
              </a:rPr>
              <a:t>计数。</a:t>
            </a:r>
          </a:p>
        </p:txBody>
      </p:sp>
      <p:sp>
        <p:nvSpPr>
          <p:cNvPr id="86" name="Text Box 29" descr="蓝色砂纸"/>
          <p:cNvSpPr txBox="1">
            <a:spLocks noChangeArrowheads="1"/>
          </p:cNvSpPr>
          <p:nvPr/>
        </p:nvSpPr>
        <p:spPr bwMode="auto">
          <a:xfrm>
            <a:off x="388602" y="6022451"/>
            <a:ext cx="3554511" cy="683264"/>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0"/>
              </a:spcBef>
              <a:buFontTx/>
              <a:buNone/>
            </a:pPr>
            <a:r>
              <a:rPr lang="en-US" altLang="zh-CN" sz="2400" b="0" dirty="0">
                <a:latin typeface="+mn-ea"/>
                <a:ea typeface="+mn-ea"/>
                <a:cs typeface="Times New Roman" panose="02020603050405020304" pitchFamily="18" charset="0"/>
              </a:rPr>
              <a:t>T</a:t>
            </a:r>
            <a:r>
              <a:rPr lang="zh-CN" altLang="en-US" sz="2400" b="0" dirty="0">
                <a:latin typeface="+mn-ea"/>
                <a:ea typeface="+mn-ea"/>
                <a:cs typeface="Times New Roman" panose="02020603050405020304" pitchFamily="18" charset="0"/>
              </a:rPr>
              <a:t>、</a:t>
            </a:r>
            <a:r>
              <a:rPr lang="en-US" altLang="zh-CN" sz="2400" b="0" dirty="0">
                <a:latin typeface="+mn-ea"/>
                <a:ea typeface="+mn-ea"/>
                <a:cs typeface="Times New Roman" panose="02020603050405020304" pitchFamily="18" charset="0"/>
              </a:rPr>
              <a:t>P</a:t>
            </a:r>
            <a:r>
              <a:rPr lang="zh-CN" altLang="en-US" sz="2400" b="0" dirty="0">
                <a:latin typeface="+mn-ea"/>
                <a:ea typeface="+mn-ea"/>
                <a:cs typeface="Times New Roman" panose="02020603050405020304" pitchFamily="18" charset="0"/>
              </a:rPr>
              <a:t>：作为使能端和多片级联使用。</a:t>
            </a:r>
          </a:p>
        </p:txBody>
      </p:sp>
      <p:sp>
        <p:nvSpPr>
          <p:cNvPr id="87" name="Text Box 165"/>
          <p:cNvSpPr txBox="1">
            <a:spLocks noChangeArrowheads="1"/>
          </p:cNvSpPr>
          <p:nvPr/>
        </p:nvSpPr>
        <p:spPr bwMode="auto">
          <a:xfrm>
            <a:off x="4321518" y="5614697"/>
            <a:ext cx="4643437" cy="1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400" b="0" dirty="0">
                <a:latin typeface="+mn-ea"/>
                <a:ea typeface="+mn-ea"/>
                <a:cs typeface="Times New Roman" panose="02020603050405020304" pitchFamily="18" charset="0"/>
              </a:rPr>
              <a:t>       </a:t>
            </a:r>
            <a:r>
              <a:rPr lang="zh-CN" altLang="en-US" sz="2400" b="0" dirty="0">
                <a:latin typeface="+mn-ea"/>
                <a:ea typeface="+mn-ea"/>
                <a:cs typeface="Times New Roman" panose="02020603050405020304" pitchFamily="18" charset="0"/>
              </a:rPr>
              <a:t>当</a:t>
            </a:r>
            <a:r>
              <a:rPr lang="en-US" altLang="zh-CN" sz="2400" b="0" dirty="0">
                <a:latin typeface="+mn-ea"/>
                <a:ea typeface="+mn-ea"/>
                <a:cs typeface="Times New Roman" panose="02020603050405020304" pitchFamily="18" charset="0"/>
              </a:rPr>
              <a:t>Q</a:t>
            </a:r>
            <a:r>
              <a:rPr lang="en-US" altLang="zh-CN" sz="2400" b="0" baseline="-25000" dirty="0">
                <a:latin typeface="+mn-ea"/>
                <a:ea typeface="+mn-ea"/>
                <a:cs typeface="Times New Roman" panose="02020603050405020304" pitchFamily="18" charset="0"/>
              </a:rPr>
              <a:t>3 </a:t>
            </a:r>
            <a:r>
              <a:rPr lang="en-US" altLang="zh-CN" sz="2400" b="0" dirty="0">
                <a:latin typeface="+mn-ea"/>
                <a:ea typeface="+mn-ea"/>
                <a:cs typeface="Times New Roman" panose="02020603050405020304" pitchFamily="18" charset="0"/>
              </a:rPr>
              <a:t>Q</a:t>
            </a:r>
            <a:r>
              <a:rPr lang="en-US" altLang="zh-CN" sz="2400" b="0" baseline="-25000" dirty="0">
                <a:latin typeface="+mn-ea"/>
                <a:ea typeface="+mn-ea"/>
                <a:cs typeface="Times New Roman" panose="02020603050405020304" pitchFamily="18" charset="0"/>
              </a:rPr>
              <a:t>2 </a:t>
            </a:r>
            <a:r>
              <a:rPr lang="en-US" altLang="zh-CN" sz="2400" b="0" dirty="0">
                <a:latin typeface="+mn-ea"/>
                <a:ea typeface="+mn-ea"/>
                <a:cs typeface="Times New Roman" panose="02020603050405020304" pitchFamily="18" charset="0"/>
              </a:rPr>
              <a:t>Q</a:t>
            </a:r>
            <a:r>
              <a:rPr lang="en-US" altLang="zh-CN" sz="2400" b="0" baseline="-25000" dirty="0">
                <a:latin typeface="+mn-ea"/>
                <a:ea typeface="+mn-ea"/>
                <a:cs typeface="Times New Roman" panose="02020603050405020304" pitchFamily="18" charset="0"/>
              </a:rPr>
              <a:t>1 </a:t>
            </a:r>
            <a:r>
              <a:rPr lang="en-US" altLang="zh-CN" sz="2400" b="0" dirty="0">
                <a:latin typeface="+mn-ea"/>
                <a:ea typeface="+mn-ea"/>
                <a:cs typeface="Times New Roman" panose="02020603050405020304" pitchFamily="18" charset="0"/>
              </a:rPr>
              <a:t>Q</a:t>
            </a:r>
            <a:r>
              <a:rPr lang="en-US" altLang="zh-CN" sz="2400" b="0" baseline="-25000" dirty="0">
                <a:latin typeface="+mn-ea"/>
                <a:ea typeface="+mn-ea"/>
                <a:cs typeface="Times New Roman" panose="02020603050405020304" pitchFamily="18" charset="0"/>
              </a:rPr>
              <a:t>0</a:t>
            </a:r>
            <a:r>
              <a:rPr lang="en-US" altLang="zh-CN" sz="2400" b="0" dirty="0">
                <a:latin typeface="+mn-ea"/>
                <a:ea typeface="+mn-ea"/>
                <a:cs typeface="Times New Roman" panose="02020603050405020304" pitchFamily="18" charset="0"/>
              </a:rPr>
              <a:t>=1111 </a:t>
            </a:r>
            <a:r>
              <a:rPr lang="zh-CN" altLang="en-US" sz="2400" b="0" dirty="0">
                <a:latin typeface="+mn-ea"/>
                <a:ea typeface="+mn-ea"/>
                <a:cs typeface="Times New Roman" panose="02020603050405020304" pitchFamily="18" charset="0"/>
              </a:rPr>
              <a:t>时，且</a:t>
            </a:r>
            <a:r>
              <a:rPr lang="en-US" altLang="zh-CN" sz="2400" b="0" dirty="0">
                <a:latin typeface="+mn-ea"/>
                <a:ea typeface="+mn-ea"/>
                <a:cs typeface="Times New Roman" panose="02020603050405020304" pitchFamily="18" charset="0"/>
              </a:rPr>
              <a:t>T</a:t>
            </a:r>
            <a:r>
              <a:rPr lang="zh-CN" altLang="en-US" sz="2400" b="0" dirty="0">
                <a:latin typeface="+mn-ea"/>
                <a:ea typeface="+mn-ea"/>
                <a:cs typeface="Times New Roman" panose="02020603050405020304" pitchFamily="18" charset="0"/>
              </a:rPr>
              <a:t>等于</a:t>
            </a:r>
            <a:r>
              <a:rPr lang="en-US" altLang="zh-CN" sz="2400" b="0" dirty="0">
                <a:latin typeface="+mn-ea"/>
                <a:ea typeface="+mn-ea"/>
                <a:cs typeface="Times New Roman" panose="02020603050405020304" pitchFamily="18" charset="0"/>
              </a:rPr>
              <a:t>1</a:t>
            </a:r>
            <a:r>
              <a:rPr lang="zh-CN" altLang="en-US" sz="2400" b="0" dirty="0">
                <a:latin typeface="+mn-ea"/>
                <a:ea typeface="+mn-ea"/>
                <a:cs typeface="Times New Roman" panose="02020603050405020304" pitchFamily="18" charset="0"/>
              </a:rPr>
              <a:t>时</a:t>
            </a:r>
            <a:r>
              <a:rPr lang="en-US" altLang="zh-CN" sz="2400" b="0" dirty="0">
                <a:latin typeface="+mn-ea"/>
                <a:ea typeface="+mn-ea"/>
                <a:cs typeface="Times New Roman" panose="02020603050405020304" pitchFamily="18" charset="0"/>
              </a:rPr>
              <a:t>, </a:t>
            </a:r>
            <a:r>
              <a:rPr lang="zh-CN" altLang="en-US" sz="2400" b="0" dirty="0">
                <a:latin typeface="+mn-ea"/>
                <a:ea typeface="+mn-ea"/>
                <a:cs typeface="Times New Roman" panose="02020603050405020304" pitchFamily="18" charset="0"/>
              </a:rPr>
              <a:t>控制输出端</a:t>
            </a:r>
            <a:r>
              <a:rPr lang="en-US" altLang="zh-CN" sz="2400" dirty="0">
                <a:latin typeface="Times New Roman" panose="02020603050405020304" pitchFamily="18" charset="0"/>
                <a:cs typeface="Times New Roman" panose="02020603050405020304" pitchFamily="18" charset="0"/>
              </a:rPr>
              <a:t>Q</a:t>
            </a:r>
            <a:r>
              <a:rPr lang="en-US" altLang="zh-CN" sz="2400" baseline="-25000" dirty="0">
                <a:latin typeface="Times New Roman" panose="02020603050405020304" pitchFamily="18" charset="0"/>
                <a:cs typeface="Times New Roman" panose="02020603050405020304" pitchFamily="18" charset="0"/>
              </a:rPr>
              <a:t>CC</a:t>
            </a:r>
            <a:r>
              <a:rPr lang="zh-CN" altLang="en-US" sz="2400" b="0" dirty="0">
                <a:latin typeface="+mn-ea"/>
                <a:ea typeface="+mn-ea"/>
                <a:cs typeface="Times New Roman" panose="02020603050405020304" pitchFamily="18" charset="0"/>
              </a:rPr>
              <a:t>输出有效高电平。</a:t>
            </a:r>
          </a:p>
        </p:txBody>
      </p:sp>
    </p:spTree>
    <p:extLst>
      <p:ext uri="{BB962C8B-B14F-4D97-AF65-F5344CB8AC3E}">
        <p14:creationId xmlns:p14="http://schemas.microsoft.com/office/powerpoint/2010/main" val="27477684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grpId="0" nodeType="clickEffect">
                                  <p:stCondLst>
                                    <p:cond delay="0"/>
                                  </p:stCondLst>
                                  <p:childTnLst>
                                    <p:set>
                                      <p:cBhvr>
                                        <p:cTn id="10" dur="1" fill="hold">
                                          <p:stCondLst>
                                            <p:cond delay="0"/>
                                          </p:stCondLst>
                                        </p:cTn>
                                        <p:tgtEl>
                                          <p:spTgt spid="76">
                                            <p:txEl>
                                              <p:pRg st="0" end="0"/>
                                            </p:txEl>
                                          </p:spTgt>
                                        </p:tgtEl>
                                        <p:attrNameLst>
                                          <p:attrName>style.visibility</p:attrName>
                                        </p:attrNameLst>
                                      </p:cBhvr>
                                      <p:to>
                                        <p:strVal val="visible"/>
                                      </p:to>
                                    </p:set>
                                    <p:animEffect transition="in" filter="box(out)">
                                      <p:cBhvr>
                                        <p:cTn id="11" dur="500"/>
                                        <p:tgtEl>
                                          <p:spTgt spid="7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8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fill="hold"/>
                                        <p:tgtEl>
                                          <p:spTgt spid="46"/>
                                        </p:tgtEl>
                                        <p:attrNameLst>
                                          <p:attrName>ppt_x</p:attrName>
                                        </p:attrNameLst>
                                      </p:cBhvr>
                                      <p:tavLst>
                                        <p:tav tm="0">
                                          <p:val>
                                            <p:strVal val="#ppt_x-#ppt_w/2"/>
                                          </p:val>
                                        </p:tav>
                                        <p:tav tm="100000">
                                          <p:val>
                                            <p:strVal val="#ppt_x"/>
                                          </p:val>
                                        </p:tav>
                                      </p:tavLst>
                                    </p:anim>
                                    <p:anim calcmode="lin" valueType="num">
                                      <p:cBhvr>
                                        <p:cTn id="37" dur="500" fill="hold"/>
                                        <p:tgtEl>
                                          <p:spTgt spid="46"/>
                                        </p:tgtEl>
                                        <p:attrNameLst>
                                          <p:attrName>ppt_y</p:attrName>
                                        </p:attrNameLst>
                                      </p:cBhvr>
                                      <p:tavLst>
                                        <p:tav tm="0">
                                          <p:val>
                                            <p:strVal val="#ppt_y"/>
                                          </p:val>
                                        </p:tav>
                                        <p:tav tm="100000">
                                          <p:val>
                                            <p:strVal val="#ppt_y"/>
                                          </p:val>
                                        </p:tav>
                                      </p:tavLst>
                                    </p:anim>
                                    <p:anim calcmode="lin" valueType="num">
                                      <p:cBhvr>
                                        <p:cTn id="38" dur="500" fill="hold"/>
                                        <p:tgtEl>
                                          <p:spTgt spid="46"/>
                                        </p:tgtEl>
                                        <p:attrNameLst>
                                          <p:attrName>ppt_w</p:attrName>
                                        </p:attrNameLst>
                                      </p:cBhvr>
                                      <p:tavLst>
                                        <p:tav tm="0">
                                          <p:val>
                                            <p:fltVal val="0"/>
                                          </p:val>
                                        </p:tav>
                                        <p:tav tm="100000">
                                          <p:val>
                                            <p:strVal val="#ppt_w"/>
                                          </p:val>
                                        </p:tav>
                                      </p:tavLst>
                                    </p:anim>
                                    <p:anim calcmode="lin" valueType="num">
                                      <p:cBhvr>
                                        <p:cTn id="39" dur="500" fill="hold"/>
                                        <p:tgtEl>
                                          <p:spTgt spid="46"/>
                                        </p:tgtEl>
                                        <p:attrNameLst>
                                          <p:attrName>ppt_h</p:attrName>
                                        </p:attrNameLst>
                                      </p:cBhvr>
                                      <p:tavLst>
                                        <p:tav tm="0">
                                          <p:val>
                                            <p:strVal val="#ppt_h"/>
                                          </p:val>
                                        </p:tav>
                                        <p:tav tm="100000">
                                          <p:val>
                                            <p:strVal val="#ppt_h"/>
                                          </p:val>
                                        </p:tav>
                                      </p:tavLst>
                                    </p:anim>
                                  </p:childTnLst>
                                </p:cTn>
                              </p:par>
                            </p:childTnLst>
                          </p:cTn>
                        </p:par>
                        <p:par>
                          <p:cTn id="40" fill="hold">
                            <p:stCondLst>
                              <p:cond delay="500"/>
                            </p:stCondLst>
                            <p:childTnLst>
                              <p:par>
                                <p:cTn id="41" presetID="17" presetClass="entr" presetSubtype="4"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p:cTn id="43" dur="500" fill="hold"/>
                                        <p:tgtEl>
                                          <p:spTgt spid="47"/>
                                        </p:tgtEl>
                                        <p:attrNameLst>
                                          <p:attrName>ppt_x</p:attrName>
                                        </p:attrNameLst>
                                      </p:cBhvr>
                                      <p:tavLst>
                                        <p:tav tm="0">
                                          <p:val>
                                            <p:strVal val="#ppt_x"/>
                                          </p:val>
                                        </p:tav>
                                        <p:tav tm="100000">
                                          <p:val>
                                            <p:strVal val="#ppt_x"/>
                                          </p:val>
                                        </p:tav>
                                      </p:tavLst>
                                    </p:anim>
                                    <p:anim calcmode="lin" valueType="num">
                                      <p:cBhvr>
                                        <p:cTn id="44" dur="500" fill="hold"/>
                                        <p:tgtEl>
                                          <p:spTgt spid="47"/>
                                        </p:tgtEl>
                                        <p:attrNameLst>
                                          <p:attrName>ppt_y</p:attrName>
                                        </p:attrNameLst>
                                      </p:cBhvr>
                                      <p:tavLst>
                                        <p:tav tm="0">
                                          <p:val>
                                            <p:strVal val="#ppt_y+#ppt_h/2"/>
                                          </p:val>
                                        </p:tav>
                                        <p:tav tm="100000">
                                          <p:val>
                                            <p:strVal val="#ppt_y"/>
                                          </p:val>
                                        </p:tav>
                                      </p:tavLst>
                                    </p:anim>
                                    <p:anim calcmode="lin" valueType="num">
                                      <p:cBhvr>
                                        <p:cTn id="45" dur="500" fill="hold"/>
                                        <p:tgtEl>
                                          <p:spTgt spid="47"/>
                                        </p:tgtEl>
                                        <p:attrNameLst>
                                          <p:attrName>ppt_w</p:attrName>
                                        </p:attrNameLst>
                                      </p:cBhvr>
                                      <p:tavLst>
                                        <p:tav tm="0">
                                          <p:val>
                                            <p:strVal val="#ppt_w"/>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childTnLst>
                                </p:cTn>
                              </p:par>
                            </p:childTnLst>
                          </p:cTn>
                        </p:par>
                        <p:par>
                          <p:cTn id="47" fill="hold">
                            <p:stCondLst>
                              <p:cond delay="1000"/>
                            </p:stCondLst>
                            <p:childTnLst>
                              <p:par>
                                <p:cTn id="48" presetID="17" presetClass="entr" presetSubtype="8"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p:cTn id="50" dur="500" fill="hold"/>
                                        <p:tgtEl>
                                          <p:spTgt spid="48"/>
                                        </p:tgtEl>
                                        <p:attrNameLst>
                                          <p:attrName>ppt_x</p:attrName>
                                        </p:attrNameLst>
                                      </p:cBhvr>
                                      <p:tavLst>
                                        <p:tav tm="0">
                                          <p:val>
                                            <p:strVal val="#ppt_x-#ppt_w/2"/>
                                          </p:val>
                                        </p:tav>
                                        <p:tav tm="100000">
                                          <p:val>
                                            <p:strVal val="#ppt_x"/>
                                          </p:val>
                                        </p:tav>
                                      </p:tavLst>
                                    </p:anim>
                                    <p:anim calcmode="lin" valueType="num">
                                      <p:cBhvr>
                                        <p:cTn id="51" dur="500" fill="hold"/>
                                        <p:tgtEl>
                                          <p:spTgt spid="48"/>
                                        </p:tgtEl>
                                        <p:attrNameLst>
                                          <p:attrName>ppt_y</p:attrName>
                                        </p:attrNameLst>
                                      </p:cBhvr>
                                      <p:tavLst>
                                        <p:tav tm="0">
                                          <p:val>
                                            <p:strVal val="#ppt_y"/>
                                          </p:val>
                                        </p:tav>
                                        <p:tav tm="100000">
                                          <p:val>
                                            <p:strVal val="#ppt_y"/>
                                          </p:val>
                                        </p:tav>
                                      </p:tavLst>
                                    </p:anim>
                                    <p:anim calcmode="lin" valueType="num">
                                      <p:cBhvr>
                                        <p:cTn id="52" dur="500" fill="hold"/>
                                        <p:tgtEl>
                                          <p:spTgt spid="48"/>
                                        </p:tgtEl>
                                        <p:attrNameLst>
                                          <p:attrName>ppt_w</p:attrName>
                                        </p:attrNameLst>
                                      </p:cBhvr>
                                      <p:tavLst>
                                        <p:tav tm="0">
                                          <p:val>
                                            <p:fltVal val="0"/>
                                          </p:val>
                                        </p:tav>
                                        <p:tav tm="100000">
                                          <p:val>
                                            <p:strVal val="#ppt_w"/>
                                          </p:val>
                                        </p:tav>
                                      </p:tavLst>
                                    </p:anim>
                                    <p:anim calcmode="lin" valueType="num">
                                      <p:cBhvr>
                                        <p:cTn id="53" dur="5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2"/>
                                        </p:tgtEl>
                                        <p:attrNameLst>
                                          <p:attrName>style.visibility</p:attrName>
                                        </p:attrNameLst>
                                      </p:cBhvr>
                                      <p:to>
                                        <p:strVal val="visible"/>
                                      </p:to>
                                    </p:set>
                                  </p:childTnLst>
                                </p:cTn>
                              </p:par>
                            </p:childTnLst>
                          </p:cTn>
                        </p:par>
                        <p:par>
                          <p:cTn id="58" fill="hold">
                            <p:stCondLst>
                              <p:cond delay="0"/>
                            </p:stCondLst>
                            <p:childTnLst>
                              <p:par>
                                <p:cTn id="59" presetID="22" presetClass="entr" presetSubtype="1" fill="hold" nodeType="after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up)">
                                      <p:cBhvr>
                                        <p:cTn id="61"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499"/>
                                          </p:stCondLst>
                                        </p:cTn>
                                        <p:tgtEl>
                                          <p:spTgt spid="2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8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499"/>
                                          </p:stCondLst>
                                        </p:cTn>
                                        <p:tgtEl>
                                          <p:spTgt spid="8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499"/>
                                          </p:stCondLst>
                                        </p:cTn>
                                        <p:tgtEl>
                                          <p:spTgt spid="2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31" grpId="0" autoUpdateAnimBg="0"/>
      <p:bldP spid="46" grpId="0" animBg="1"/>
      <p:bldP spid="47" grpId="0" animBg="1"/>
      <p:bldP spid="48" grpId="0" animBg="1"/>
      <p:bldP spid="72" grpId="0" animBg="1"/>
      <p:bldP spid="76" grpId="0" build="p" autoUpdateAnimBg="0"/>
      <p:bldP spid="78" grpId="0"/>
      <p:bldP spid="80" grpId="0"/>
      <p:bldP spid="84" grpId="0" autoUpdateAnimBg="0"/>
      <p:bldP spid="86" grpId="0"/>
      <p:bldP spid="8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714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31657" y="47417"/>
            <a:ext cx="8170174"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四位同步二进制加法计数器</a:t>
            </a:r>
            <a:r>
              <a:rPr lang="en-US" altLang="zh-CN" sz="3200" dirty="0">
                <a:solidFill>
                  <a:srgbClr val="0000FF"/>
                </a:solidFill>
                <a:latin typeface="+mn-ea"/>
                <a:ea typeface="+mn-ea"/>
                <a:cs typeface="+mn-ea"/>
              </a:rPr>
              <a:t>74161</a:t>
            </a:r>
            <a:endParaRPr lang="zh-CN" altLang="en-US" sz="3200" dirty="0">
              <a:solidFill>
                <a:srgbClr val="0000FF"/>
              </a:solidFill>
              <a:latin typeface="+mn-ea"/>
              <a:ea typeface="+mn-ea"/>
              <a:cs typeface="+mn-ea"/>
              <a:sym typeface="+mn-lt"/>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969365375"/>
              </p:ext>
            </p:extLst>
          </p:nvPr>
        </p:nvGraphicFramePr>
        <p:xfrm>
          <a:off x="782981" y="662233"/>
          <a:ext cx="6334099" cy="2795920"/>
        </p:xfrm>
        <a:graphic>
          <a:graphicData uri="http://schemas.openxmlformats.org/presentationml/2006/ole">
            <mc:AlternateContent xmlns:mc="http://schemas.openxmlformats.org/markup-compatibility/2006">
              <mc:Choice xmlns:v="urn:schemas-microsoft-com:vml" Requires="v">
                <p:oleObj name="Visio" r:id="rId2" imgW="7057601" imgH="3158784" progId="Visio.Drawing.11">
                  <p:embed/>
                </p:oleObj>
              </mc:Choice>
              <mc:Fallback>
                <p:oleObj name="Visio" r:id="rId2" imgW="7057601" imgH="3158784" progId="Visio.Drawing.11">
                  <p:embed/>
                  <p:pic>
                    <p:nvPicPr>
                      <p:cNvPr id="0" name=""/>
                      <p:cNvPicPr>
                        <a:picLocks noChangeAspect="1" noChangeArrowheads="1"/>
                      </p:cNvPicPr>
                      <p:nvPr/>
                    </p:nvPicPr>
                    <p:blipFill>
                      <a:blip r:embed="rId3"/>
                      <a:srcRect/>
                      <a:stretch>
                        <a:fillRect/>
                      </a:stretch>
                    </p:blipFill>
                    <p:spPr bwMode="auto">
                      <a:xfrm>
                        <a:off x="782981" y="662233"/>
                        <a:ext cx="6334099" cy="279592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9" name="Text Box 1212"/>
              <p:cNvSpPr txBox="1">
                <a:spLocks noChangeArrowheads="1"/>
              </p:cNvSpPr>
              <p:nvPr/>
            </p:nvSpPr>
            <p:spPr bwMode="auto">
              <a:xfrm>
                <a:off x="262282" y="3565868"/>
                <a:ext cx="7757319" cy="46243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dirty="0">
                    <a:latin typeface="Times New Roman" panose="02020603050405020304" pitchFamily="18" charset="0"/>
                    <a:cs typeface="Times New Roman" panose="02020603050405020304" pitchFamily="18" charset="0"/>
                  </a:rPr>
                  <a:t>1</a:t>
                </a:r>
                <a:r>
                  <a:rPr lang="en-US" altLang="zh-CN" sz="2400" dirty="0">
                    <a:latin typeface="+mn-ea"/>
                    <a:ea typeface="+mn-ea"/>
                    <a:cs typeface="Times New Roman" panose="02020603050405020304" pitchFamily="18" charset="0"/>
                  </a:rPr>
                  <a:t>)</a:t>
                </a:r>
                <a:r>
                  <a:rPr lang="zh-CN" altLang="en-US" sz="2400" dirty="0">
                    <a:latin typeface="+mn-ea"/>
                    <a:ea typeface="+mn-ea"/>
                    <a:cs typeface="Times New Roman" panose="02020603050405020304" pitchFamily="18" charset="0"/>
                  </a:rPr>
                  <a:t>异步清零</a:t>
                </a:r>
                <a:r>
                  <a:rPr lang="zh-CN" altLang="en-US" sz="2400" b="1" dirty="0">
                    <a:latin typeface="Times New Roman" panose="02020603050405020304" pitchFamily="18" charset="0"/>
                    <a:cs typeface="Times New Roman" panose="02020603050405020304" pitchFamily="18" charset="0"/>
                  </a:rPr>
                  <a:t>：当</a:t>
                </a:r>
                <a14:m>
                  <m:oMath xmlns:m="http://schemas.openxmlformats.org/officeDocument/2006/math">
                    <m:acc>
                      <m:accPr>
                        <m:chr m:val="̅"/>
                        <m:ctrlPr>
                          <a:rPr lang="en-US" altLang="zh-CN" sz="2400" i="1" dirty="0" smtClean="0">
                            <a:solidFill>
                              <a:srgbClr val="C00000"/>
                            </a:solidFill>
                            <a:latin typeface="Cambria Math" panose="02040503050406030204" pitchFamily="18" charset="0"/>
                            <a:cs typeface="Times New Roman" panose="02020603050405020304" pitchFamily="18" charset="0"/>
                          </a:rPr>
                        </m:ctrlPr>
                      </m:accPr>
                      <m:e>
                        <m:sSub>
                          <m:sSubPr>
                            <m:ctrlPr>
                              <a:rPr lang="en-US" altLang="zh-CN" sz="2400" i="1" dirty="0">
                                <a:solidFill>
                                  <a:srgbClr val="C00000"/>
                                </a:solidFill>
                                <a:latin typeface="Cambria Math" panose="02040503050406030204" pitchFamily="18" charset="0"/>
                                <a:cs typeface="Times New Roman" panose="02020603050405020304" pitchFamily="18" charset="0"/>
                              </a:rPr>
                            </m:ctrlPr>
                          </m:sSubPr>
                          <m:e>
                            <m:r>
                              <a:rPr lang="en-US" altLang="zh-CN" sz="2400" i="1" dirty="0">
                                <a:solidFill>
                                  <a:srgbClr val="C00000"/>
                                </a:solidFill>
                                <a:latin typeface="Cambria Math" panose="02040503050406030204" pitchFamily="18" charset="0"/>
                                <a:cs typeface="Times New Roman" panose="02020603050405020304" pitchFamily="18" charset="0"/>
                              </a:rPr>
                              <m:t>𝑪</m:t>
                            </m:r>
                          </m:e>
                          <m:sub>
                            <m:r>
                              <a:rPr lang="en-US" altLang="zh-CN" sz="2400" i="1" dirty="0">
                                <a:solidFill>
                                  <a:srgbClr val="C00000"/>
                                </a:solidFill>
                                <a:latin typeface="Cambria Math" panose="02040503050406030204" pitchFamily="18" charset="0"/>
                                <a:cs typeface="Times New Roman" panose="02020603050405020304" pitchFamily="18" charset="0"/>
                              </a:rPr>
                              <m:t>𝒓</m:t>
                            </m:r>
                          </m:sub>
                        </m:sSub>
                      </m:e>
                    </m:acc>
                  </m:oMath>
                </a14:m>
                <a:r>
                  <a:rPr lang="en-US" altLang="zh-CN" sz="2400" b="1" dirty="0">
                    <a:solidFill>
                      <a:srgbClr val="C00000"/>
                    </a:solidFill>
                    <a:latin typeface="Times New Roman" panose="02020603050405020304" pitchFamily="18" charset="0"/>
                    <a:cs typeface="Times New Roman" panose="02020603050405020304" pitchFamily="18" charset="0"/>
                  </a:rPr>
                  <a:t>=0</a:t>
                </a:r>
                <a:r>
                  <a:rPr lang="zh-CN" altLang="en-US" sz="2400" b="1" dirty="0">
                    <a:latin typeface="Times New Roman" panose="02020603050405020304" pitchFamily="18" charset="0"/>
                    <a:cs typeface="Times New Roman" panose="02020603050405020304" pitchFamily="18" charset="0"/>
                  </a:rPr>
                  <a:t>，输出“</a:t>
                </a:r>
                <a:r>
                  <a:rPr lang="en-US" altLang="zh-CN" sz="2400" b="1" dirty="0">
                    <a:latin typeface="Times New Roman" panose="02020603050405020304" pitchFamily="18" charset="0"/>
                    <a:cs typeface="Times New Roman" panose="02020603050405020304" pitchFamily="18" charset="0"/>
                  </a:rPr>
                  <a:t>0000”</a:t>
                </a:r>
                <a:r>
                  <a:rPr lang="zh-CN" altLang="en-US" sz="2400" b="1" dirty="0">
                    <a:latin typeface="Times New Roman" panose="02020603050405020304" pitchFamily="18" charset="0"/>
                    <a:cs typeface="Times New Roman" panose="02020603050405020304" pitchFamily="18" charset="0"/>
                  </a:rPr>
                  <a:t>状态，</a:t>
                </a:r>
                <a:r>
                  <a:rPr lang="zh-CN" altLang="en-US" sz="2400" b="1" dirty="0">
                    <a:solidFill>
                      <a:srgbClr val="CC0000"/>
                    </a:solidFill>
                    <a:latin typeface="Times New Roman" panose="02020603050405020304" pitchFamily="18" charset="0"/>
                    <a:cs typeface="Times New Roman" panose="02020603050405020304" pitchFamily="18" charset="0"/>
                  </a:rPr>
                  <a:t>与</a:t>
                </a:r>
                <a:r>
                  <a:rPr lang="en-US" altLang="zh-CN" sz="2400" b="1" i="1" dirty="0">
                    <a:solidFill>
                      <a:srgbClr val="CC0000"/>
                    </a:solidFill>
                    <a:latin typeface="Times New Roman" panose="02020603050405020304" pitchFamily="18" charset="0"/>
                    <a:cs typeface="Times New Roman" panose="02020603050405020304" pitchFamily="18" charset="0"/>
                  </a:rPr>
                  <a:t>CP</a:t>
                </a:r>
                <a:r>
                  <a:rPr lang="zh-CN" altLang="en-US" sz="2400" b="1" dirty="0">
                    <a:solidFill>
                      <a:srgbClr val="CC0000"/>
                    </a:solidFill>
                    <a:latin typeface="Times New Roman" panose="02020603050405020304" pitchFamily="18" charset="0"/>
                    <a:cs typeface="Times New Roman" panose="02020603050405020304" pitchFamily="18" charset="0"/>
                  </a:rPr>
                  <a:t>无关。</a:t>
                </a:r>
                <a:endParaRPr lang="zh-CN" altLang="en-US" sz="2800" b="1" dirty="0">
                  <a:latin typeface="Times New Roman" panose="02020603050405020304" pitchFamily="18" charset="0"/>
                  <a:cs typeface="Times New Roman" panose="02020603050405020304" pitchFamily="18" charset="0"/>
                </a:endParaRPr>
              </a:p>
            </p:txBody>
          </p:sp>
        </mc:Choice>
        <mc:Fallback xmlns="">
          <p:sp>
            <p:nvSpPr>
              <p:cNvPr id="89" name="Text Box 1212"/>
              <p:cNvSpPr txBox="1">
                <a:spLocks noRot="1" noChangeAspect="1" noMove="1" noResize="1" noEditPoints="1" noAdjustHandles="1" noChangeArrowheads="1" noChangeShapeType="1" noTextEdit="1"/>
              </p:cNvSpPr>
              <p:nvPr/>
            </p:nvSpPr>
            <p:spPr bwMode="auto">
              <a:xfrm>
                <a:off x="262282" y="3565868"/>
                <a:ext cx="7757319" cy="462434"/>
              </a:xfrm>
              <a:prstGeom prst="rect">
                <a:avLst/>
              </a:prstGeom>
              <a:blipFill rotWithShape="0">
                <a:blip r:embed="rId5"/>
                <a:stretch>
                  <a:fillRect l="-1178" t="-14474" b="-302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Text Box 1217"/>
              <p:cNvSpPr txBox="1">
                <a:spLocks noChangeArrowheads="1"/>
              </p:cNvSpPr>
              <p:nvPr/>
            </p:nvSpPr>
            <p:spPr bwMode="auto">
              <a:xfrm>
                <a:off x="265613" y="4035974"/>
                <a:ext cx="8229600" cy="830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dirty="0">
                    <a:latin typeface="Times New Roman" panose="02020603050405020304" pitchFamily="18" charset="0"/>
                    <a:cs typeface="Times New Roman" panose="02020603050405020304" pitchFamily="18" charset="0"/>
                  </a:rPr>
                  <a:t>2)</a:t>
                </a:r>
                <a:r>
                  <a:rPr lang="zh-CN" altLang="en-US" sz="2400" dirty="0">
                    <a:latin typeface="+mn-ea"/>
                    <a:ea typeface="+mn-ea"/>
                    <a:cs typeface="Times New Roman" panose="02020603050405020304" pitchFamily="18" charset="0"/>
                  </a:rPr>
                  <a:t>同步预置</a:t>
                </a:r>
                <a:r>
                  <a:rPr lang="zh-CN" altLang="en-US" sz="2400" b="1" dirty="0">
                    <a:latin typeface="Times New Roman" panose="02020603050405020304" pitchFamily="18" charset="0"/>
                    <a:cs typeface="Times New Roman" panose="02020603050405020304" pitchFamily="18" charset="0"/>
                  </a:rPr>
                  <a:t>：当</a:t>
                </a:r>
                <a14:m>
                  <m:oMath xmlns:m="http://schemas.openxmlformats.org/officeDocument/2006/math">
                    <m:acc>
                      <m:accPr>
                        <m:chr m:val="̅"/>
                        <m:ctrlPr>
                          <a:rPr lang="en-US" altLang="zh-CN" sz="2400" i="1" dirty="0">
                            <a:solidFill>
                              <a:srgbClr val="C00000"/>
                            </a:solidFill>
                            <a:latin typeface="Cambria Math" panose="02040503050406030204" pitchFamily="18" charset="0"/>
                            <a:cs typeface="Times New Roman" panose="02020603050405020304" pitchFamily="18" charset="0"/>
                          </a:rPr>
                        </m:ctrlPr>
                      </m:accPr>
                      <m:e>
                        <m:sSub>
                          <m:sSubPr>
                            <m:ctrlPr>
                              <a:rPr lang="en-US" altLang="zh-CN" sz="2400" i="1" dirty="0">
                                <a:solidFill>
                                  <a:srgbClr val="C00000"/>
                                </a:solidFill>
                                <a:latin typeface="Cambria Math" panose="02040503050406030204" pitchFamily="18" charset="0"/>
                                <a:cs typeface="Times New Roman" panose="02020603050405020304" pitchFamily="18" charset="0"/>
                              </a:rPr>
                            </m:ctrlPr>
                          </m:sSubPr>
                          <m:e>
                            <m:r>
                              <a:rPr lang="en-US" altLang="zh-CN" sz="2400" i="1" dirty="0">
                                <a:solidFill>
                                  <a:srgbClr val="C00000"/>
                                </a:solidFill>
                                <a:latin typeface="Cambria Math" panose="02040503050406030204" pitchFamily="18" charset="0"/>
                                <a:cs typeface="Times New Roman" panose="02020603050405020304" pitchFamily="18" charset="0"/>
                              </a:rPr>
                              <m:t>𝑪</m:t>
                            </m:r>
                          </m:e>
                          <m:sub>
                            <m:r>
                              <a:rPr lang="en-US" altLang="zh-CN" sz="2400" i="1" dirty="0">
                                <a:solidFill>
                                  <a:srgbClr val="C00000"/>
                                </a:solidFill>
                                <a:latin typeface="Cambria Math" panose="02040503050406030204" pitchFamily="18" charset="0"/>
                                <a:cs typeface="Times New Roman" panose="02020603050405020304" pitchFamily="18" charset="0"/>
                              </a:rPr>
                              <m:t>𝒓</m:t>
                            </m:r>
                          </m:sub>
                        </m:sSub>
                      </m:e>
                    </m:acc>
                  </m:oMath>
                </a14:m>
                <a:r>
                  <a:rPr lang="en-US" altLang="zh-CN" sz="2400" dirty="0">
                    <a:solidFill>
                      <a:srgbClr val="C00000"/>
                    </a:solidFill>
                    <a:latin typeface="Times New Roman" panose="02020603050405020304" pitchFamily="18" charset="0"/>
                    <a:cs typeface="Times New Roman" panose="02020603050405020304" pitchFamily="18" charset="0"/>
                  </a:rPr>
                  <a:t>=0</a:t>
                </a:r>
                <a:r>
                  <a:rPr lang="zh-CN" altLang="en-US" sz="2400" b="1" dirty="0">
                    <a:solidFill>
                      <a:srgbClr val="CC0000"/>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2400" i="1" dirty="0" smtClean="0">
                            <a:solidFill>
                              <a:srgbClr val="C00000"/>
                            </a:solidFill>
                            <a:latin typeface="Cambria Math" panose="02040503050406030204" pitchFamily="18" charset="0"/>
                            <a:cs typeface="Times New Roman" panose="02020603050405020304" pitchFamily="18" charset="0"/>
                          </a:rPr>
                        </m:ctrlPr>
                      </m:accPr>
                      <m:e>
                        <m:sSub>
                          <m:sSubPr>
                            <m:ctrlPr>
                              <a:rPr lang="en-US" altLang="zh-CN" sz="2400" i="1" dirty="0">
                                <a:solidFill>
                                  <a:srgbClr val="C00000"/>
                                </a:solidFill>
                                <a:latin typeface="Cambria Math" panose="02040503050406030204" pitchFamily="18" charset="0"/>
                                <a:cs typeface="Times New Roman" panose="02020603050405020304" pitchFamily="18" charset="0"/>
                              </a:rPr>
                            </m:ctrlPr>
                          </m:sSubPr>
                          <m:e>
                            <m:r>
                              <a:rPr lang="en-US" altLang="zh-CN" sz="2400" i="1" dirty="0">
                                <a:solidFill>
                                  <a:srgbClr val="C00000"/>
                                </a:solidFill>
                                <a:latin typeface="Cambria Math" panose="02040503050406030204" pitchFamily="18" charset="0"/>
                                <a:cs typeface="Times New Roman" panose="02020603050405020304" pitchFamily="18" charset="0"/>
                              </a:rPr>
                              <m:t>𝑳</m:t>
                            </m:r>
                          </m:e>
                          <m:sub>
                            <m:r>
                              <a:rPr lang="en-US" altLang="zh-CN" sz="2400" i="1" dirty="0">
                                <a:solidFill>
                                  <a:srgbClr val="C00000"/>
                                </a:solidFill>
                                <a:latin typeface="Cambria Math" panose="02040503050406030204" pitchFamily="18" charset="0"/>
                                <a:cs typeface="Times New Roman" panose="02020603050405020304" pitchFamily="18" charset="0"/>
                              </a:rPr>
                              <m:t>𝑫</m:t>
                            </m:r>
                          </m:sub>
                        </m:sSub>
                      </m:e>
                    </m:acc>
                  </m:oMath>
                </a14:m>
                <a:r>
                  <a:rPr lang="en-US" altLang="zh-CN" sz="2400" b="1" dirty="0">
                    <a:solidFill>
                      <a:srgbClr val="C00000"/>
                    </a:solidFill>
                    <a:latin typeface="Times New Roman" panose="02020603050405020304" pitchFamily="18" charset="0"/>
                    <a:cs typeface="Times New Roman" panose="02020603050405020304" pitchFamily="18" charset="0"/>
                  </a:rPr>
                  <a:t>=0</a:t>
                </a:r>
                <a:r>
                  <a:rPr lang="zh-CN" altLang="en-US" sz="2400" b="1" dirty="0">
                    <a:latin typeface="Times New Roman" panose="02020603050405020304" pitchFamily="18" charset="0"/>
                    <a:cs typeface="Times New Roman" panose="02020603050405020304" pitchFamily="18" charset="0"/>
                  </a:rPr>
                  <a:t>，</a:t>
                </a:r>
                <a:r>
                  <a:rPr lang="zh-CN" altLang="en-US" sz="2400" b="1" dirty="0">
                    <a:solidFill>
                      <a:srgbClr val="CC0000"/>
                    </a:solidFill>
                    <a:latin typeface="Times New Roman" panose="02020603050405020304" pitchFamily="18" charset="0"/>
                    <a:cs typeface="Times New Roman" panose="02020603050405020304" pitchFamily="18" charset="0"/>
                  </a:rPr>
                  <a:t>在</a:t>
                </a:r>
                <a:r>
                  <a:rPr lang="en-US" altLang="zh-CN" sz="2400" b="1" i="1" dirty="0">
                    <a:solidFill>
                      <a:srgbClr val="CC0000"/>
                    </a:solidFill>
                    <a:latin typeface="Times New Roman" panose="02020603050405020304" pitchFamily="18" charset="0"/>
                    <a:cs typeface="Times New Roman" panose="02020603050405020304" pitchFamily="18" charset="0"/>
                  </a:rPr>
                  <a:t>CP</a:t>
                </a:r>
                <a:r>
                  <a:rPr lang="zh-CN" altLang="en-US" sz="2400" b="1" dirty="0">
                    <a:solidFill>
                      <a:srgbClr val="CC0000"/>
                    </a:solidFill>
                    <a:latin typeface="Times New Roman" panose="02020603050405020304" pitchFamily="18" charset="0"/>
                    <a:cs typeface="Times New Roman" panose="02020603050405020304" pitchFamily="18" charset="0"/>
                  </a:rPr>
                  <a:t>上升沿时</a:t>
                </a:r>
                <a:r>
                  <a:rPr lang="zh-CN" altLang="en-US" sz="2400" b="1" dirty="0">
                    <a:latin typeface="Times New Roman" panose="02020603050405020304" pitchFamily="18" charset="0"/>
                    <a:cs typeface="Times New Roman" panose="02020603050405020304" pitchFamily="18" charset="0"/>
                  </a:rPr>
                  <a:t>，输出端反映输入数据的状态。</a:t>
                </a:r>
              </a:p>
            </p:txBody>
          </p:sp>
        </mc:Choice>
        <mc:Fallback xmlns="">
          <p:sp>
            <p:nvSpPr>
              <p:cNvPr id="94" name="Text Box 1217"/>
              <p:cNvSpPr txBox="1">
                <a:spLocks noRot="1" noChangeAspect="1" noMove="1" noResize="1" noEditPoints="1" noAdjustHandles="1" noChangeArrowheads="1" noChangeShapeType="1" noTextEdit="1"/>
              </p:cNvSpPr>
              <p:nvPr/>
            </p:nvSpPr>
            <p:spPr bwMode="auto">
              <a:xfrm>
                <a:off x="265613" y="4035974"/>
                <a:ext cx="8229600" cy="830263"/>
              </a:xfrm>
              <a:prstGeom prst="rect">
                <a:avLst/>
              </a:prstGeom>
              <a:blipFill rotWithShape="0">
                <a:blip r:embed="rId6"/>
                <a:stretch>
                  <a:fillRect l="-1185" t="-8088" b="-139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Text Box 1222" descr="蓝色砂纸"/>
              <p:cNvSpPr txBox="1">
                <a:spLocks noChangeArrowheads="1"/>
              </p:cNvSpPr>
              <p:nvPr/>
            </p:nvSpPr>
            <p:spPr bwMode="auto">
              <a:xfrm>
                <a:off x="293369" y="6075934"/>
                <a:ext cx="8507413" cy="830997"/>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dirty="0">
                    <a:latin typeface="Times New Roman" panose="02020603050405020304" pitchFamily="18" charset="0"/>
                    <a:cs typeface="Times New Roman" panose="02020603050405020304" pitchFamily="18" charset="0"/>
                  </a:rPr>
                  <a:t>4</a:t>
                </a:r>
                <a:r>
                  <a:rPr lang="en-US" altLang="zh-CN" sz="2400" b="1" dirty="0">
                    <a:latin typeface="Times New Roman" panose="02020603050405020304" pitchFamily="18" charset="0"/>
                    <a:cs typeface="Times New Roman" panose="02020603050405020304" pitchFamily="18" charset="0"/>
                  </a:rPr>
                  <a:t>)</a:t>
                </a:r>
                <a:r>
                  <a:rPr lang="zh-CN" altLang="en-US" sz="2400" dirty="0">
                    <a:latin typeface="+mn-ea"/>
                    <a:ea typeface="+mn-ea"/>
                    <a:cs typeface="Times New Roman" panose="02020603050405020304" pitchFamily="18" charset="0"/>
                  </a:rPr>
                  <a:t>保持</a:t>
                </a:r>
                <a:r>
                  <a:rPr lang="zh-CN" altLang="en-US" sz="2400" b="1" dirty="0">
                    <a:latin typeface="Times New Roman" panose="02020603050405020304" pitchFamily="18" charset="0"/>
                    <a:cs typeface="Times New Roman" panose="02020603050405020304" pitchFamily="18" charset="0"/>
                  </a:rPr>
                  <a:t>：当</a:t>
                </a:r>
                <a14:m>
                  <m:oMath xmlns:m="http://schemas.openxmlformats.org/officeDocument/2006/math">
                    <m:acc>
                      <m:accPr>
                        <m:chr m:val="̅"/>
                        <m:ctrlPr>
                          <a:rPr lang="en-US" altLang="zh-CN" sz="2400" i="1" dirty="0">
                            <a:solidFill>
                              <a:srgbClr val="C00000"/>
                            </a:solidFill>
                            <a:latin typeface="Cambria Math" panose="02040503050406030204" pitchFamily="18" charset="0"/>
                            <a:cs typeface="Times New Roman" panose="02020603050405020304" pitchFamily="18" charset="0"/>
                          </a:rPr>
                        </m:ctrlPr>
                      </m:accPr>
                      <m:e>
                        <m:sSub>
                          <m:sSubPr>
                            <m:ctrlPr>
                              <a:rPr lang="en-US" altLang="zh-CN" sz="2400" i="1" dirty="0">
                                <a:solidFill>
                                  <a:srgbClr val="C00000"/>
                                </a:solidFill>
                                <a:latin typeface="Cambria Math" panose="02040503050406030204" pitchFamily="18" charset="0"/>
                                <a:cs typeface="Times New Roman" panose="02020603050405020304" pitchFamily="18" charset="0"/>
                              </a:rPr>
                            </m:ctrlPr>
                          </m:sSubPr>
                          <m:e>
                            <m:r>
                              <a:rPr lang="en-US" altLang="zh-CN" sz="2400" i="1" dirty="0">
                                <a:solidFill>
                                  <a:srgbClr val="C00000"/>
                                </a:solidFill>
                                <a:latin typeface="Cambria Math" panose="02040503050406030204" pitchFamily="18" charset="0"/>
                                <a:cs typeface="Times New Roman" panose="02020603050405020304" pitchFamily="18" charset="0"/>
                              </a:rPr>
                              <m:t>𝑪</m:t>
                            </m:r>
                          </m:e>
                          <m:sub>
                            <m:r>
                              <a:rPr lang="en-US" altLang="zh-CN" sz="2400" i="1" dirty="0">
                                <a:solidFill>
                                  <a:srgbClr val="C00000"/>
                                </a:solidFill>
                                <a:latin typeface="Cambria Math" panose="02040503050406030204" pitchFamily="18" charset="0"/>
                                <a:cs typeface="Times New Roman" panose="02020603050405020304" pitchFamily="18" charset="0"/>
                              </a:rPr>
                              <m:t>𝒓</m:t>
                            </m:r>
                          </m:sub>
                        </m:sSub>
                      </m:e>
                    </m:acc>
                  </m:oMath>
                </a14:m>
                <a:r>
                  <a:rPr lang="en-US" altLang="zh-CN" sz="2400" dirty="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2400" i="1" dirty="0">
                            <a:solidFill>
                              <a:srgbClr val="C00000"/>
                            </a:solidFill>
                            <a:latin typeface="Cambria Math" panose="02040503050406030204" pitchFamily="18" charset="0"/>
                            <a:cs typeface="Times New Roman" panose="02020603050405020304" pitchFamily="18" charset="0"/>
                          </a:rPr>
                        </m:ctrlPr>
                      </m:accPr>
                      <m:e>
                        <m:sSub>
                          <m:sSubPr>
                            <m:ctrlPr>
                              <a:rPr lang="en-US" altLang="zh-CN" sz="2400" i="1" dirty="0">
                                <a:solidFill>
                                  <a:srgbClr val="C00000"/>
                                </a:solidFill>
                                <a:latin typeface="Cambria Math" panose="02040503050406030204" pitchFamily="18" charset="0"/>
                                <a:cs typeface="Times New Roman" panose="02020603050405020304" pitchFamily="18" charset="0"/>
                              </a:rPr>
                            </m:ctrlPr>
                          </m:sSubPr>
                          <m:e>
                            <m:r>
                              <a:rPr lang="en-US" altLang="zh-CN" sz="2400" i="1" dirty="0">
                                <a:solidFill>
                                  <a:srgbClr val="C00000"/>
                                </a:solidFill>
                                <a:latin typeface="Cambria Math" panose="02040503050406030204" pitchFamily="18" charset="0"/>
                                <a:cs typeface="Times New Roman" panose="02020603050405020304" pitchFamily="18" charset="0"/>
                              </a:rPr>
                              <m:t>𝑳</m:t>
                            </m:r>
                          </m:e>
                          <m:sub>
                            <m:r>
                              <a:rPr lang="en-US" altLang="zh-CN" sz="2400" i="1" dirty="0">
                                <a:solidFill>
                                  <a:srgbClr val="C00000"/>
                                </a:solidFill>
                                <a:latin typeface="Cambria Math" panose="02040503050406030204" pitchFamily="18" charset="0"/>
                                <a:cs typeface="Times New Roman" panose="02020603050405020304" pitchFamily="18" charset="0"/>
                              </a:rPr>
                              <m:t>𝑫</m:t>
                            </m:r>
                          </m:sub>
                        </m:sSub>
                      </m:e>
                    </m:acc>
                  </m:oMath>
                </a14:m>
                <a:r>
                  <a:rPr lang="en-US" altLang="zh-CN" sz="2400" dirty="0">
                    <a:solidFill>
                      <a:srgbClr val="C00000"/>
                    </a:solidFill>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时，</a:t>
                </a:r>
                <a:r>
                  <a:rPr lang="en-US" altLang="zh-CN" sz="2400" b="1" i="1" dirty="0">
                    <a:solidFill>
                      <a:srgbClr val="FF0000"/>
                    </a:solidFill>
                    <a:latin typeface="Times New Roman" panose="02020603050405020304" pitchFamily="18" charset="0"/>
                    <a:cs typeface="Times New Roman" panose="02020603050405020304" pitchFamily="18" charset="0"/>
                  </a:rPr>
                  <a:t>T</a:t>
                </a:r>
                <a:r>
                  <a:rPr lang="zh-CN" altLang="en-US" sz="2400" b="1" dirty="0">
                    <a:latin typeface="Times New Roman" panose="02020603050405020304" pitchFamily="18" charset="0"/>
                    <a:cs typeface="Times New Roman" panose="02020603050405020304" pitchFamily="18" charset="0"/>
                  </a:rPr>
                  <a:t>或</a:t>
                </a:r>
                <a:r>
                  <a:rPr lang="en-US" altLang="zh-CN" sz="2400" b="1" i="1" dirty="0">
                    <a:solidFill>
                      <a:srgbClr val="FF0000"/>
                    </a:solidFill>
                    <a:latin typeface="Times New Roman" panose="02020603050405020304" pitchFamily="18" charset="0"/>
                    <a:cs typeface="Times New Roman" panose="02020603050405020304" pitchFamily="18" charset="0"/>
                  </a:rPr>
                  <a:t>P</a:t>
                </a:r>
                <a:r>
                  <a:rPr lang="zh-CN" altLang="en-US" sz="2400" b="1" dirty="0">
                    <a:latin typeface="Times New Roman" panose="02020603050405020304" pitchFamily="18" charset="0"/>
                    <a:cs typeface="Times New Roman" panose="02020603050405020304" pitchFamily="18" charset="0"/>
                  </a:rPr>
                  <a:t>有一个无效，各触发器均处于保持状态。 </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97" name="Text Box 1222" descr="蓝色砂纸"/>
              <p:cNvSpPr txBox="1">
                <a:spLocks noRot="1" noChangeAspect="1" noMove="1" noResize="1" noEditPoints="1" noAdjustHandles="1" noChangeArrowheads="1" noChangeShapeType="1" noTextEdit="1"/>
              </p:cNvSpPr>
              <p:nvPr/>
            </p:nvSpPr>
            <p:spPr bwMode="auto">
              <a:xfrm>
                <a:off x="293369" y="6075934"/>
                <a:ext cx="8507413" cy="830997"/>
              </a:xfrm>
              <a:prstGeom prst="rect">
                <a:avLst/>
              </a:prstGeom>
              <a:blipFill rotWithShape="0">
                <a:blip r:embed="rId7"/>
                <a:stretch>
                  <a:fillRect l="-1074" t="-8088" r="-215" b="-1397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Text Box 1228" descr="蓝色砂纸"/>
              <p:cNvSpPr txBox="1">
                <a:spLocks noChangeArrowheads="1"/>
              </p:cNvSpPr>
              <p:nvPr/>
            </p:nvSpPr>
            <p:spPr bwMode="auto">
              <a:xfrm>
                <a:off x="300672" y="4860436"/>
                <a:ext cx="8515350" cy="120109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dirty="0">
                    <a:latin typeface="Times New Roman" panose="02020603050405020304" pitchFamily="18" charset="0"/>
                    <a:cs typeface="Times New Roman" panose="02020603050405020304" pitchFamily="18" charset="0"/>
                  </a:rPr>
                  <a:t>3)</a:t>
                </a:r>
                <a:r>
                  <a:rPr lang="zh-CN" altLang="en-US" sz="2400" dirty="0">
                    <a:latin typeface="+mn-ea"/>
                    <a:ea typeface="+mn-ea"/>
                    <a:cs typeface="Times New Roman" panose="02020603050405020304" pitchFamily="18" charset="0"/>
                  </a:rPr>
                  <a:t>计数</a:t>
                </a:r>
                <a:r>
                  <a:rPr lang="zh-CN" altLang="en-US" sz="2400" b="1" dirty="0">
                    <a:latin typeface="Times New Roman" panose="02020603050405020304" pitchFamily="18" charset="0"/>
                    <a:cs typeface="Times New Roman" panose="02020603050405020304" pitchFamily="18" charset="0"/>
                  </a:rPr>
                  <a:t>：当</a:t>
                </a:r>
                <a14:m>
                  <m:oMath xmlns:m="http://schemas.openxmlformats.org/officeDocument/2006/math">
                    <m:acc>
                      <m:accPr>
                        <m:chr m:val="̅"/>
                        <m:ctrlPr>
                          <a:rPr lang="en-US" altLang="zh-CN" sz="2400" i="1" dirty="0">
                            <a:solidFill>
                              <a:srgbClr val="C00000"/>
                            </a:solidFill>
                            <a:latin typeface="Cambria Math" panose="02040503050406030204" pitchFamily="18" charset="0"/>
                            <a:cs typeface="Times New Roman" panose="02020603050405020304" pitchFamily="18" charset="0"/>
                          </a:rPr>
                        </m:ctrlPr>
                      </m:accPr>
                      <m:e>
                        <m:sSub>
                          <m:sSubPr>
                            <m:ctrlPr>
                              <a:rPr lang="en-US" altLang="zh-CN" sz="2400" i="1" dirty="0">
                                <a:solidFill>
                                  <a:srgbClr val="C00000"/>
                                </a:solidFill>
                                <a:latin typeface="Cambria Math" panose="02040503050406030204" pitchFamily="18" charset="0"/>
                                <a:cs typeface="Times New Roman" panose="02020603050405020304" pitchFamily="18" charset="0"/>
                              </a:rPr>
                            </m:ctrlPr>
                          </m:sSubPr>
                          <m:e>
                            <m:r>
                              <a:rPr lang="en-US" altLang="zh-CN" sz="2400" i="1" dirty="0">
                                <a:solidFill>
                                  <a:srgbClr val="C00000"/>
                                </a:solidFill>
                                <a:latin typeface="Cambria Math" panose="02040503050406030204" pitchFamily="18" charset="0"/>
                                <a:cs typeface="Times New Roman" panose="02020603050405020304" pitchFamily="18" charset="0"/>
                              </a:rPr>
                              <m:t>𝑪</m:t>
                            </m:r>
                          </m:e>
                          <m:sub>
                            <m:r>
                              <a:rPr lang="en-US" altLang="zh-CN" sz="2400" i="1" dirty="0">
                                <a:solidFill>
                                  <a:srgbClr val="C00000"/>
                                </a:solidFill>
                                <a:latin typeface="Cambria Math" panose="02040503050406030204" pitchFamily="18" charset="0"/>
                                <a:cs typeface="Times New Roman" panose="02020603050405020304" pitchFamily="18" charset="0"/>
                              </a:rPr>
                              <m:t>𝒓</m:t>
                            </m:r>
                          </m:sub>
                        </m:sSub>
                      </m:e>
                    </m:acc>
                  </m:oMath>
                </a14:m>
                <a:r>
                  <a:rPr lang="en-US" altLang="zh-CN" sz="2400" dirty="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altLang="zh-CN" sz="2400" i="1" dirty="0">
                            <a:solidFill>
                              <a:srgbClr val="C00000"/>
                            </a:solidFill>
                            <a:latin typeface="Cambria Math" panose="02040503050406030204" pitchFamily="18" charset="0"/>
                            <a:cs typeface="Times New Roman" panose="02020603050405020304" pitchFamily="18" charset="0"/>
                          </a:rPr>
                        </m:ctrlPr>
                      </m:accPr>
                      <m:e>
                        <m:sSub>
                          <m:sSubPr>
                            <m:ctrlPr>
                              <a:rPr lang="en-US" altLang="zh-CN" sz="2400" i="1" dirty="0">
                                <a:solidFill>
                                  <a:srgbClr val="C00000"/>
                                </a:solidFill>
                                <a:latin typeface="Cambria Math" panose="02040503050406030204" pitchFamily="18" charset="0"/>
                                <a:cs typeface="Times New Roman" panose="02020603050405020304" pitchFamily="18" charset="0"/>
                              </a:rPr>
                            </m:ctrlPr>
                          </m:sSubPr>
                          <m:e>
                            <m:r>
                              <a:rPr lang="en-US" altLang="zh-CN" sz="2400" i="1" dirty="0">
                                <a:solidFill>
                                  <a:srgbClr val="C00000"/>
                                </a:solidFill>
                                <a:latin typeface="Cambria Math" panose="02040503050406030204" pitchFamily="18" charset="0"/>
                                <a:cs typeface="Times New Roman" panose="02020603050405020304" pitchFamily="18" charset="0"/>
                              </a:rPr>
                              <m:t>𝑳</m:t>
                            </m:r>
                          </m:e>
                          <m:sub>
                            <m:r>
                              <a:rPr lang="en-US" altLang="zh-CN" sz="2400" i="1" dirty="0">
                                <a:solidFill>
                                  <a:srgbClr val="C00000"/>
                                </a:solidFill>
                                <a:latin typeface="Cambria Math" panose="02040503050406030204" pitchFamily="18" charset="0"/>
                                <a:cs typeface="Times New Roman" panose="02020603050405020304" pitchFamily="18" charset="0"/>
                              </a:rPr>
                              <m:t>𝑫</m:t>
                            </m:r>
                          </m:sub>
                        </m:sSub>
                      </m:e>
                    </m:acc>
                  </m:oMath>
                </a14:m>
                <a:r>
                  <a:rPr lang="en-US" altLang="zh-CN" sz="2400" dirty="0">
                    <a:solidFill>
                      <a:srgbClr val="C00000"/>
                    </a:solidFill>
                    <a:latin typeface="Times New Roman" panose="02020603050405020304" pitchFamily="18" charset="0"/>
                    <a:cs typeface="Times New Roman" panose="02020603050405020304" pitchFamily="18" charset="0"/>
                  </a:rPr>
                  <a:t>=T=P=1</a:t>
                </a:r>
                <a:r>
                  <a:rPr lang="zh-CN" altLang="en-US" sz="2400" b="1" dirty="0">
                    <a:latin typeface="Times New Roman" panose="02020603050405020304" pitchFamily="18" charset="0"/>
                    <a:cs typeface="Times New Roman" panose="02020603050405020304" pitchFamily="18" charset="0"/>
                  </a:rPr>
                  <a:t>时，按</a:t>
                </a:r>
                <a:r>
                  <a:rPr lang="zh-CN" altLang="en-US" sz="2400" b="1" dirty="0">
                    <a:solidFill>
                      <a:srgbClr val="CC0000"/>
                    </a:solidFill>
                    <a:latin typeface="Times New Roman" panose="02020603050405020304" pitchFamily="18" charset="0"/>
                    <a:cs typeface="Times New Roman" panose="02020603050405020304" pitchFamily="18" charset="0"/>
                  </a:rPr>
                  <a:t>二进制自然码</a:t>
                </a:r>
                <a:r>
                  <a:rPr lang="zh-CN" altLang="en-US" sz="2400" b="1" dirty="0">
                    <a:latin typeface="Times New Roman" panose="02020603050405020304" pitchFamily="18" charset="0"/>
                    <a:cs typeface="Times New Roman" panose="02020603050405020304" pitchFamily="18" charset="0"/>
                  </a:rPr>
                  <a:t>计数。 若初态为</a:t>
                </a:r>
                <a:r>
                  <a:rPr lang="en-US" altLang="zh-CN" sz="2400" b="1" dirty="0">
                    <a:latin typeface="Times New Roman" panose="02020603050405020304" pitchFamily="18" charset="0"/>
                    <a:cs typeface="Times New Roman" panose="02020603050405020304" pitchFamily="18" charset="0"/>
                  </a:rPr>
                  <a:t>0000,15</a:t>
                </a:r>
                <a:r>
                  <a:rPr lang="zh-CN" altLang="en-US" sz="2400" b="1" dirty="0">
                    <a:latin typeface="Times New Roman" panose="02020603050405020304" pitchFamily="18" charset="0"/>
                    <a:cs typeface="Times New Roman" panose="02020603050405020304" pitchFamily="18" charset="0"/>
                  </a:rPr>
                  <a:t>个</a:t>
                </a:r>
                <a:r>
                  <a:rPr lang="en-US" altLang="zh-CN" sz="2400" b="1" i="1" dirty="0">
                    <a:latin typeface="Times New Roman" panose="02020603050405020304" pitchFamily="18" charset="0"/>
                    <a:cs typeface="Times New Roman" panose="02020603050405020304" pitchFamily="18" charset="0"/>
                  </a:rPr>
                  <a:t>CP</a:t>
                </a:r>
                <a:r>
                  <a:rPr lang="zh-CN" altLang="en-US" sz="2400" b="1" dirty="0">
                    <a:latin typeface="Times New Roman" panose="02020603050405020304" pitchFamily="18" charset="0"/>
                    <a:cs typeface="Times New Roman" panose="02020603050405020304" pitchFamily="18" charset="0"/>
                  </a:rPr>
                  <a:t>后，输出为“</a:t>
                </a:r>
                <a:r>
                  <a:rPr lang="en-US" altLang="zh-CN" sz="2400" b="1" dirty="0">
                    <a:latin typeface="Times New Roman" panose="02020603050405020304" pitchFamily="18" charset="0"/>
                    <a:cs typeface="Times New Roman" panose="02020603050405020304" pitchFamily="18" charset="0"/>
                  </a:rPr>
                  <a:t>1111”</a:t>
                </a:r>
                <a:r>
                  <a:rPr lang="zh-CN" altLang="en-US" sz="2400" b="1" dirty="0">
                    <a:latin typeface="Times New Roman" panose="02020603050405020304" pitchFamily="18" charset="0"/>
                    <a:cs typeface="Times New Roman" panose="02020603050405020304" pitchFamily="18" charset="0"/>
                  </a:rPr>
                  <a:t>，进位</a:t>
                </a:r>
                <a14:m>
                  <m:oMath xmlns:m="http://schemas.openxmlformats.org/officeDocument/2006/math">
                    <m:sSub>
                      <m:sSubPr>
                        <m:ctrlPr>
                          <a:rPr lang="en-US" altLang="zh-CN" sz="2400" b="1" i="1" dirty="0" smtClean="0">
                            <a:latin typeface="Cambria Math" panose="02040503050406030204" pitchFamily="18" charset="0"/>
                            <a:cs typeface="Times New Roman" panose="02020603050405020304" pitchFamily="18" charset="0"/>
                          </a:rPr>
                        </m:ctrlPr>
                      </m:sSubPr>
                      <m:e>
                        <m:r>
                          <a:rPr lang="en-US" altLang="zh-CN" sz="2400" b="1" i="1" dirty="0" smtClean="0">
                            <a:latin typeface="Cambria Math" panose="02040503050406030204" pitchFamily="18" charset="0"/>
                            <a:cs typeface="Times New Roman" panose="02020603050405020304" pitchFamily="18" charset="0"/>
                          </a:rPr>
                          <m:t>𝑸</m:t>
                        </m:r>
                      </m:e>
                      <m:sub>
                        <m:r>
                          <m:rPr>
                            <m:sty m:val="p"/>
                          </m:rPr>
                          <a:rPr lang="en-US" altLang="zh-CN" sz="2400" i="1" dirty="0">
                            <a:latin typeface="Cambria Math" panose="02040503050406030204" pitchFamily="18" charset="0"/>
                            <a:cs typeface="Times New Roman" panose="02020603050405020304" pitchFamily="18" charset="0"/>
                          </a:rPr>
                          <m:t>cc</m:t>
                        </m:r>
                      </m:sub>
                    </m:sSub>
                  </m:oMath>
                </a14:m>
                <a:r>
                  <a:rPr lang="en-US" altLang="zh-CN" sz="2400" b="1" baseline="-250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TQ</a:t>
                </a:r>
                <a:r>
                  <a:rPr lang="en-US" altLang="zh-CN" sz="2400" b="1" baseline="-25000" dirty="0">
                    <a:latin typeface="Times New Roman" panose="02020603050405020304" pitchFamily="18" charset="0"/>
                    <a:cs typeface="Times New Roman" panose="02020603050405020304" pitchFamily="18" charset="0"/>
                  </a:rPr>
                  <a:t>3</a:t>
                </a:r>
                <a:r>
                  <a:rPr lang="en-US" altLang="zh-CN" sz="2400" b="1" i="1" dirty="0">
                    <a:latin typeface="Times New Roman" panose="02020603050405020304" pitchFamily="18" charset="0"/>
                    <a:cs typeface="Times New Roman" panose="02020603050405020304" pitchFamily="18" charset="0"/>
                  </a:rPr>
                  <a:t>Q</a:t>
                </a:r>
                <a:r>
                  <a:rPr lang="en-US" altLang="zh-CN" sz="2400" b="1" baseline="-25000"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Q</a:t>
                </a:r>
                <a:r>
                  <a:rPr lang="en-US" altLang="zh-CN" sz="2400" b="1" baseline="-25000" dirty="0">
                    <a:latin typeface="Times New Roman" panose="02020603050405020304" pitchFamily="18" charset="0"/>
                    <a:cs typeface="Times New Roman" panose="02020603050405020304" pitchFamily="18" charset="0"/>
                  </a:rPr>
                  <a:t>1</a:t>
                </a:r>
                <a:r>
                  <a:rPr lang="en-US" altLang="zh-CN" sz="2400" b="1" i="1" dirty="0">
                    <a:latin typeface="Times New Roman" panose="02020603050405020304" pitchFamily="18" charset="0"/>
                    <a:cs typeface="Times New Roman" panose="02020603050405020304" pitchFamily="18" charset="0"/>
                  </a:rPr>
                  <a:t>Q</a:t>
                </a:r>
                <a:r>
                  <a:rPr lang="en-US" altLang="zh-CN" sz="2400" b="1" baseline="-25000" dirty="0">
                    <a:latin typeface="Times New Roman" panose="02020603050405020304" pitchFamily="18" charset="0"/>
                    <a:cs typeface="Times New Roman" panose="02020603050405020304" pitchFamily="18" charset="0"/>
                  </a:rPr>
                  <a:t>0</a:t>
                </a:r>
                <a:r>
                  <a:rPr lang="en-US" altLang="zh-CN" sz="2400" b="1" dirty="0">
                    <a:latin typeface="Times New Roman" panose="02020603050405020304" pitchFamily="18" charset="0"/>
                    <a:cs typeface="Times New Roman" panose="02020603050405020304" pitchFamily="18" charset="0"/>
                  </a:rPr>
                  <a:t> =1</a:t>
                </a:r>
                <a:r>
                  <a:rPr lang="zh-CN" altLang="en-US" sz="2400" b="1" dirty="0">
                    <a:latin typeface="Times New Roman" panose="02020603050405020304" pitchFamily="18" charset="0"/>
                    <a:cs typeface="Times New Roman" panose="02020603050405020304" pitchFamily="18" charset="0"/>
                  </a:rPr>
                  <a:t>。第</a:t>
                </a:r>
                <a:r>
                  <a:rPr lang="en-US" altLang="zh-CN" sz="2400" b="1" dirty="0">
                    <a:latin typeface="Times New Roman" panose="02020603050405020304" pitchFamily="18" charset="0"/>
                    <a:cs typeface="Times New Roman" panose="02020603050405020304" pitchFamily="18" charset="0"/>
                  </a:rPr>
                  <a:t>16</a:t>
                </a:r>
                <a:r>
                  <a:rPr lang="zh-CN" altLang="en-US" sz="2400" b="1" dirty="0">
                    <a:latin typeface="Times New Roman" panose="02020603050405020304" pitchFamily="18" charset="0"/>
                    <a:cs typeface="Times New Roman" panose="02020603050405020304" pitchFamily="18" charset="0"/>
                  </a:rPr>
                  <a:t>个</a:t>
                </a:r>
                <a:r>
                  <a:rPr lang="en-US" altLang="zh-CN" sz="2400" b="1" i="1" dirty="0">
                    <a:latin typeface="Times New Roman" panose="02020603050405020304" pitchFamily="18" charset="0"/>
                    <a:cs typeface="Times New Roman" panose="02020603050405020304" pitchFamily="18" charset="0"/>
                  </a:rPr>
                  <a:t>CP</a:t>
                </a:r>
                <a:r>
                  <a:rPr lang="zh-CN" altLang="en-US" sz="2400" b="1" dirty="0">
                    <a:latin typeface="Times New Roman" panose="02020603050405020304" pitchFamily="18" charset="0"/>
                    <a:cs typeface="Times New Roman" panose="02020603050405020304" pitchFamily="18" charset="0"/>
                  </a:rPr>
                  <a:t>作用后，输出恢复到</a:t>
                </a:r>
                <a:r>
                  <a:rPr lang="en-US" altLang="zh-CN" sz="2400" b="1" dirty="0">
                    <a:latin typeface="Times New Roman" panose="02020603050405020304" pitchFamily="18" charset="0"/>
                    <a:cs typeface="Times New Roman" panose="02020603050405020304" pitchFamily="18" charset="0"/>
                  </a:rPr>
                  <a:t>0000</a:t>
                </a:r>
                <a:r>
                  <a:rPr lang="zh-CN" altLang="en-US" sz="2400" b="1" dirty="0">
                    <a:latin typeface="Times New Roman" panose="02020603050405020304" pitchFamily="18" charset="0"/>
                    <a:cs typeface="Times New Roman" panose="02020603050405020304" pitchFamily="18" charset="0"/>
                  </a:rPr>
                  <a:t>状态，</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𝑸</m:t>
                        </m:r>
                      </m:e>
                      <m:sub>
                        <m:r>
                          <m:rPr>
                            <m:sty m:val="p"/>
                          </m:rPr>
                          <a:rPr lang="en-US" altLang="zh-CN" sz="2400" i="1" dirty="0">
                            <a:latin typeface="Cambria Math" panose="02040503050406030204" pitchFamily="18" charset="0"/>
                            <a:cs typeface="Times New Roman" panose="02020603050405020304" pitchFamily="18" charset="0"/>
                          </a:rPr>
                          <m:t>cc</m:t>
                        </m:r>
                      </m:sub>
                    </m:sSub>
                  </m:oMath>
                </a14:m>
                <a:r>
                  <a:rPr lang="en-US" altLang="zh-CN" sz="2400" b="1" dirty="0">
                    <a:latin typeface="Times New Roman" panose="02020603050405020304" pitchFamily="18" charset="0"/>
                    <a:cs typeface="Times New Roman" panose="02020603050405020304" pitchFamily="18" charset="0"/>
                  </a:rPr>
                  <a:t>= 0</a:t>
                </a:r>
                <a:r>
                  <a:rPr lang="zh-CN" altLang="en-US" sz="2400" b="1"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p>
            </p:txBody>
          </p:sp>
        </mc:Choice>
        <mc:Fallback xmlns="">
          <p:sp>
            <p:nvSpPr>
              <p:cNvPr id="101" name="Text Box 1228" descr="蓝色砂纸"/>
              <p:cNvSpPr txBox="1">
                <a:spLocks noRot="1" noChangeAspect="1" noMove="1" noResize="1" noEditPoints="1" noAdjustHandles="1" noChangeArrowheads="1" noChangeShapeType="1" noTextEdit="1"/>
              </p:cNvSpPr>
              <p:nvPr/>
            </p:nvSpPr>
            <p:spPr bwMode="auto">
              <a:xfrm>
                <a:off x="300672" y="4860436"/>
                <a:ext cx="8515350" cy="1201098"/>
              </a:xfrm>
              <a:prstGeom prst="rect">
                <a:avLst/>
              </a:prstGeom>
              <a:blipFill rotWithShape="0">
                <a:blip r:embed="rId8"/>
                <a:stretch>
                  <a:fillRect l="-1074" t="-5584" r="-4724" b="-1116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159293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4" grpId="0"/>
      <p:bldP spid="97" grpId="0"/>
      <p:bldP spid="10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714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31657" y="47417"/>
            <a:ext cx="8170174"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四位同步二进制加法计数器</a:t>
            </a:r>
            <a:r>
              <a:rPr lang="en-US" altLang="zh-CN" sz="3200" dirty="0">
                <a:solidFill>
                  <a:srgbClr val="0000FF"/>
                </a:solidFill>
                <a:latin typeface="+mn-ea"/>
                <a:ea typeface="+mn-ea"/>
                <a:cs typeface="+mn-ea"/>
              </a:rPr>
              <a:t>74161</a:t>
            </a:r>
            <a:endParaRPr lang="zh-CN" altLang="en-US" sz="3200" dirty="0">
              <a:solidFill>
                <a:srgbClr val="0000FF"/>
              </a:solidFill>
              <a:latin typeface="+mn-ea"/>
              <a:ea typeface="+mn-ea"/>
              <a:cs typeface="+mn-ea"/>
              <a:sym typeface="+mn-lt"/>
            </a:endParaRPr>
          </a:p>
        </p:txBody>
      </p:sp>
      <p:sp>
        <p:nvSpPr>
          <p:cNvPr id="5" name="Rectangle 2"/>
          <p:cNvSpPr>
            <a:spLocks noChangeArrowheads="1"/>
          </p:cNvSpPr>
          <p:nvPr/>
        </p:nvSpPr>
        <p:spPr bwMode="auto">
          <a:xfrm>
            <a:off x="1713053" y="33103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8389" y="886026"/>
            <a:ext cx="2985611" cy="559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5"/>
          <p:cNvSpPr txBox="1">
            <a:spLocks noChangeArrowheads="1"/>
          </p:cNvSpPr>
          <p:nvPr/>
        </p:nvSpPr>
        <p:spPr bwMode="auto">
          <a:xfrm>
            <a:off x="6549968" y="566503"/>
            <a:ext cx="2643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000" b="1" dirty="0">
                <a:solidFill>
                  <a:srgbClr val="800000"/>
                </a:solidFill>
                <a:latin typeface="+mn-ea"/>
                <a:ea typeface="+mn-ea"/>
              </a:rPr>
              <a:t>状态表</a:t>
            </a:r>
          </a:p>
        </p:txBody>
      </p:sp>
      <p:graphicFrame>
        <p:nvGraphicFramePr>
          <p:cNvPr id="11" name="对象 10"/>
          <p:cNvGraphicFramePr>
            <a:graphicFrameLocks noChangeAspect="1"/>
          </p:cNvGraphicFramePr>
          <p:nvPr>
            <p:extLst>
              <p:ext uri="{D42A27DB-BD31-4B8C-83A1-F6EECF244321}">
                <p14:modId xmlns:p14="http://schemas.microsoft.com/office/powerpoint/2010/main" val="1357666330"/>
              </p:ext>
            </p:extLst>
          </p:nvPr>
        </p:nvGraphicFramePr>
        <p:xfrm>
          <a:off x="63834" y="966613"/>
          <a:ext cx="6221219" cy="5510648"/>
        </p:xfrm>
        <a:graphic>
          <a:graphicData uri="http://schemas.openxmlformats.org/presentationml/2006/ole">
            <mc:AlternateContent xmlns:mc="http://schemas.openxmlformats.org/markup-compatibility/2006">
              <mc:Choice xmlns:v="urn:schemas-microsoft-com:vml" Requires="v">
                <p:oleObj name="Visio" r:id="rId3" imgW="7307531" imgH="5402592" progId="Visio.Drawing.11">
                  <p:embed/>
                </p:oleObj>
              </mc:Choice>
              <mc:Fallback>
                <p:oleObj name="Visio" r:id="rId3" imgW="7307531" imgH="5402592" progId="Visio.Drawing.11">
                  <p:embed/>
                  <p:pic>
                    <p:nvPicPr>
                      <p:cNvPr id="0" name="Object 7"/>
                      <p:cNvPicPr>
                        <a:picLocks noChangeAspect="1" noChangeArrowheads="1"/>
                      </p:cNvPicPr>
                      <p:nvPr/>
                    </p:nvPicPr>
                    <p:blipFill>
                      <a:blip r:embed="rId4"/>
                      <a:srcRect/>
                      <a:stretch>
                        <a:fillRect/>
                      </a:stretch>
                    </p:blipFill>
                    <p:spPr bwMode="auto">
                      <a:xfrm>
                        <a:off x="63834" y="966613"/>
                        <a:ext cx="6221219" cy="5510648"/>
                      </a:xfrm>
                      <a:prstGeom prst="rect">
                        <a:avLst/>
                      </a:prstGeom>
                      <a:noFill/>
                    </p:spPr>
                  </p:pic>
                </p:oleObj>
              </mc:Fallback>
            </mc:AlternateContent>
          </a:graphicData>
        </a:graphic>
      </p:graphicFrame>
    </p:spTree>
    <p:extLst>
      <p:ext uri="{BB962C8B-B14F-4D97-AF65-F5344CB8AC3E}">
        <p14:creationId xmlns:p14="http://schemas.microsoft.com/office/powerpoint/2010/main" val="10965201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对象 78"/>
          <p:cNvGraphicFramePr>
            <a:graphicFrameLocks noChangeAspect="1"/>
          </p:cNvGraphicFramePr>
          <p:nvPr>
            <p:extLst>
              <p:ext uri="{D42A27DB-BD31-4B8C-83A1-F6EECF244321}">
                <p14:modId xmlns:p14="http://schemas.microsoft.com/office/powerpoint/2010/main" val="2190592896"/>
              </p:ext>
            </p:extLst>
          </p:nvPr>
        </p:nvGraphicFramePr>
        <p:xfrm>
          <a:off x="2908129" y="4192646"/>
          <a:ext cx="5636473" cy="2487982"/>
        </p:xfrm>
        <a:graphic>
          <a:graphicData uri="http://schemas.openxmlformats.org/presentationml/2006/ole">
            <mc:AlternateContent xmlns:mc="http://schemas.openxmlformats.org/markup-compatibility/2006">
              <mc:Choice xmlns:v="urn:schemas-microsoft-com:vml" Requires="v">
                <p:oleObj name="Visio" r:id="rId2" imgW="7057601" imgH="3158784" progId="Visio.Drawing.11">
                  <p:embed/>
                </p:oleObj>
              </mc:Choice>
              <mc:Fallback>
                <p:oleObj name="Visio" r:id="rId2" imgW="7057601" imgH="3158784" progId="Visio.Drawing.11">
                  <p:embed/>
                  <p:pic>
                    <p:nvPicPr>
                      <p:cNvPr id="0" name=""/>
                      <p:cNvPicPr>
                        <a:picLocks noChangeAspect="1" noChangeArrowheads="1"/>
                      </p:cNvPicPr>
                      <p:nvPr/>
                    </p:nvPicPr>
                    <p:blipFill>
                      <a:blip r:embed="rId3"/>
                      <a:srcRect/>
                      <a:stretch>
                        <a:fillRect/>
                      </a:stretch>
                    </p:blipFill>
                    <p:spPr bwMode="auto">
                      <a:xfrm>
                        <a:off x="2908129" y="4192646"/>
                        <a:ext cx="5636473" cy="2487982"/>
                      </a:xfrm>
                      <a:prstGeom prst="rect">
                        <a:avLst/>
                      </a:prstGeom>
                      <a:solidFill>
                        <a:schemeClr val="bg1"/>
                      </a:solidFill>
                    </p:spPr>
                  </p:pic>
                </p:oleObj>
              </mc:Fallback>
            </mc:AlternateContent>
          </a:graphicData>
        </a:graphic>
      </p:graphicFrame>
      <p:sp>
        <p:nvSpPr>
          <p:cNvPr id="4" name="矩形 3"/>
          <p:cNvSpPr/>
          <p:nvPr/>
        </p:nvSpPr>
        <p:spPr bwMode="auto">
          <a:xfrm>
            <a:off x="714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31657" y="47417"/>
            <a:ext cx="8170174"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四位同步二进制加法</a:t>
            </a:r>
            <a:r>
              <a:rPr lang="zh-CN" altLang="en-US" sz="3200">
                <a:solidFill>
                  <a:srgbClr val="0000FF"/>
                </a:solidFill>
                <a:latin typeface="+mn-ea"/>
                <a:ea typeface="+mn-ea"/>
                <a:cs typeface="+mn-ea"/>
              </a:rPr>
              <a:t>计数器</a:t>
            </a:r>
            <a:r>
              <a:rPr lang="en-US" altLang="zh-CN" sz="3200">
                <a:solidFill>
                  <a:srgbClr val="0000FF"/>
                </a:solidFill>
                <a:latin typeface="+mn-ea"/>
                <a:ea typeface="+mn-ea"/>
                <a:cs typeface="+mn-ea"/>
              </a:rPr>
              <a:t>74163</a:t>
            </a:r>
            <a:endParaRPr lang="zh-CN" altLang="en-US" sz="3200" dirty="0">
              <a:solidFill>
                <a:srgbClr val="0000FF"/>
              </a:solidFill>
              <a:latin typeface="+mn-ea"/>
              <a:ea typeface="+mn-ea"/>
              <a:cs typeface="+mn-ea"/>
              <a:sym typeface="+mn-lt"/>
            </a:endParaRPr>
          </a:p>
        </p:txBody>
      </p:sp>
      <p:sp>
        <p:nvSpPr>
          <p:cNvPr id="16" name="Line 69"/>
          <p:cNvSpPr>
            <a:spLocks noChangeShapeType="1"/>
          </p:cNvSpPr>
          <p:nvPr/>
        </p:nvSpPr>
        <p:spPr bwMode="auto">
          <a:xfrm flipV="1">
            <a:off x="639244" y="2005805"/>
            <a:ext cx="6858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8" name="Rectangle 62"/>
          <p:cNvSpPr>
            <a:spLocks noChangeArrowheads="1"/>
          </p:cNvSpPr>
          <p:nvPr/>
        </p:nvSpPr>
        <p:spPr bwMode="auto">
          <a:xfrm>
            <a:off x="1282499" y="3755583"/>
            <a:ext cx="1860923" cy="324112"/>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cs typeface="Times New Roman" panose="02020603050405020304" pitchFamily="18" charset="0"/>
            </a:endParaRPr>
          </a:p>
        </p:txBody>
      </p:sp>
      <p:sp>
        <p:nvSpPr>
          <p:cNvPr id="19" name="Line 68"/>
          <p:cNvSpPr>
            <a:spLocks noChangeShapeType="1"/>
          </p:cNvSpPr>
          <p:nvPr/>
        </p:nvSpPr>
        <p:spPr bwMode="auto">
          <a:xfrm>
            <a:off x="639244" y="1245393"/>
            <a:ext cx="4572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0" name="Line 84"/>
          <p:cNvSpPr>
            <a:spLocks noChangeShapeType="1"/>
          </p:cNvSpPr>
          <p:nvPr/>
        </p:nvSpPr>
        <p:spPr bwMode="auto">
          <a:xfrm>
            <a:off x="639244" y="250745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1" name="Text Box 118"/>
          <p:cNvSpPr txBox="1">
            <a:spLocks noChangeArrowheads="1"/>
          </p:cNvSpPr>
          <p:nvPr/>
        </p:nvSpPr>
        <p:spPr bwMode="auto">
          <a:xfrm>
            <a:off x="3598344" y="1535905"/>
            <a:ext cx="6858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CO</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 Box 121"/>
              <p:cNvSpPr txBox="1">
                <a:spLocks noChangeArrowheads="1"/>
              </p:cNvSpPr>
              <p:nvPr/>
            </p:nvSpPr>
            <p:spPr bwMode="auto">
              <a:xfrm>
                <a:off x="222390" y="1049865"/>
                <a:ext cx="611458" cy="414338"/>
              </a:xfrm>
              <a:prstGeom prst="rect">
                <a:avLst/>
              </a:prstGeom>
              <a:noFill/>
              <a:ln>
                <a:noFill/>
              </a:ln>
              <a:extLst>
                <a:ext uri="{909E8E84-426E-40DD-AFC4-6F175D3DCCD1}">
                  <a14:hiddenFill>
                    <a:solidFill>
                      <a:srgbClr val="FFFFFF"/>
                    </a:solidFill>
                  </a14:hiddenFill>
                </a:ext>
                <a:ext uri="{91240B29-F687-4F45-9708-019B960494DF}">
                  <a14:hiddenLine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14:m>
                  <m:oMathPara xmlns:m="http://schemas.openxmlformats.org/officeDocument/2006/math">
                    <m:oMathParaPr>
                      <m:jc m:val="centerGroup"/>
                    </m:oMathParaPr>
                    <m:oMath xmlns:m="http://schemas.openxmlformats.org/officeDocument/2006/math">
                      <m:sSub>
                        <m:sSubPr>
                          <m:ctrlPr>
                            <a:rPr lang="en-US" altLang="zh-CN" sz="1600" b="1" i="1" dirty="0" smtClean="0">
                              <a:solidFill>
                                <a:srgbClr val="000099"/>
                              </a:solidFill>
                              <a:latin typeface="Cambria Math" panose="02040503050406030204" pitchFamily="18" charset="0"/>
                              <a:cs typeface="Times New Roman" panose="02020603050405020304" pitchFamily="18" charset="0"/>
                            </a:rPr>
                          </m:ctrlPr>
                        </m:sSubPr>
                        <m:e>
                          <m:r>
                            <a:rPr lang="en-US" altLang="zh-CN" sz="1600" b="1" i="1" dirty="0" smtClean="0">
                              <a:solidFill>
                                <a:srgbClr val="000099"/>
                              </a:solidFill>
                              <a:latin typeface="Cambria Math" panose="02040503050406030204" pitchFamily="18" charset="0"/>
                              <a:cs typeface="Times New Roman" panose="02020603050405020304" pitchFamily="18" charset="0"/>
                            </a:rPr>
                            <m:t>𝑪</m:t>
                          </m:r>
                        </m:e>
                        <m:sub>
                          <m:r>
                            <a:rPr lang="en-US" altLang="zh-CN" sz="1600" b="1" i="1" dirty="0" smtClean="0">
                              <a:solidFill>
                                <a:srgbClr val="000099"/>
                              </a:solidFill>
                              <a:latin typeface="Cambria Math" panose="02040503050406030204" pitchFamily="18" charset="0"/>
                              <a:cs typeface="Times New Roman" panose="02020603050405020304" pitchFamily="18" charset="0"/>
                            </a:rPr>
                            <m:t>𝒓</m:t>
                          </m:r>
                        </m:sub>
                      </m:sSub>
                    </m:oMath>
                  </m:oMathPara>
                </a14:m>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mc:Choice>
        <mc:Fallback xmlns="">
          <p:sp>
            <p:nvSpPr>
              <p:cNvPr id="23" name="Text Box 121"/>
              <p:cNvSpPr txBox="1">
                <a:spLocks noRot="1" noChangeAspect="1" noMove="1" noResize="1" noEditPoints="1" noAdjustHandles="1" noChangeArrowheads="1" noChangeShapeType="1" noTextEdit="1"/>
              </p:cNvSpPr>
              <p:nvPr/>
            </p:nvSpPr>
            <p:spPr bwMode="auto">
              <a:xfrm>
                <a:off x="222390" y="1049865"/>
                <a:ext cx="611458" cy="414338"/>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r>
                  <a:rPr lang="zh-CN" altLang="en-US">
                    <a:noFill/>
                  </a:rPr>
                  <a:t> </a:t>
                </a:r>
              </a:p>
            </p:txBody>
          </p:sp>
        </mc:Fallback>
      </mc:AlternateContent>
      <p:sp>
        <p:nvSpPr>
          <p:cNvPr id="24" name="Line 122"/>
          <p:cNvSpPr>
            <a:spLocks noChangeShapeType="1"/>
          </p:cNvSpPr>
          <p:nvPr/>
        </p:nvSpPr>
        <p:spPr bwMode="auto">
          <a:xfrm>
            <a:off x="465584" y="1126065"/>
            <a:ext cx="98435"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6" name="Text Box 123"/>
          <p:cNvSpPr txBox="1">
            <a:spLocks noChangeArrowheads="1"/>
          </p:cNvSpPr>
          <p:nvPr/>
        </p:nvSpPr>
        <p:spPr bwMode="auto">
          <a:xfrm>
            <a:off x="268087" y="1482562"/>
            <a:ext cx="8382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i="1" dirty="0">
                <a:solidFill>
                  <a:srgbClr val="000099"/>
                </a:solidFill>
                <a:latin typeface="Times New Roman" panose="02020603050405020304" pitchFamily="18" charset="0"/>
                <a:cs typeface="Times New Roman" panose="02020603050405020304" pitchFamily="18" charset="0"/>
              </a:rPr>
              <a:t>L</a:t>
            </a:r>
            <a:r>
              <a:rPr lang="en-US" altLang="zh-CN" sz="1400" b="1" i="1" baseline="-25000" dirty="0">
                <a:solidFill>
                  <a:srgbClr val="000099"/>
                </a:solidFill>
                <a:latin typeface="Times New Roman" panose="02020603050405020304" pitchFamily="18" charset="0"/>
                <a:cs typeface="Times New Roman" panose="02020603050405020304" pitchFamily="18" charset="0"/>
              </a:rPr>
              <a:t>D</a:t>
            </a:r>
            <a:endParaRPr lang="en-US" altLang="zh-CN" sz="1400" baseline="-25000" dirty="0">
              <a:solidFill>
                <a:srgbClr val="000099"/>
              </a:solidFill>
              <a:latin typeface="Times New Roman" panose="02020603050405020304" pitchFamily="18" charset="0"/>
              <a:cs typeface="Times New Roman" panose="02020603050405020304" pitchFamily="18" charset="0"/>
            </a:endParaRPr>
          </a:p>
        </p:txBody>
      </p:sp>
      <p:sp>
        <p:nvSpPr>
          <p:cNvPr id="27" name="Line 124"/>
          <p:cNvSpPr>
            <a:spLocks noChangeShapeType="1"/>
          </p:cNvSpPr>
          <p:nvPr/>
        </p:nvSpPr>
        <p:spPr bwMode="auto">
          <a:xfrm>
            <a:off x="382387" y="1565112"/>
            <a:ext cx="228600"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2000"/>
          </a:p>
        </p:txBody>
      </p:sp>
      <p:sp>
        <p:nvSpPr>
          <p:cNvPr id="29" name="Text Box 126"/>
          <p:cNvSpPr txBox="1">
            <a:spLocks noChangeArrowheads="1"/>
          </p:cNvSpPr>
          <p:nvPr/>
        </p:nvSpPr>
        <p:spPr bwMode="auto">
          <a:xfrm>
            <a:off x="318568" y="1751805"/>
            <a:ext cx="685801"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T</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30" name="Text Box 128"/>
          <p:cNvSpPr txBox="1">
            <a:spLocks noChangeArrowheads="1"/>
          </p:cNvSpPr>
          <p:nvPr/>
        </p:nvSpPr>
        <p:spPr bwMode="auto">
          <a:xfrm>
            <a:off x="331268" y="1993105"/>
            <a:ext cx="685801"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i="1" dirty="0">
                <a:solidFill>
                  <a:srgbClr val="000099"/>
                </a:solidFill>
                <a:latin typeface="Times New Roman" panose="02020603050405020304" pitchFamily="18" charset="0"/>
                <a:cs typeface="Times New Roman" panose="02020603050405020304" pitchFamily="18" charset="0"/>
              </a:rPr>
              <a:t>P</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31" name="Text Box 130"/>
          <p:cNvSpPr txBox="1">
            <a:spLocks noChangeArrowheads="1"/>
          </p:cNvSpPr>
          <p:nvPr/>
        </p:nvSpPr>
        <p:spPr bwMode="auto">
          <a:xfrm>
            <a:off x="182044" y="2247105"/>
            <a:ext cx="6858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CP</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33" name="Text Box 110"/>
          <p:cNvSpPr txBox="1">
            <a:spLocks noChangeArrowheads="1"/>
          </p:cNvSpPr>
          <p:nvPr/>
        </p:nvSpPr>
        <p:spPr bwMode="auto">
          <a:xfrm>
            <a:off x="3720899" y="2533207"/>
            <a:ext cx="5016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0</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34" name="Text Box 111"/>
          <p:cNvSpPr txBox="1">
            <a:spLocks noChangeArrowheads="1"/>
          </p:cNvSpPr>
          <p:nvPr/>
        </p:nvSpPr>
        <p:spPr bwMode="auto">
          <a:xfrm>
            <a:off x="3720899" y="2925320"/>
            <a:ext cx="5016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1</a:t>
            </a:r>
          </a:p>
        </p:txBody>
      </p:sp>
      <p:sp>
        <p:nvSpPr>
          <p:cNvPr id="35" name="Text Box 112"/>
          <p:cNvSpPr txBox="1">
            <a:spLocks noChangeArrowheads="1"/>
          </p:cNvSpPr>
          <p:nvPr/>
        </p:nvSpPr>
        <p:spPr bwMode="auto">
          <a:xfrm>
            <a:off x="3720899" y="3328545"/>
            <a:ext cx="5016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2</a:t>
            </a:r>
          </a:p>
        </p:txBody>
      </p:sp>
      <p:sp>
        <p:nvSpPr>
          <p:cNvPr id="36" name="Text Box 113"/>
          <p:cNvSpPr txBox="1">
            <a:spLocks noChangeArrowheads="1"/>
          </p:cNvSpPr>
          <p:nvPr/>
        </p:nvSpPr>
        <p:spPr bwMode="auto">
          <a:xfrm>
            <a:off x="3709787" y="3698432"/>
            <a:ext cx="5016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3</a:t>
            </a:r>
          </a:p>
        </p:txBody>
      </p:sp>
      <p:sp>
        <p:nvSpPr>
          <p:cNvPr id="37" name="Text Box 131"/>
          <p:cNvSpPr txBox="1">
            <a:spLocks noChangeArrowheads="1"/>
          </p:cNvSpPr>
          <p:nvPr/>
        </p:nvSpPr>
        <p:spPr bwMode="auto">
          <a:xfrm>
            <a:off x="393499" y="2545907"/>
            <a:ext cx="5016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0</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38" name="Text Box 132"/>
          <p:cNvSpPr txBox="1">
            <a:spLocks noChangeArrowheads="1"/>
          </p:cNvSpPr>
          <p:nvPr/>
        </p:nvSpPr>
        <p:spPr bwMode="auto">
          <a:xfrm>
            <a:off x="393499" y="2938020"/>
            <a:ext cx="5016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1</a:t>
            </a:r>
          </a:p>
        </p:txBody>
      </p:sp>
      <p:sp>
        <p:nvSpPr>
          <p:cNvPr id="39" name="Text Box 133"/>
          <p:cNvSpPr txBox="1">
            <a:spLocks noChangeArrowheads="1"/>
          </p:cNvSpPr>
          <p:nvPr/>
        </p:nvSpPr>
        <p:spPr bwMode="auto">
          <a:xfrm>
            <a:off x="393499" y="3341245"/>
            <a:ext cx="5016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2</a:t>
            </a:r>
          </a:p>
        </p:txBody>
      </p:sp>
      <p:sp>
        <p:nvSpPr>
          <p:cNvPr id="40" name="Text Box 134"/>
          <p:cNvSpPr txBox="1">
            <a:spLocks noChangeArrowheads="1"/>
          </p:cNvSpPr>
          <p:nvPr/>
        </p:nvSpPr>
        <p:spPr bwMode="auto">
          <a:xfrm>
            <a:off x="382387" y="3711132"/>
            <a:ext cx="5016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3</a:t>
            </a:r>
          </a:p>
        </p:txBody>
      </p:sp>
      <p:sp>
        <p:nvSpPr>
          <p:cNvPr id="46" name="Line 158"/>
          <p:cNvSpPr>
            <a:spLocks noChangeShapeType="1"/>
          </p:cNvSpPr>
          <p:nvPr/>
        </p:nvSpPr>
        <p:spPr bwMode="auto">
          <a:xfrm>
            <a:off x="39487" y="2790383"/>
            <a:ext cx="228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7" name="Line 159"/>
          <p:cNvSpPr>
            <a:spLocks noChangeShapeType="1"/>
          </p:cNvSpPr>
          <p:nvPr/>
        </p:nvSpPr>
        <p:spPr bwMode="auto">
          <a:xfrm flipV="1">
            <a:off x="268087" y="2587183"/>
            <a:ext cx="0" cy="2286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8" name="Line 160"/>
          <p:cNvSpPr>
            <a:spLocks noChangeShapeType="1"/>
          </p:cNvSpPr>
          <p:nvPr/>
        </p:nvSpPr>
        <p:spPr bwMode="auto">
          <a:xfrm flipV="1">
            <a:off x="268087" y="2599883"/>
            <a:ext cx="228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9" name="Text Box 169"/>
          <p:cNvSpPr txBox="1">
            <a:spLocks noChangeArrowheads="1"/>
          </p:cNvSpPr>
          <p:nvPr/>
        </p:nvSpPr>
        <p:spPr bwMode="auto">
          <a:xfrm>
            <a:off x="2715694" y="1567655"/>
            <a:ext cx="112553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CO</a:t>
            </a:r>
            <a:endParaRPr lang="en-US" altLang="zh-CN" sz="1200">
              <a:solidFill>
                <a:srgbClr val="A50021"/>
              </a:solidFill>
              <a:latin typeface="Times New Roman" panose="02020603050405020304" pitchFamily="18" charset="0"/>
              <a:cs typeface="Times New Roman" panose="02020603050405020304" pitchFamily="18" charset="0"/>
            </a:endParaRPr>
          </a:p>
        </p:txBody>
      </p:sp>
      <p:sp>
        <p:nvSpPr>
          <p:cNvPr id="50" name="Line 85"/>
          <p:cNvSpPr>
            <a:spLocks noChangeShapeType="1"/>
          </p:cNvSpPr>
          <p:nvPr/>
        </p:nvSpPr>
        <p:spPr bwMode="auto">
          <a:xfrm flipV="1">
            <a:off x="651944" y="223440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1" name="Line 56"/>
          <p:cNvSpPr>
            <a:spLocks noChangeShapeType="1"/>
          </p:cNvSpPr>
          <p:nvPr/>
        </p:nvSpPr>
        <p:spPr bwMode="auto">
          <a:xfrm>
            <a:off x="749099" y="277609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2" name="Line 57"/>
          <p:cNvSpPr>
            <a:spLocks noChangeShapeType="1"/>
          </p:cNvSpPr>
          <p:nvPr/>
        </p:nvSpPr>
        <p:spPr bwMode="auto">
          <a:xfrm>
            <a:off x="749099" y="3549207"/>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3" name="Line 58"/>
          <p:cNvSpPr>
            <a:spLocks noChangeShapeType="1"/>
          </p:cNvSpPr>
          <p:nvPr/>
        </p:nvSpPr>
        <p:spPr bwMode="auto">
          <a:xfrm>
            <a:off x="750687" y="314439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 name="Line 59"/>
          <p:cNvSpPr>
            <a:spLocks noChangeShapeType="1"/>
          </p:cNvSpPr>
          <p:nvPr/>
        </p:nvSpPr>
        <p:spPr bwMode="auto">
          <a:xfrm>
            <a:off x="749099" y="3930207"/>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5" name="Oval 61"/>
          <p:cNvSpPr>
            <a:spLocks noChangeArrowheads="1"/>
          </p:cNvSpPr>
          <p:nvPr/>
        </p:nvSpPr>
        <p:spPr bwMode="auto">
          <a:xfrm>
            <a:off x="1096444" y="1169193"/>
            <a:ext cx="152400" cy="152400"/>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56" name="Rectangle 63"/>
          <p:cNvSpPr>
            <a:spLocks noChangeArrowheads="1"/>
          </p:cNvSpPr>
          <p:nvPr/>
        </p:nvSpPr>
        <p:spPr bwMode="auto">
          <a:xfrm>
            <a:off x="1282499" y="3365058"/>
            <a:ext cx="1860923" cy="324112"/>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cs typeface="Times New Roman" panose="02020603050405020304" pitchFamily="18" charset="0"/>
            </a:endParaRPr>
          </a:p>
        </p:txBody>
      </p:sp>
      <p:sp>
        <p:nvSpPr>
          <p:cNvPr id="57" name="Rectangle 64"/>
          <p:cNvSpPr>
            <a:spLocks noChangeArrowheads="1"/>
          </p:cNvSpPr>
          <p:nvPr/>
        </p:nvSpPr>
        <p:spPr bwMode="auto">
          <a:xfrm>
            <a:off x="1282499" y="2972945"/>
            <a:ext cx="1860923" cy="324111"/>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cs typeface="Times New Roman" panose="02020603050405020304" pitchFamily="18" charset="0"/>
            </a:endParaRPr>
          </a:p>
        </p:txBody>
      </p:sp>
      <p:sp>
        <p:nvSpPr>
          <p:cNvPr id="58" name="Rectangle 66"/>
          <p:cNvSpPr>
            <a:spLocks noChangeArrowheads="1"/>
          </p:cNvSpPr>
          <p:nvPr/>
        </p:nvSpPr>
        <p:spPr bwMode="auto">
          <a:xfrm>
            <a:off x="1253606" y="837405"/>
            <a:ext cx="1923903" cy="3275365"/>
          </a:xfrm>
          <a:prstGeom prst="rect">
            <a:avLst/>
          </a:prstGeom>
          <a:solidFill>
            <a:schemeClr val="accent3">
              <a:lumMod val="95000"/>
            </a:schemeClr>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59" name="Line 70"/>
          <p:cNvSpPr>
            <a:spLocks noChangeShapeType="1"/>
          </p:cNvSpPr>
          <p:nvPr/>
        </p:nvSpPr>
        <p:spPr bwMode="auto">
          <a:xfrm flipV="1">
            <a:off x="3153844" y="1751805"/>
            <a:ext cx="434975"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0" name="Text Box 71"/>
          <p:cNvSpPr txBox="1">
            <a:spLocks noChangeArrowheads="1"/>
          </p:cNvSpPr>
          <p:nvPr/>
        </p:nvSpPr>
        <p:spPr bwMode="auto">
          <a:xfrm>
            <a:off x="1401244" y="850105"/>
            <a:ext cx="1600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800" b="1">
                <a:latin typeface="Times New Roman" panose="02020603050405020304" pitchFamily="18" charset="0"/>
                <a:cs typeface="Times New Roman" panose="02020603050405020304" pitchFamily="18" charset="0"/>
              </a:rPr>
              <a:t>74163</a:t>
            </a:r>
          </a:p>
        </p:txBody>
      </p:sp>
      <mc:AlternateContent xmlns:mc="http://schemas.openxmlformats.org/markup-compatibility/2006" xmlns:a14="http://schemas.microsoft.com/office/drawing/2010/main">
        <mc:Choice Requires="a14">
          <p:sp>
            <p:nvSpPr>
              <p:cNvPr id="61" name="Text Box 72"/>
              <p:cNvSpPr txBox="1">
                <a:spLocks noChangeArrowheads="1"/>
              </p:cNvSpPr>
              <p:nvPr/>
            </p:nvSpPr>
            <p:spPr bwMode="auto">
              <a:xfrm>
                <a:off x="1218682" y="1061243"/>
                <a:ext cx="323579" cy="374591"/>
              </a:xfrm>
              <a:prstGeom prst="rect">
                <a:avLst/>
              </a:prstGeom>
              <a:noFill/>
              <a:ln>
                <a:noFill/>
              </a:ln>
              <a:extLst>
                <a:ext uri="{909E8E84-426E-40DD-AFC4-6F175D3DCCD1}">
                  <a14:hiddenFill>
                    <a:solidFill>
                      <a:srgbClr val="FFFFFF"/>
                    </a:solidFill>
                  </a14:hiddenFill>
                </a:ext>
                <a:ext uri="{91240B29-F687-4F45-9708-019B960494DF}">
                  <a14:hiddenLine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14:m>
                  <m:oMathPara xmlns:m="http://schemas.openxmlformats.org/officeDocument/2006/math">
                    <m:oMathParaPr>
                      <m:jc m:val="centerGroup"/>
                    </m:oMathParaPr>
                    <m:oMath xmlns:m="http://schemas.openxmlformats.org/officeDocument/2006/math">
                      <m:sSub>
                        <m:sSubPr>
                          <m:ctrlPr>
                            <a:rPr lang="en-US" altLang="zh-CN" sz="1400" i="1" dirty="0" smtClean="0">
                              <a:solidFill>
                                <a:srgbClr val="C00000"/>
                              </a:solidFill>
                              <a:latin typeface="Cambria Math" panose="02040503050406030204" pitchFamily="18" charset="0"/>
                              <a:cs typeface="Times New Roman" panose="02020603050405020304" pitchFamily="18" charset="0"/>
                            </a:rPr>
                          </m:ctrlPr>
                        </m:sSubPr>
                        <m:e>
                          <m:r>
                            <a:rPr lang="en-US" altLang="zh-CN" sz="1400" i="1" dirty="0">
                              <a:solidFill>
                                <a:srgbClr val="C00000"/>
                              </a:solidFill>
                              <a:latin typeface="Cambria Math" panose="02040503050406030204" pitchFamily="18" charset="0"/>
                              <a:cs typeface="Times New Roman" panose="02020603050405020304" pitchFamily="18" charset="0"/>
                            </a:rPr>
                            <m:t>𝑪</m:t>
                          </m:r>
                        </m:e>
                        <m:sub>
                          <m:r>
                            <a:rPr lang="en-US" altLang="zh-CN" sz="1400" i="1" dirty="0">
                              <a:solidFill>
                                <a:srgbClr val="C00000"/>
                              </a:solidFill>
                              <a:latin typeface="Cambria Math" panose="02040503050406030204" pitchFamily="18" charset="0"/>
                              <a:cs typeface="Times New Roman" panose="02020603050405020304" pitchFamily="18" charset="0"/>
                            </a:rPr>
                            <m:t>𝒓</m:t>
                          </m:r>
                        </m:sub>
                      </m:sSub>
                    </m:oMath>
                  </m:oMathPara>
                </a14:m>
                <a:endParaRPr lang="en-US" altLang="zh-CN" sz="14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1" name="Text Box 72"/>
              <p:cNvSpPr txBox="1">
                <a:spLocks noRot="1" noChangeAspect="1" noMove="1" noResize="1" noEditPoints="1" noAdjustHandles="1" noChangeArrowheads="1" noChangeShapeType="1" noTextEdit="1"/>
              </p:cNvSpPr>
              <p:nvPr/>
            </p:nvSpPr>
            <p:spPr bwMode="auto">
              <a:xfrm>
                <a:off x="1218682" y="1061243"/>
                <a:ext cx="323579" cy="374591"/>
              </a:xfrm>
              <a:prstGeom prst="rect">
                <a:avLst/>
              </a:prstGeom>
              <a:blipFill rotWithShape="0">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r>
                  <a:rPr lang="zh-CN" altLang="en-US">
                    <a:noFill/>
                  </a:rPr>
                  <a:t> </a:t>
                </a:r>
              </a:p>
            </p:txBody>
          </p:sp>
        </mc:Fallback>
      </mc:AlternateContent>
      <p:sp>
        <p:nvSpPr>
          <p:cNvPr id="62" name="Line 76"/>
          <p:cNvSpPr>
            <a:spLocks noChangeShapeType="1"/>
          </p:cNvSpPr>
          <p:nvPr/>
        </p:nvSpPr>
        <p:spPr bwMode="auto">
          <a:xfrm flipV="1">
            <a:off x="645594" y="1648618"/>
            <a:ext cx="45085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3" name="Text Box 77"/>
          <p:cNvSpPr txBox="1">
            <a:spLocks noChangeArrowheads="1"/>
          </p:cNvSpPr>
          <p:nvPr/>
        </p:nvSpPr>
        <p:spPr bwMode="auto">
          <a:xfrm>
            <a:off x="1205982" y="1469230"/>
            <a:ext cx="538162" cy="34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L</a:t>
            </a:r>
            <a:r>
              <a:rPr lang="en-US" altLang="zh-CN" sz="1400" b="1" baseline="-25000" dirty="0">
                <a:solidFill>
                  <a:srgbClr val="A50021"/>
                </a:solidFill>
                <a:latin typeface="Times New Roman" panose="02020603050405020304" pitchFamily="18" charset="0"/>
                <a:cs typeface="Times New Roman" panose="02020603050405020304" pitchFamily="18" charset="0"/>
              </a:rPr>
              <a:t>D</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64" name="Oval 78"/>
          <p:cNvSpPr>
            <a:spLocks noChangeArrowheads="1"/>
          </p:cNvSpPr>
          <p:nvPr/>
        </p:nvSpPr>
        <p:spPr bwMode="auto">
          <a:xfrm>
            <a:off x="1096444" y="1570830"/>
            <a:ext cx="152400" cy="152400"/>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65" name="Text Box 91"/>
          <p:cNvSpPr txBox="1">
            <a:spLocks noChangeArrowheads="1"/>
          </p:cNvSpPr>
          <p:nvPr/>
        </p:nvSpPr>
        <p:spPr bwMode="auto">
          <a:xfrm>
            <a:off x="1218682" y="1832768"/>
            <a:ext cx="1125537" cy="37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T</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66" name="Text Box 92"/>
          <p:cNvSpPr txBox="1">
            <a:spLocks noChangeArrowheads="1"/>
          </p:cNvSpPr>
          <p:nvPr/>
        </p:nvSpPr>
        <p:spPr bwMode="auto">
          <a:xfrm>
            <a:off x="1215507" y="2055018"/>
            <a:ext cx="1125537" cy="37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P</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67" name="Text Box 93"/>
          <p:cNvSpPr txBox="1">
            <a:spLocks noChangeArrowheads="1"/>
          </p:cNvSpPr>
          <p:nvPr/>
        </p:nvSpPr>
        <p:spPr bwMode="auto">
          <a:xfrm>
            <a:off x="1239319" y="2320130"/>
            <a:ext cx="1125538" cy="34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CP</a:t>
            </a:r>
            <a:endParaRPr lang="en-US" altLang="zh-CN" sz="1400">
              <a:solidFill>
                <a:srgbClr val="A50021"/>
              </a:solidFill>
              <a:latin typeface="Times New Roman" panose="02020603050405020304" pitchFamily="18" charset="0"/>
              <a:cs typeface="Times New Roman" panose="02020603050405020304" pitchFamily="18" charset="0"/>
            </a:endParaRPr>
          </a:p>
        </p:txBody>
      </p:sp>
      <p:sp>
        <p:nvSpPr>
          <p:cNvPr id="68" name="Line 103"/>
          <p:cNvSpPr>
            <a:spLocks noChangeShapeType="1"/>
          </p:cNvSpPr>
          <p:nvPr/>
        </p:nvSpPr>
        <p:spPr bwMode="auto">
          <a:xfrm>
            <a:off x="3154162" y="2787207"/>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9" name="Line 104"/>
          <p:cNvSpPr>
            <a:spLocks noChangeShapeType="1"/>
          </p:cNvSpPr>
          <p:nvPr/>
        </p:nvSpPr>
        <p:spPr bwMode="auto">
          <a:xfrm>
            <a:off x="3154162" y="3549207"/>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0" name="Line 105"/>
          <p:cNvSpPr>
            <a:spLocks noChangeShapeType="1"/>
          </p:cNvSpPr>
          <p:nvPr/>
        </p:nvSpPr>
        <p:spPr bwMode="auto">
          <a:xfrm>
            <a:off x="3155749" y="3155507"/>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1" name="Line 106"/>
          <p:cNvSpPr>
            <a:spLocks noChangeShapeType="1"/>
          </p:cNvSpPr>
          <p:nvPr/>
        </p:nvSpPr>
        <p:spPr bwMode="auto">
          <a:xfrm>
            <a:off x="3154162" y="3919095"/>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73" name="Text Box 170"/>
          <p:cNvSpPr txBox="1">
            <a:spLocks noChangeArrowheads="1"/>
          </p:cNvSpPr>
          <p:nvPr/>
        </p:nvSpPr>
        <p:spPr bwMode="auto">
          <a:xfrm>
            <a:off x="2812849" y="2587183"/>
            <a:ext cx="673100" cy="161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0</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2</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3</a:t>
            </a:r>
          </a:p>
        </p:txBody>
      </p:sp>
      <p:sp>
        <p:nvSpPr>
          <p:cNvPr id="74" name="Text Box 171"/>
          <p:cNvSpPr txBox="1">
            <a:spLocks noChangeArrowheads="1"/>
          </p:cNvSpPr>
          <p:nvPr/>
        </p:nvSpPr>
        <p:spPr bwMode="auto">
          <a:xfrm>
            <a:off x="1277737" y="2563370"/>
            <a:ext cx="673099" cy="1579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D</a:t>
            </a:r>
            <a:r>
              <a:rPr lang="en-US" altLang="zh-CN" sz="1400" b="1" baseline="-25000" dirty="0">
                <a:solidFill>
                  <a:srgbClr val="A50021"/>
                </a:solidFill>
                <a:latin typeface="Times New Roman" panose="02020603050405020304" pitchFamily="18" charset="0"/>
                <a:cs typeface="Times New Roman" panose="02020603050405020304" pitchFamily="18" charset="0"/>
              </a:rPr>
              <a:t>0</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D</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D</a:t>
            </a:r>
            <a:r>
              <a:rPr lang="en-US" altLang="zh-CN" sz="1400" b="1" baseline="-25000" dirty="0">
                <a:solidFill>
                  <a:srgbClr val="A50021"/>
                </a:solidFill>
                <a:latin typeface="Times New Roman" panose="02020603050405020304" pitchFamily="18" charset="0"/>
                <a:cs typeface="Times New Roman" panose="02020603050405020304" pitchFamily="18" charset="0"/>
              </a:rPr>
              <a:t>2</a:t>
            </a:r>
          </a:p>
          <a:p>
            <a:pPr eaLnBrk="1" hangingPunct="1">
              <a:lnSpc>
                <a:spcPct val="150000"/>
              </a:lnSpc>
              <a:spcBef>
                <a:spcPts val="6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D</a:t>
            </a:r>
            <a:r>
              <a:rPr lang="en-US" altLang="zh-CN" sz="1400" b="1" baseline="-25000" dirty="0">
                <a:solidFill>
                  <a:srgbClr val="A50021"/>
                </a:solidFill>
                <a:latin typeface="Times New Roman" panose="02020603050405020304" pitchFamily="18" charset="0"/>
                <a:cs typeface="Times New Roman" panose="02020603050405020304" pitchFamily="18" charset="0"/>
              </a:rPr>
              <a:t>3</a:t>
            </a:r>
          </a:p>
        </p:txBody>
      </p:sp>
      <p:sp>
        <p:nvSpPr>
          <p:cNvPr id="75" name="Text Box 173"/>
          <p:cNvSpPr txBox="1">
            <a:spLocks noChangeArrowheads="1"/>
          </p:cNvSpPr>
          <p:nvPr/>
        </p:nvSpPr>
        <p:spPr bwMode="auto">
          <a:xfrm>
            <a:off x="2712973" y="1562682"/>
            <a:ext cx="538162" cy="37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dirty="0">
                <a:solidFill>
                  <a:srgbClr val="A50021"/>
                </a:solidFill>
                <a:latin typeface="Times New Roman" panose="02020603050405020304" pitchFamily="18" charset="0"/>
                <a:cs typeface="Times New Roman" panose="02020603050405020304" pitchFamily="18" charset="0"/>
              </a:rPr>
              <a:t>Q</a:t>
            </a:r>
            <a:r>
              <a:rPr lang="en-US" altLang="zh-CN" sz="1400" baseline="-25000" dirty="0">
                <a:solidFill>
                  <a:srgbClr val="A50021"/>
                </a:solidFill>
                <a:latin typeface="Times New Roman" panose="02020603050405020304" pitchFamily="18" charset="0"/>
                <a:cs typeface="Times New Roman" panose="02020603050405020304" pitchFamily="18" charset="0"/>
              </a:rPr>
              <a:t>CC</a:t>
            </a:r>
          </a:p>
        </p:txBody>
      </p:sp>
      <p:sp>
        <p:nvSpPr>
          <p:cNvPr id="76" name="Text Box 9"/>
          <p:cNvSpPr txBox="1">
            <a:spLocks noChangeArrowheads="1"/>
          </p:cNvSpPr>
          <p:nvPr/>
        </p:nvSpPr>
        <p:spPr bwMode="auto">
          <a:xfrm>
            <a:off x="4339015" y="775348"/>
            <a:ext cx="48609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a:latin typeface="+mn-ea"/>
                <a:ea typeface="+mn-ea"/>
                <a:cs typeface="Times New Roman" panose="02020603050405020304" pitchFamily="18" charset="0"/>
              </a:rPr>
              <a:t>     </a:t>
            </a:r>
            <a:r>
              <a:rPr lang="en-US" altLang="zh-CN" sz="2400" b="0">
                <a:latin typeface="+mn-ea"/>
                <a:ea typeface="+mn-ea"/>
                <a:cs typeface="Times New Roman" panose="02020603050405020304" pitchFamily="18" charset="0"/>
              </a:rPr>
              <a:t>74163</a:t>
            </a:r>
            <a:r>
              <a:rPr lang="zh-CN" altLang="en-US" sz="2400" b="0">
                <a:latin typeface="+mn-ea"/>
                <a:ea typeface="+mn-ea"/>
                <a:cs typeface="Times New Roman" panose="02020603050405020304" pitchFamily="18" charset="0"/>
              </a:rPr>
              <a:t>与</a:t>
            </a:r>
            <a:r>
              <a:rPr lang="en-US" altLang="zh-CN" sz="2400" b="0">
                <a:latin typeface="+mn-ea"/>
                <a:ea typeface="+mn-ea"/>
                <a:cs typeface="Times New Roman" panose="02020603050405020304" pitchFamily="18" charset="0"/>
              </a:rPr>
              <a:t>74161</a:t>
            </a:r>
            <a:r>
              <a:rPr lang="zh-CN" altLang="en-US" sz="2400" b="0">
                <a:latin typeface="+mn-ea"/>
                <a:ea typeface="+mn-ea"/>
                <a:cs typeface="Times New Roman" panose="02020603050405020304" pitchFamily="18" charset="0"/>
              </a:rPr>
              <a:t>在</a:t>
            </a:r>
            <a:r>
              <a:rPr lang="zh-CN" altLang="en-US" sz="2400">
                <a:latin typeface="+mn-ea"/>
                <a:ea typeface="+mn-ea"/>
                <a:cs typeface="Times New Roman" panose="02020603050405020304" pitchFamily="18" charset="0"/>
              </a:rPr>
              <a:t>管脚设置、预置方式、计数及保持方面</a:t>
            </a:r>
            <a:r>
              <a:rPr lang="zh-CN" altLang="en-US" sz="2400" b="0">
                <a:latin typeface="+mn-ea"/>
                <a:ea typeface="+mn-ea"/>
                <a:cs typeface="Times New Roman" panose="02020603050405020304" pitchFamily="18" charset="0"/>
              </a:rPr>
              <a:t>完全相同，只是在</a:t>
            </a:r>
            <a:r>
              <a:rPr lang="zh-CN" altLang="en-US" sz="2400">
                <a:latin typeface="+mn-ea"/>
                <a:ea typeface="+mn-ea"/>
                <a:cs typeface="Times New Roman" panose="02020603050405020304" pitchFamily="18" charset="0"/>
              </a:rPr>
              <a:t>清零方式</a:t>
            </a:r>
            <a:r>
              <a:rPr lang="zh-CN" altLang="en-US" sz="2400" b="0">
                <a:latin typeface="+mn-ea"/>
                <a:ea typeface="+mn-ea"/>
                <a:cs typeface="Times New Roman" panose="02020603050405020304" pitchFamily="18" charset="0"/>
              </a:rPr>
              <a:t>上与</a:t>
            </a:r>
            <a:r>
              <a:rPr lang="en-US" altLang="zh-CN" sz="2400" b="0">
                <a:latin typeface="+mn-ea"/>
                <a:ea typeface="+mn-ea"/>
                <a:cs typeface="Times New Roman" panose="02020603050405020304" pitchFamily="18" charset="0"/>
              </a:rPr>
              <a:t>161</a:t>
            </a:r>
            <a:r>
              <a:rPr lang="zh-CN" altLang="en-US" sz="2400" b="0">
                <a:latin typeface="+mn-ea"/>
                <a:ea typeface="+mn-ea"/>
                <a:cs typeface="Times New Roman" panose="02020603050405020304" pitchFamily="18" charset="0"/>
              </a:rPr>
              <a:t>不同。</a:t>
            </a:r>
            <a:endParaRPr lang="zh-CN" altLang="en-US" sz="2400" b="0" dirty="0">
              <a:latin typeface="+mn-ea"/>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Text Box 140"/>
              <p:cNvSpPr txBox="1">
                <a:spLocks noChangeArrowheads="1"/>
              </p:cNvSpPr>
              <p:nvPr/>
            </p:nvSpPr>
            <p:spPr bwMode="auto">
              <a:xfrm>
                <a:off x="4415442" y="2077895"/>
                <a:ext cx="4554485" cy="15704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0">
                    <a:solidFill>
                      <a:schemeClr val="tx1"/>
                    </a:solidFill>
                    <a:latin typeface="+mn-ea"/>
                    <a:ea typeface="+mn-ea"/>
                    <a:cs typeface="Times New Roman" panose="02020603050405020304" pitchFamily="18" charset="0"/>
                  </a:rPr>
                  <a:t>清零端</a:t>
                </a:r>
                <a14:m>
                  <m:oMath xmlns:m="http://schemas.openxmlformats.org/officeDocument/2006/math">
                    <m:acc>
                      <m:accPr>
                        <m:chr m:val="̅"/>
                        <m:ctrlPr>
                          <a:rPr lang="en-US" altLang="zh-CN" sz="2400" i="1" dirty="0">
                            <a:latin typeface="Cambria Math" panose="02040503050406030204" pitchFamily="18" charset="0"/>
                            <a:cs typeface="Times New Roman" panose="02020603050405020304" pitchFamily="18" charset="0"/>
                          </a:rPr>
                        </m:ctrlPr>
                      </m:accPr>
                      <m:e>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𝑪</m:t>
                            </m:r>
                          </m:e>
                          <m:sub>
                            <m:r>
                              <a:rPr lang="en-US" altLang="zh-CN" sz="2400" i="1" dirty="0">
                                <a:latin typeface="Cambria Math" panose="02040503050406030204" pitchFamily="18" charset="0"/>
                                <a:cs typeface="Times New Roman" panose="02020603050405020304" pitchFamily="18" charset="0"/>
                              </a:rPr>
                              <m:t>𝒓</m:t>
                            </m:r>
                          </m:sub>
                        </m:sSub>
                      </m:e>
                    </m:acc>
                  </m:oMath>
                </a14:m>
                <a:r>
                  <a:rPr lang="zh-CN" altLang="en-US" sz="2400" b="0">
                    <a:solidFill>
                      <a:schemeClr val="tx1"/>
                    </a:solidFill>
                    <a:latin typeface="+mn-ea"/>
                    <a:ea typeface="+mn-ea"/>
                    <a:cs typeface="Times New Roman" panose="02020603050405020304" pitchFamily="18" charset="0"/>
                  </a:rPr>
                  <a:t>有效时，并不马上清零，只有当</a:t>
                </a:r>
                <a:r>
                  <a:rPr lang="en-US" altLang="zh-CN" sz="2400" b="0">
                    <a:solidFill>
                      <a:schemeClr val="tx1"/>
                    </a:solidFill>
                    <a:latin typeface="+mn-ea"/>
                    <a:ea typeface="+mn-ea"/>
                    <a:cs typeface="Times New Roman" panose="02020603050405020304" pitchFamily="18" charset="0"/>
                  </a:rPr>
                  <a:t>CP</a:t>
                </a:r>
                <a:r>
                  <a:rPr lang="zh-CN" altLang="en-US" sz="2400" b="0">
                    <a:solidFill>
                      <a:schemeClr val="tx1"/>
                    </a:solidFill>
                    <a:latin typeface="+mn-ea"/>
                    <a:ea typeface="+mn-ea"/>
                    <a:cs typeface="Times New Roman" panose="02020603050405020304" pitchFamily="18" charset="0"/>
                  </a:rPr>
                  <a:t>脉冲上升沿有效时，才</a:t>
                </a:r>
                <a:r>
                  <a:rPr lang="zh-CN" altLang="en-US" sz="2400" b="0">
                    <a:latin typeface="Cambria Math" panose="02040503050406030204" pitchFamily="18" charset="0"/>
                    <a:ea typeface="+mn-ea"/>
                    <a:cs typeface="Times New Roman" panose="02020603050405020304" pitchFamily="18" charset="0"/>
                  </a:rPr>
                  <a:t>输出“</a:t>
                </a:r>
                <a:r>
                  <a:rPr lang="en-US" altLang="zh-CN" sz="2400" b="0">
                    <a:latin typeface="Cambria Math" panose="02040503050406030204" pitchFamily="18" charset="0"/>
                    <a:ea typeface="Cambria Math" panose="02040503050406030204" pitchFamily="18" charset="0"/>
                    <a:cs typeface="Times New Roman" panose="02020603050405020304" pitchFamily="18" charset="0"/>
                  </a:rPr>
                  <a:t>0000”</a:t>
                </a:r>
                <a:r>
                  <a:rPr lang="zh-CN" altLang="en-US" sz="2400" b="0">
                    <a:latin typeface="Cambria Math" panose="02040503050406030204" pitchFamily="18" charset="0"/>
                    <a:ea typeface="+mn-ea"/>
                    <a:cs typeface="Times New Roman" panose="02020603050405020304" pitchFamily="18" charset="0"/>
                  </a:rPr>
                  <a:t>状态</a:t>
                </a:r>
                <a:r>
                  <a:rPr lang="zh-CN" altLang="en-US" sz="2400" b="0">
                    <a:solidFill>
                      <a:schemeClr val="tx1"/>
                    </a:solidFill>
                    <a:latin typeface="+mn-ea"/>
                    <a:ea typeface="+mn-ea"/>
                    <a:cs typeface="Times New Roman" panose="02020603050405020304" pitchFamily="18" charset="0"/>
                  </a:rPr>
                  <a:t>，此方式称之为</a:t>
                </a:r>
                <a:r>
                  <a:rPr lang="zh-CN" altLang="en-US" sz="2400">
                    <a:solidFill>
                      <a:srgbClr val="C00000"/>
                    </a:solidFill>
                    <a:latin typeface="+mn-ea"/>
                    <a:ea typeface="+mn-ea"/>
                    <a:cs typeface="Times New Roman" panose="02020603050405020304" pitchFamily="18" charset="0"/>
                  </a:rPr>
                  <a:t>同步</a:t>
                </a:r>
                <a:r>
                  <a:rPr lang="zh-CN" altLang="en-US" sz="2400" dirty="0">
                    <a:solidFill>
                      <a:srgbClr val="C00000"/>
                    </a:solidFill>
                    <a:latin typeface="+mn-ea"/>
                    <a:ea typeface="+mn-ea"/>
                    <a:cs typeface="Times New Roman" panose="02020603050405020304" pitchFamily="18" charset="0"/>
                  </a:rPr>
                  <a:t>清</a:t>
                </a:r>
                <a:r>
                  <a:rPr lang="zh-CN" altLang="en-US" sz="2400">
                    <a:solidFill>
                      <a:srgbClr val="C00000"/>
                    </a:solidFill>
                    <a:latin typeface="+mn-ea"/>
                    <a:ea typeface="+mn-ea"/>
                    <a:cs typeface="Times New Roman" panose="02020603050405020304" pitchFamily="18" charset="0"/>
                  </a:rPr>
                  <a:t>零</a:t>
                </a:r>
                <a:r>
                  <a:rPr lang="zh-CN" altLang="en-US" sz="2400" b="0">
                    <a:solidFill>
                      <a:schemeClr val="tx1"/>
                    </a:solidFill>
                    <a:latin typeface="+mn-ea"/>
                    <a:ea typeface="+mn-ea"/>
                    <a:cs typeface="Times New Roman" panose="02020603050405020304" pitchFamily="18" charset="0"/>
                  </a:rPr>
                  <a:t>。</a:t>
                </a:r>
                <a:endParaRPr lang="zh-CN" altLang="en-US" sz="2400" b="0" dirty="0">
                  <a:solidFill>
                    <a:schemeClr val="tx1"/>
                  </a:solidFill>
                  <a:latin typeface="+mn-ea"/>
                  <a:ea typeface="+mn-ea"/>
                  <a:cs typeface="Times New Roman" panose="02020603050405020304" pitchFamily="18" charset="0"/>
                </a:endParaRPr>
              </a:p>
            </p:txBody>
          </p:sp>
        </mc:Choice>
        <mc:Fallback xmlns="">
          <p:sp>
            <p:nvSpPr>
              <p:cNvPr id="78" name="Text Box 140"/>
              <p:cNvSpPr txBox="1">
                <a:spLocks noRot="1" noChangeAspect="1" noMove="1" noResize="1" noEditPoints="1" noAdjustHandles="1" noChangeArrowheads="1" noChangeShapeType="1" noTextEdit="1"/>
              </p:cNvSpPr>
              <p:nvPr/>
            </p:nvSpPr>
            <p:spPr bwMode="auto">
              <a:xfrm>
                <a:off x="4415442" y="2077895"/>
                <a:ext cx="4554485" cy="1570430"/>
              </a:xfrm>
              <a:prstGeom prst="rect">
                <a:avLst/>
              </a:prstGeom>
              <a:blipFill rotWithShape="0">
                <a:blip r:embed="rId7"/>
                <a:stretch>
                  <a:fillRect l="-2008" t="-3113" r="-8835" b="-81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2451183562"/>
              </p:ext>
            </p:extLst>
          </p:nvPr>
        </p:nvGraphicFramePr>
        <p:xfrm>
          <a:off x="2920179" y="4179183"/>
          <a:ext cx="5629329" cy="2516821"/>
        </p:xfrm>
        <a:graphic>
          <a:graphicData uri="http://schemas.openxmlformats.org/presentationml/2006/ole">
            <mc:AlternateContent xmlns:mc="http://schemas.openxmlformats.org/markup-compatibility/2006">
              <mc:Choice xmlns:v="urn:schemas-microsoft-com:vml" Requires="v">
                <p:oleObj name="Visio" r:id="rId8" imgW="7033177" imgH="3139344" progId="Visio.Drawing.15">
                  <p:embed/>
                </p:oleObj>
              </mc:Choice>
              <mc:Fallback>
                <p:oleObj name="Visio" r:id="rId8" imgW="7033177" imgH="3139344" progId="Visio.Drawing.15">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0179" y="4179183"/>
                        <a:ext cx="5629329" cy="2516821"/>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112268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41869"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31657" y="47417"/>
            <a:ext cx="8827148" cy="609398"/>
          </a:xfrm>
          <a:prstGeom prst="rect">
            <a:avLst/>
          </a:prstGeom>
          <a:solidFill>
            <a:schemeClr val="bg1"/>
          </a:solidFill>
        </p:spPr>
        <p:txBody>
          <a:bodyPr wrap="square">
            <a:spAutoFit/>
          </a:bodyPr>
          <a:lstStyle/>
          <a:p>
            <a:pPr fontAlgn="auto">
              <a:lnSpc>
                <a:spcPct val="120000"/>
              </a:lnSpc>
              <a:spcBef>
                <a:spcPts val="600"/>
              </a:spcBef>
              <a:spcAft>
                <a:spcPts val="300"/>
              </a:spcAft>
            </a:pPr>
            <a:r>
              <a:rPr lang="zh-CN" altLang="en-US" sz="2800">
                <a:solidFill>
                  <a:srgbClr val="800000"/>
                </a:solidFill>
                <a:latin typeface="+mn-ea"/>
                <a:ea typeface="+mn-ea"/>
                <a:cs typeface="+mn-ea"/>
              </a:rPr>
              <a:t>例</a:t>
            </a:r>
            <a:r>
              <a:rPr lang="en-US" altLang="zh-CN" sz="2800">
                <a:solidFill>
                  <a:srgbClr val="800000"/>
                </a:solidFill>
                <a:latin typeface="+mn-ea"/>
                <a:ea typeface="+mn-ea"/>
                <a:cs typeface="+mn-ea"/>
              </a:rPr>
              <a:t>5</a:t>
            </a:r>
            <a:r>
              <a:rPr lang="zh-CN" altLang="en-US" sz="2800">
                <a:latin typeface="+mn-ea"/>
                <a:ea typeface="+mn-ea"/>
                <a:cs typeface="+mn-ea"/>
              </a:rPr>
              <a:t>：</a:t>
            </a:r>
            <a:r>
              <a:rPr lang="zh-CN" altLang="en-US" sz="2800" dirty="0">
                <a:latin typeface="+mn-ea"/>
                <a:ea typeface="+mn-ea"/>
                <a:cs typeface="+mn-ea"/>
              </a:rPr>
              <a:t>试用</a:t>
            </a:r>
            <a:r>
              <a:rPr lang="en-US" altLang="zh-CN" sz="2800" dirty="0">
                <a:latin typeface="+mn-ea"/>
                <a:ea typeface="+mn-ea"/>
                <a:cs typeface="+mn-ea"/>
              </a:rPr>
              <a:t>74HC161</a:t>
            </a:r>
            <a:r>
              <a:rPr lang="zh-CN" altLang="en-US" sz="2800" dirty="0">
                <a:latin typeface="+mn-ea"/>
                <a:ea typeface="+mn-ea"/>
                <a:cs typeface="+mn-ea"/>
              </a:rPr>
              <a:t>构成八位二进制加法计数器。</a:t>
            </a:r>
            <a:endParaRPr lang="zh-CN" altLang="en-US" sz="3200" dirty="0">
              <a:solidFill>
                <a:srgbClr val="0000FF"/>
              </a:solidFill>
              <a:latin typeface="+mn-ea"/>
              <a:ea typeface="+mn-ea"/>
              <a:cs typeface="+mn-ea"/>
              <a:sym typeface="+mn-lt"/>
            </a:endParaRPr>
          </a:p>
        </p:txBody>
      </p:sp>
      <p:sp>
        <p:nvSpPr>
          <p:cNvPr id="2" name="矩形 1"/>
          <p:cNvSpPr/>
          <p:nvPr/>
        </p:nvSpPr>
        <p:spPr>
          <a:xfrm>
            <a:off x="341342" y="662251"/>
            <a:ext cx="7876572" cy="461665"/>
          </a:xfrm>
          <a:prstGeom prst="rect">
            <a:avLst/>
          </a:prstGeom>
        </p:spPr>
        <p:txBody>
          <a:bodyPr wrap="square">
            <a:spAutoFit/>
          </a:bodyPr>
          <a:lstStyle/>
          <a:p>
            <a:pPr algn="just" eaLnBrk="1" hangingPunct="1"/>
            <a:r>
              <a:rPr lang="zh-CN" altLang="en-US" dirty="0">
                <a:latin typeface="+mn-ea"/>
                <a:ea typeface="+mn-ea"/>
              </a:rPr>
              <a:t>解：</a:t>
            </a:r>
            <a:r>
              <a:rPr lang="zh-CN" altLang="en-US" b="0" dirty="0">
                <a:latin typeface="+mn-ea"/>
                <a:ea typeface="+mn-ea"/>
              </a:rPr>
              <a:t>八位计数器要两片</a:t>
            </a:r>
            <a:r>
              <a:rPr lang="en-US" altLang="zh-CN" b="0" dirty="0">
                <a:latin typeface="+mn-ea"/>
                <a:ea typeface="+mn-ea"/>
              </a:rPr>
              <a:t>74161</a:t>
            </a:r>
            <a:r>
              <a:rPr lang="zh-CN" altLang="en-US" b="0" dirty="0">
                <a:latin typeface="+mn-ea"/>
                <a:ea typeface="+mn-ea"/>
              </a:rPr>
              <a:t>。可接成同步或异步方式。</a:t>
            </a:r>
          </a:p>
        </p:txBody>
      </p:sp>
      <p:pic>
        <p:nvPicPr>
          <p:cNvPr id="10" name="图片 9"/>
          <p:cNvPicPr>
            <a:picLocks noChangeAspect="1"/>
          </p:cNvPicPr>
          <p:nvPr/>
        </p:nvPicPr>
        <p:blipFill>
          <a:blip r:embed="rId2">
            <a:duotone>
              <a:prstClr val="black"/>
              <a:schemeClr val="accent4">
                <a:tint val="45000"/>
                <a:satMod val="400000"/>
              </a:schemeClr>
            </a:duotone>
            <a:lum bright="-100000"/>
          </a:blip>
          <a:stretch>
            <a:fillRect/>
          </a:stretch>
        </p:blipFill>
        <p:spPr>
          <a:xfrm>
            <a:off x="1276008" y="1609069"/>
            <a:ext cx="6007240" cy="2126065"/>
          </a:xfrm>
          <a:prstGeom prst="rect">
            <a:avLst/>
          </a:prstGeom>
        </p:spPr>
      </p:pic>
      <p:sp>
        <p:nvSpPr>
          <p:cNvPr id="3" name="矩形 2"/>
          <p:cNvSpPr/>
          <p:nvPr/>
        </p:nvSpPr>
        <p:spPr>
          <a:xfrm>
            <a:off x="605673" y="1147404"/>
            <a:ext cx="1936749" cy="461665"/>
          </a:xfrm>
          <a:prstGeom prst="rect">
            <a:avLst/>
          </a:prstGeom>
        </p:spPr>
        <p:txBody>
          <a:bodyPr wrap="none">
            <a:spAutoFit/>
          </a:bodyPr>
          <a:lstStyle/>
          <a:p>
            <a:pPr algn="just" eaLnBrk="1" hangingPunct="1"/>
            <a:r>
              <a:rPr lang="en-US" altLang="zh-CN" dirty="0">
                <a:latin typeface="+mn-ea"/>
                <a:ea typeface="+mn-ea"/>
              </a:rPr>
              <a:t>(1)</a:t>
            </a:r>
            <a:r>
              <a:rPr lang="zh-CN" altLang="en-US" dirty="0">
                <a:latin typeface="+mn-ea"/>
                <a:ea typeface="+mn-ea"/>
              </a:rPr>
              <a:t> 同步方式</a:t>
            </a:r>
          </a:p>
        </p:txBody>
      </p:sp>
      <p:sp>
        <p:nvSpPr>
          <p:cNvPr id="5" name="椭圆 4"/>
          <p:cNvSpPr/>
          <p:nvPr/>
        </p:nvSpPr>
        <p:spPr bwMode="auto">
          <a:xfrm>
            <a:off x="1168932" y="3217661"/>
            <a:ext cx="601883" cy="42826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4851611" y="2789398"/>
            <a:ext cx="601883" cy="42826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4" name="椭圆 13"/>
          <p:cNvSpPr/>
          <p:nvPr/>
        </p:nvSpPr>
        <p:spPr bwMode="auto">
          <a:xfrm>
            <a:off x="1623248" y="2789398"/>
            <a:ext cx="601883" cy="42826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5" name="椭圆 14"/>
          <p:cNvSpPr/>
          <p:nvPr/>
        </p:nvSpPr>
        <p:spPr bwMode="auto">
          <a:xfrm>
            <a:off x="3418280" y="2143145"/>
            <a:ext cx="601883" cy="42826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6" name="椭圆 15"/>
          <p:cNvSpPr/>
          <p:nvPr/>
        </p:nvSpPr>
        <p:spPr bwMode="auto">
          <a:xfrm>
            <a:off x="4748881" y="2167218"/>
            <a:ext cx="601883" cy="42826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8" name="AutoShape 34"/>
          <p:cNvSpPr>
            <a:spLocks noChangeArrowheads="1"/>
          </p:cNvSpPr>
          <p:nvPr/>
        </p:nvSpPr>
        <p:spPr bwMode="auto">
          <a:xfrm>
            <a:off x="4562862" y="3826221"/>
            <a:ext cx="1820119" cy="637261"/>
          </a:xfrm>
          <a:prstGeom prst="wedgeEllipseCallout">
            <a:avLst>
              <a:gd name="adj1" fmla="val -23703"/>
              <a:gd name="adj2" fmla="val -144014"/>
            </a:avLst>
          </a:prstGeom>
          <a:solidFill>
            <a:schemeClr val="bg2">
              <a:alpha val="29019"/>
            </a:schemeClr>
          </a:solidFill>
          <a:ln w="28575">
            <a:solidFill>
              <a:srgbClr val="0000CC"/>
            </a:solidFill>
            <a:miter lim="800000"/>
            <a:headEnd/>
            <a:tailEnd/>
          </a:ln>
        </p:spPr>
        <p:txBody>
          <a:bodyPr wrap="square" lIns="0" tIns="72000" rIns="0" bIns="7200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dirty="0">
                <a:solidFill>
                  <a:srgbClr val="0000FF"/>
                </a:solidFill>
                <a:latin typeface="+mn-ea"/>
                <a:ea typeface="+mn-ea"/>
              </a:rPr>
              <a:t>统一时钟</a:t>
            </a:r>
          </a:p>
        </p:txBody>
      </p:sp>
      <mc:AlternateContent xmlns:mc="http://schemas.openxmlformats.org/markup-compatibility/2006" xmlns:a14="http://schemas.microsoft.com/office/drawing/2010/main">
        <mc:Choice Requires="a14">
          <p:sp>
            <p:nvSpPr>
              <p:cNvPr id="19" name="AutoShape 34"/>
              <p:cNvSpPr>
                <a:spLocks noChangeArrowheads="1"/>
              </p:cNvSpPr>
              <p:nvPr/>
            </p:nvSpPr>
            <p:spPr bwMode="auto">
              <a:xfrm>
                <a:off x="7283248" y="1221621"/>
                <a:ext cx="1820119" cy="1935638"/>
              </a:xfrm>
              <a:prstGeom prst="wedgeEllipseCallout">
                <a:avLst>
                  <a:gd name="adj1" fmla="val -165515"/>
                  <a:gd name="adj2" fmla="val 9676"/>
                </a:avLst>
              </a:prstGeom>
              <a:solidFill>
                <a:schemeClr val="bg2">
                  <a:alpha val="29019"/>
                </a:schemeClr>
              </a:solidFill>
              <a:ln w="28575">
                <a:solidFill>
                  <a:srgbClr val="0000CC"/>
                </a:solidFill>
                <a:miter lim="800000"/>
                <a:headEnd/>
                <a:tailEnd/>
              </a:ln>
            </p:spPr>
            <p:txBody>
              <a:bodyPr wrap="square" lIns="0" tIns="72000" rIns="0" bIns="7200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dirty="0">
                    <a:solidFill>
                      <a:srgbClr val="0000FF"/>
                    </a:solidFill>
                    <a:latin typeface="+mn-ea"/>
                    <a:ea typeface="+mn-ea"/>
                  </a:rPr>
                  <a:t>当第</a:t>
                </a:r>
                <a:r>
                  <a:rPr kumimoji="1" lang="en-US" altLang="zh-CN" sz="2000" b="1" dirty="0">
                    <a:solidFill>
                      <a:srgbClr val="0000FF"/>
                    </a:solidFill>
                    <a:latin typeface="+mn-ea"/>
                    <a:ea typeface="+mn-ea"/>
                  </a:rPr>
                  <a:t>1</a:t>
                </a:r>
                <a:r>
                  <a:rPr kumimoji="1" lang="zh-CN" altLang="en-US" sz="2000" b="1" dirty="0">
                    <a:solidFill>
                      <a:srgbClr val="0000FF"/>
                    </a:solidFill>
                    <a:latin typeface="+mn-ea"/>
                    <a:ea typeface="+mn-ea"/>
                  </a:rPr>
                  <a:t>片进位</a:t>
                </a:r>
                <a14:m>
                  <m:oMath xmlns:m="http://schemas.openxmlformats.org/officeDocument/2006/math">
                    <m:sSub>
                      <m:sSubPr>
                        <m:ctrlPr>
                          <a:rPr lang="en-US" altLang="zh-CN" sz="2000" i="1" dirty="0">
                            <a:solidFill>
                              <a:srgbClr val="0000FF"/>
                            </a:solidFill>
                            <a:latin typeface="Cambria Math" panose="02040503050406030204" pitchFamily="18" charset="0"/>
                            <a:cs typeface="Times New Roman" panose="02020603050405020304" pitchFamily="18" charset="0"/>
                          </a:rPr>
                        </m:ctrlPr>
                      </m:sSubPr>
                      <m:e>
                        <m:r>
                          <a:rPr lang="en-US" altLang="zh-CN" sz="2000" i="1" dirty="0">
                            <a:solidFill>
                              <a:srgbClr val="0000FF"/>
                            </a:solidFill>
                            <a:latin typeface="Cambria Math" panose="02040503050406030204" pitchFamily="18" charset="0"/>
                            <a:cs typeface="Times New Roman" panose="02020603050405020304" pitchFamily="18" charset="0"/>
                          </a:rPr>
                          <m:t>𝑸</m:t>
                        </m:r>
                      </m:e>
                      <m:sub>
                        <m:r>
                          <m:rPr>
                            <m:sty m:val="p"/>
                          </m:rPr>
                          <a:rPr lang="en-US" altLang="zh-CN" sz="2000" i="1" dirty="0">
                            <a:solidFill>
                              <a:srgbClr val="0000FF"/>
                            </a:solidFill>
                            <a:latin typeface="Cambria Math" panose="02040503050406030204" pitchFamily="18" charset="0"/>
                            <a:cs typeface="Times New Roman" panose="02020603050405020304" pitchFamily="18" charset="0"/>
                          </a:rPr>
                          <m:t>cc</m:t>
                        </m:r>
                      </m:sub>
                    </m:sSub>
                  </m:oMath>
                </a14:m>
                <a:r>
                  <a:rPr kumimoji="1" lang="zh-CN" altLang="en-US" sz="2000" b="1" dirty="0">
                    <a:solidFill>
                      <a:srgbClr val="0000FF"/>
                    </a:solidFill>
                    <a:latin typeface="+mn-ea"/>
                    <a:ea typeface="+mn-ea"/>
                  </a:rPr>
                  <a:t>有效时，第</a:t>
                </a:r>
                <a:r>
                  <a:rPr kumimoji="1" lang="en-US" altLang="zh-CN" sz="2000" b="1" dirty="0">
                    <a:solidFill>
                      <a:srgbClr val="0000FF"/>
                    </a:solidFill>
                    <a:latin typeface="+mn-ea"/>
                    <a:ea typeface="+mn-ea"/>
                  </a:rPr>
                  <a:t>2</a:t>
                </a:r>
                <a:r>
                  <a:rPr kumimoji="1" lang="zh-CN" altLang="en-US" sz="2000" dirty="0">
                    <a:solidFill>
                      <a:srgbClr val="0000FF"/>
                    </a:solidFill>
                    <a:latin typeface="+mn-ea"/>
                    <a:ea typeface="+mn-ea"/>
                  </a:rPr>
                  <a:t>片</a:t>
                </a:r>
                <a:r>
                  <a:rPr kumimoji="1" lang="en-US" altLang="zh-CN" sz="2000" dirty="0">
                    <a:solidFill>
                      <a:srgbClr val="0000FF"/>
                    </a:solidFill>
                    <a:latin typeface="+mn-ea"/>
                    <a:ea typeface="+mn-ea"/>
                  </a:rPr>
                  <a:t>161</a:t>
                </a:r>
                <a:r>
                  <a:rPr kumimoji="1" lang="zh-CN" altLang="en-US" sz="2000" dirty="0">
                    <a:solidFill>
                      <a:srgbClr val="0000FF"/>
                    </a:solidFill>
                    <a:latin typeface="+mn-ea"/>
                    <a:ea typeface="+mn-ea"/>
                  </a:rPr>
                  <a:t>才计数</a:t>
                </a:r>
                <a:endParaRPr kumimoji="1" lang="zh-CN" altLang="en-US" sz="2000" b="1" dirty="0">
                  <a:solidFill>
                    <a:srgbClr val="0000FF"/>
                  </a:solidFill>
                  <a:latin typeface="+mn-ea"/>
                  <a:ea typeface="+mn-ea"/>
                </a:endParaRPr>
              </a:p>
            </p:txBody>
          </p:sp>
        </mc:Choice>
        <mc:Fallback xmlns="">
          <p:sp>
            <p:nvSpPr>
              <p:cNvPr id="19" name="AutoShape 34"/>
              <p:cNvSpPr>
                <a:spLocks noRot="1" noChangeAspect="1" noMove="1" noResize="1" noEditPoints="1" noAdjustHandles="1" noChangeArrowheads="1" noChangeShapeType="1" noTextEdit="1"/>
              </p:cNvSpPr>
              <p:nvPr/>
            </p:nvSpPr>
            <p:spPr bwMode="auto">
              <a:xfrm>
                <a:off x="7283248" y="1221621"/>
                <a:ext cx="1820119" cy="1935638"/>
              </a:xfrm>
              <a:prstGeom prst="wedgeEllipseCallout">
                <a:avLst>
                  <a:gd name="adj1" fmla="val -165515"/>
                  <a:gd name="adj2" fmla="val 9676"/>
                </a:avLst>
              </a:prstGeom>
              <a:blipFill rotWithShape="0">
                <a:blip r:embed="rId3"/>
                <a:stretch>
                  <a:fillRect/>
                </a:stretch>
              </a:blipFill>
              <a:ln w="28575">
                <a:solidFill>
                  <a:srgbClr val="0000CC"/>
                </a:solidFill>
                <a:miter lim="800000"/>
                <a:headEnd/>
                <a:tailEnd/>
              </a:ln>
            </p:spPr>
            <p:txBody>
              <a:bodyPr/>
              <a:lstStyle/>
              <a:p>
                <a:r>
                  <a:rPr lang="zh-CN" altLang="en-US">
                    <a:noFill/>
                  </a:rPr>
                  <a:t> </a:t>
                </a:r>
              </a:p>
            </p:txBody>
          </p:sp>
        </mc:Fallback>
      </mc:AlternateContent>
      <p:sp>
        <p:nvSpPr>
          <p:cNvPr id="20" name="矩形 19"/>
          <p:cNvSpPr/>
          <p:nvPr/>
        </p:nvSpPr>
        <p:spPr>
          <a:xfrm>
            <a:off x="700560" y="3804816"/>
            <a:ext cx="1845377" cy="461665"/>
          </a:xfrm>
          <a:prstGeom prst="rect">
            <a:avLst/>
          </a:prstGeom>
        </p:spPr>
        <p:txBody>
          <a:bodyPr wrap="none">
            <a:spAutoFit/>
          </a:bodyPr>
          <a:lstStyle/>
          <a:p>
            <a:pPr algn="just" eaLnBrk="1" hangingPunct="1"/>
            <a:r>
              <a:rPr lang="en-US" altLang="zh-CN" dirty="0">
                <a:latin typeface="+mn-ea"/>
                <a:ea typeface="+mn-ea"/>
              </a:rPr>
              <a:t>(2)</a:t>
            </a:r>
            <a:r>
              <a:rPr lang="zh-CN" altLang="en-US" dirty="0">
                <a:latin typeface="+mn-ea"/>
                <a:ea typeface="+mn-ea"/>
              </a:rPr>
              <a:t>异步方式</a:t>
            </a:r>
          </a:p>
        </p:txBody>
      </p:sp>
      <p:pic>
        <p:nvPicPr>
          <p:cNvPr id="21" name="图片 20"/>
          <p:cNvPicPr>
            <a:picLocks noChangeAspect="1"/>
          </p:cNvPicPr>
          <p:nvPr/>
        </p:nvPicPr>
        <p:blipFill>
          <a:blip r:embed="rId4">
            <a:duotone>
              <a:prstClr val="black"/>
              <a:schemeClr val="accent4">
                <a:tint val="45000"/>
                <a:satMod val="400000"/>
              </a:schemeClr>
            </a:duotone>
            <a:lum bright="-100000"/>
          </a:blip>
          <a:stretch>
            <a:fillRect/>
          </a:stretch>
        </p:blipFill>
        <p:spPr>
          <a:xfrm>
            <a:off x="1426901" y="4357568"/>
            <a:ext cx="6271921" cy="2064238"/>
          </a:xfrm>
          <a:prstGeom prst="rect">
            <a:avLst/>
          </a:prstGeom>
        </p:spPr>
      </p:pic>
      <p:sp>
        <p:nvSpPr>
          <p:cNvPr id="22" name="椭圆 21"/>
          <p:cNvSpPr/>
          <p:nvPr/>
        </p:nvSpPr>
        <p:spPr bwMode="auto">
          <a:xfrm>
            <a:off x="3753192" y="4935443"/>
            <a:ext cx="471568" cy="32395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3" name="椭圆 22"/>
          <p:cNvSpPr/>
          <p:nvPr/>
        </p:nvSpPr>
        <p:spPr bwMode="auto">
          <a:xfrm>
            <a:off x="5097030" y="5567423"/>
            <a:ext cx="507468" cy="391522"/>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24" name="AutoShape 34"/>
              <p:cNvSpPr>
                <a:spLocks noChangeArrowheads="1"/>
              </p:cNvSpPr>
              <p:nvPr/>
            </p:nvSpPr>
            <p:spPr bwMode="auto">
              <a:xfrm>
                <a:off x="6748041" y="4005060"/>
                <a:ext cx="2355326" cy="2368430"/>
              </a:xfrm>
              <a:prstGeom prst="wedgeEllipseCallout">
                <a:avLst>
                  <a:gd name="adj1" fmla="val -97468"/>
                  <a:gd name="adj2" fmla="val 19760"/>
                </a:avLst>
              </a:prstGeom>
              <a:solidFill>
                <a:schemeClr val="bg2">
                  <a:alpha val="29019"/>
                </a:schemeClr>
              </a:solidFill>
              <a:ln w="28575">
                <a:solidFill>
                  <a:srgbClr val="0000CC"/>
                </a:solidFill>
                <a:miter lim="800000"/>
                <a:headEnd/>
                <a:tailEnd/>
              </a:ln>
            </p:spPr>
            <p:txBody>
              <a:bodyPr wrap="square" lIns="0" tIns="72000" rIns="0" bIns="7200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000" b="1" dirty="0">
                    <a:solidFill>
                      <a:srgbClr val="0000FF"/>
                    </a:solidFill>
                    <a:latin typeface="+mn-ea"/>
                    <a:ea typeface="+mn-ea"/>
                  </a:rPr>
                  <a:t>用第</a:t>
                </a:r>
                <a:r>
                  <a:rPr kumimoji="1" lang="en-US" altLang="zh-CN" sz="2000" b="1" dirty="0">
                    <a:solidFill>
                      <a:srgbClr val="0000FF"/>
                    </a:solidFill>
                    <a:latin typeface="+mn-ea"/>
                    <a:ea typeface="+mn-ea"/>
                  </a:rPr>
                  <a:t>1</a:t>
                </a:r>
                <a:r>
                  <a:rPr kumimoji="1" lang="zh-CN" altLang="en-US" sz="2000" b="1" dirty="0">
                    <a:solidFill>
                      <a:srgbClr val="0000FF"/>
                    </a:solidFill>
                    <a:latin typeface="+mn-ea"/>
                    <a:ea typeface="+mn-ea"/>
                  </a:rPr>
                  <a:t>片进位</a:t>
                </a:r>
                <a14:m>
                  <m:oMath xmlns:m="http://schemas.openxmlformats.org/officeDocument/2006/math">
                    <m:sSub>
                      <m:sSubPr>
                        <m:ctrlPr>
                          <a:rPr lang="en-US" altLang="zh-CN" sz="2000" i="1" dirty="0">
                            <a:solidFill>
                              <a:srgbClr val="0000FF"/>
                            </a:solidFill>
                            <a:latin typeface="Cambria Math" panose="02040503050406030204" pitchFamily="18" charset="0"/>
                            <a:cs typeface="Times New Roman" panose="02020603050405020304" pitchFamily="18" charset="0"/>
                          </a:rPr>
                        </m:ctrlPr>
                      </m:sSubPr>
                      <m:e>
                        <m:r>
                          <a:rPr lang="en-US" altLang="zh-CN" sz="2000" i="1" dirty="0">
                            <a:solidFill>
                              <a:srgbClr val="0000FF"/>
                            </a:solidFill>
                            <a:latin typeface="Cambria Math" panose="02040503050406030204" pitchFamily="18" charset="0"/>
                            <a:cs typeface="Times New Roman" panose="02020603050405020304" pitchFamily="18" charset="0"/>
                          </a:rPr>
                          <m:t>𝑸</m:t>
                        </m:r>
                      </m:e>
                      <m:sub>
                        <m:r>
                          <m:rPr>
                            <m:sty m:val="p"/>
                          </m:rPr>
                          <a:rPr lang="en-US" altLang="zh-CN" sz="2000" i="1" dirty="0">
                            <a:solidFill>
                              <a:srgbClr val="0000FF"/>
                            </a:solidFill>
                            <a:latin typeface="Cambria Math" panose="02040503050406030204" pitchFamily="18" charset="0"/>
                            <a:cs typeface="Times New Roman" panose="02020603050405020304" pitchFamily="18" charset="0"/>
                          </a:rPr>
                          <m:t>cc</m:t>
                        </m:r>
                      </m:sub>
                    </m:sSub>
                  </m:oMath>
                </a14:m>
                <a:r>
                  <a:rPr kumimoji="1" lang="zh-CN" altLang="en-US" sz="2000" b="1" dirty="0">
                    <a:solidFill>
                      <a:srgbClr val="0000FF"/>
                    </a:solidFill>
                    <a:latin typeface="+mn-ea"/>
                    <a:ea typeface="+mn-ea"/>
                  </a:rPr>
                  <a:t>的下降沿作为第</a:t>
                </a:r>
                <a:r>
                  <a:rPr kumimoji="1" lang="en-US" altLang="zh-CN" sz="2000" b="1" dirty="0">
                    <a:solidFill>
                      <a:srgbClr val="0000FF"/>
                    </a:solidFill>
                    <a:latin typeface="+mn-ea"/>
                    <a:ea typeface="+mn-ea"/>
                  </a:rPr>
                  <a:t>2</a:t>
                </a:r>
                <a:r>
                  <a:rPr kumimoji="1" lang="zh-CN" altLang="en-US" sz="2000" dirty="0">
                    <a:solidFill>
                      <a:srgbClr val="0000FF"/>
                    </a:solidFill>
                    <a:latin typeface="+mn-ea"/>
                    <a:ea typeface="+mn-ea"/>
                  </a:rPr>
                  <a:t>片</a:t>
                </a:r>
                <a:r>
                  <a:rPr kumimoji="1" lang="en-US" altLang="zh-CN" sz="2000" dirty="0">
                    <a:solidFill>
                      <a:srgbClr val="0000FF"/>
                    </a:solidFill>
                    <a:latin typeface="+mn-ea"/>
                    <a:ea typeface="+mn-ea"/>
                  </a:rPr>
                  <a:t>161</a:t>
                </a:r>
                <a:r>
                  <a:rPr kumimoji="1" lang="zh-CN" altLang="en-US" sz="2000" dirty="0">
                    <a:solidFill>
                      <a:srgbClr val="0000FF"/>
                    </a:solidFill>
                    <a:latin typeface="+mn-ea"/>
                    <a:ea typeface="+mn-ea"/>
                  </a:rPr>
                  <a:t>的计数脉冲（上升沿计数）</a:t>
                </a:r>
                <a:endParaRPr kumimoji="1" lang="zh-CN" altLang="en-US" sz="2000" b="1" dirty="0">
                  <a:solidFill>
                    <a:srgbClr val="0000FF"/>
                  </a:solidFill>
                  <a:latin typeface="+mn-ea"/>
                  <a:ea typeface="+mn-ea"/>
                </a:endParaRPr>
              </a:p>
            </p:txBody>
          </p:sp>
        </mc:Choice>
        <mc:Fallback xmlns="">
          <p:sp>
            <p:nvSpPr>
              <p:cNvPr id="24" name="AutoShape 34"/>
              <p:cNvSpPr>
                <a:spLocks noRot="1" noChangeAspect="1" noMove="1" noResize="1" noEditPoints="1" noAdjustHandles="1" noChangeArrowheads="1" noChangeShapeType="1" noTextEdit="1"/>
              </p:cNvSpPr>
              <p:nvPr/>
            </p:nvSpPr>
            <p:spPr bwMode="auto">
              <a:xfrm>
                <a:off x="6748041" y="4005060"/>
                <a:ext cx="2355326" cy="2368430"/>
              </a:xfrm>
              <a:prstGeom prst="wedgeEllipseCallout">
                <a:avLst>
                  <a:gd name="adj1" fmla="val -97468"/>
                  <a:gd name="adj2" fmla="val 19760"/>
                </a:avLst>
              </a:prstGeom>
              <a:blipFill rotWithShape="0">
                <a:blip r:embed="rId5"/>
                <a:stretch>
                  <a:fillRect/>
                </a:stretch>
              </a:blipFill>
              <a:ln w="28575">
                <a:solidFill>
                  <a:srgbClr val="0000CC"/>
                </a:solid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69605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13" grpId="0" animBg="1"/>
      <p:bldP spid="14" grpId="0" animBg="1"/>
      <p:bldP spid="15" grpId="0" animBg="1"/>
      <p:bldP spid="16" grpId="0" animBg="1"/>
      <p:bldP spid="18" grpId="0" animBg="1"/>
      <p:bldP spid="19" grpId="0" animBg="1"/>
      <p:bldP spid="20" grpId="0"/>
      <p:bldP spid="22" grpId="0" animBg="1"/>
      <p:bldP spid="23"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31656" y="47417"/>
            <a:ext cx="5369734"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en-US" altLang="zh-CN" sz="3200" dirty="0">
                <a:solidFill>
                  <a:srgbClr val="0000FF"/>
                </a:solidFill>
                <a:latin typeface="+mn-ea"/>
                <a:ea typeface="+mn-ea"/>
                <a:cs typeface="+mn-ea"/>
              </a:rPr>
              <a:t>8421</a:t>
            </a:r>
            <a:r>
              <a:rPr lang="zh-CN" altLang="en-US" sz="3200" dirty="0">
                <a:solidFill>
                  <a:srgbClr val="0000FF"/>
                </a:solidFill>
                <a:latin typeface="+mn-ea"/>
                <a:ea typeface="+mn-ea"/>
                <a:cs typeface="+mn-ea"/>
              </a:rPr>
              <a:t>编码十进制计数器</a:t>
            </a:r>
            <a:endParaRPr lang="zh-CN" altLang="en-US" sz="3200" dirty="0">
              <a:solidFill>
                <a:srgbClr val="0000FF"/>
              </a:solidFill>
              <a:latin typeface="+mn-ea"/>
              <a:ea typeface="+mn-ea"/>
              <a:cs typeface="+mn-ea"/>
              <a:sym typeface="+mn-lt"/>
            </a:endParaRPr>
          </a:p>
        </p:txBody>
      </p:sp>
      <p:sp>
        <p:nvSpPr>
          <p:cNvPr id="10" name="Rectangle 3"/>
          <p:cNvSpPr txBox="1">
            <a:spLocks noChangeArrowheads="1"/>
          </p:cNvSpPr>
          <p:nvPr/>
        </p:nvSpPr>
        <p:spPr>
          <a:xfrm>
            <a:off x="101499" y="699548"/>
            <a:ext cx="8659344" cy="238842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pPr>
            <a:r>
              <a:rPr lang="en-US" altLang="zh-CN" sz="2400" b="0" kern="0" dirty="0">
                <a:latin typeface="+mn-ea"/>
              </a:rPr>
              <a:t>8421</a:t>
            </a:r>
            <a:r>
              <a:rPr lang="zh-CN" altLang="en-US" sz="2400" b="0" kern="0" dirty="0">
                <a:latin typeface="+mn-ea"/>
              </a:rPr>
              <a:t>编码十进制计数器</a:t>
            </a:r>
            <a:r>
              <a:rPr lang="en-US" altLang="zh-CN" sz="2400" b="0" kern="0" dirty="0">
                <a:latin typeface="+mn-ea"/>
              </a:rPr>
              <a:t>74160</a:t>
            </a:r>
            <a:r>
              <a:rPr lang="zh-CN" altLang="en-US" sz="2400" b="0" kern="0" dirty="0">
                <a:latin typeface="+mn-ea"/>
              </a:rPr>
              <a:t>是</a:t>
            </a:r>
            <a:r>
              <a:rPr lang="en-US" altLang="zh-CN" sz="2400" b="0" kern="0" dirty="0">
                <a:latin typeface="+mn-ea"/>
              </a:rPr>
              <a:t>TTL</a:t>
            </a:r>
            <a:r>
              <a:rPr lang="zh-CN" altLang="en-US" sz="2400" b="0" kern="0" dirty="0">
                <a:latin typeface="+mn-ea"/>
              </a:rPr>
              <a:t>型十进制加法计数器。</a:t>
            </a:r>
            <a:r>
              <a:rPr lang="en-US" altLang="zh-CN" sz="2400" b="0" kern="0" dirty="0">
                <a:latin typeface="+mn-ea"/>
              </a:rPr>
              <a:t> CC40160</a:t>
            </a:r>
            <a:r>
              <a:rPr lang="zh-CN" altLang="en-US" sz="2400" b="0" kern="0" dirty="0">
                <a:latin typeface="+mn-ea"/>
              </a:rPr>
              <a:t>是</a:t>
            </a:r>
            <a:r>
              <a:rPr lang="en-US" altLang="zh-CN" sz="2400" b="0" kern="0" dirty="0">
                <a:latin typeface="+mn-ea"/>
              </a:rPr>
              <a:t>MOS</a:t>
            </a:r>
            <a:r>
              <a:rPr lang="zh-CN" altLang="en-US" sz="2400" b="0" kern="0" dirty="0">
                <a:latin typeface="+mn-ea"/>
              </a:rPr>
              <a:t>型十进制加法计数器，二者逻辑功能及引脚排列图完全一致</a:t>
            </a:r>
            <a:endParaRPr lang="en-US" altLang="zh-CN" sz="2400" b="0" kern="0" dirty="0">
              <a:latin typeface="+mn-ea"/>
            </a:endParaRPr>
          </a:p>
          <a:p>
            <a:pPr lvl="1" algn="just" eaLnBrk="1" hangingPunct="1">
              <a:lnSpc>
                <a:spcPct val="120000"/>
              </a:lnSpc>
            </a:pPr>
            <a:r>
              <a:rPr lang="zh-CN" altLang="en-US" sz="2200" b="0" dirty="0">
                <a:latin typeface="+mn-ea"/>
              </a:rPr>
              <a:t>计数器的初始值可由预置端任意置入。</a:t>
            </a:r>
            <a:endParaRPr lang="en-US" altLang="zh-CN" sz="2200" b="0" dirty="0">
              <a:latin typeface="+mn-ea"/>
            </a:endParaRPr>
          </a:p>
          <a:p>
            <a:pPr lvl="1" algn="just" eaLnBrk="1" hangingPunct="1">
              <a:lnSpc>
                <a:spcPct val="120000"/>
              </a:lnSpc>
            </a:pPr>
            <a:r>
              <a:rPr lang="zh-CN" altLang="en-US" sz="2200" dirty="0">
                <a:solidFill>
                  <a:srgbClr val="003300"/>
                </a:solidFill>
                <a:latin typeface="+mn-ea"/>
              </a:rPr>
              <a:t>预置数与</a:t>
            </a:r>
            <a:r>
              <a:rPr lang="en-US" altLang="zh-CN" sz="2200" dirty="0">
                <a:solidFill>
                  <a:srgbClr val="003300"/>
                </a:solidFill>
                <a:latin typeface="+mn-ea"/>
              </a:rPr>
              <a:t>CP</a:t>
            </a:r>
            <a:r>
              <a:rPr lang="zh-CN" altLang="en-US" sz="2200" dirty="0">
                <a:solidFill>
                  <a:srgbClr val="003300"/>
                </a:solidFill>
                <a:latin typeface="+mn-ea"/>
              </a:rPr>
              <a:t>同步（同步预置），清零与</a:t>
            </a:r>
            <a:r>
              <a:rPr lang="en-US" altLang="zh-CN" sz="2200" dirty="0">
                <a:solidFill>
                  <a:srgbClr val="003300"/>
                </a:solidFill>
                <a:latin typeface="+mn-ea"/>
              </a:rPr>
              <a:t>CP</a:t>
            </a:r>
            <a:r>
              <a:rPr lang="zh-CN" altLang="en-US" sz="2200" dirty="0">
                <a:solidFill>
                  <a:srgbClr val="003300"/>
                </a:solidFill>
                <a:latin typeface="+mn-ea"/>
              </a:rPr>
              <a:t>异步（异步清零）</a:t>
            </a:r>
            <a:r>
              <a:rPr lang="zh-CN" altLang="en-US" sz="2200" b="0" dirty="0">
                <a:solidFill>
                  <a:srgbClr val="003300"/>
                </a:solidFill>
                <a:latin typeface="+mn-ea"/>
              </a:rPr>
              <a:t>。 </a:t>
            </a:r>
          </a:p>
          <a:p>
            <a:pPr algn="just" eaLnBrk="1" hangingPunct="1">
              <a:lnSpc>
                <a:spcPct val="120000"/>
              </a:lnSpc>
            </a:pPr>
            <a:endParaRPr lang="zh-CN" altLang="en-US" sz="2400" b="0" kern="0" dirty="0">
              <a:latin typeface="+mn-ea"/>
            </a:endParaRPr>
          </a:p>
        </p:txBody>
      </p:sp>
      <p:graphicFrame>
        <p:nvGraphicFramePr>
          <p:cNvPr id="3" name="对象 2">
            <a:extLst>
              <a:ext uri="{FF2B5EF4-FFF2-40B4-BE49-F238E27FC236}">
                <a16:creationId xmlns:a16="http://schemas.microsoft.com/office/drawing/2014/main" id="{732E1045-6444-C170-E9C7-36CC1C952A3A}"/>
              </a:ext>
            </a:extLst>
          </p:cNvPr>
          <p:cNvGraphicFramePr>
            <a:graphicFrameLocks noChangeAspect="1"/>
          </p:cNvGraphicFramePr>
          <p:nvPr>
            <p:extLst>
              <p:ext uri="{D42A27DB-BD31-4B8C-83A1-F6EECF244321}">
                <p14:modId xmlns:p14="http://schemas.microsoft.com/office/powerpoint/2010/main" val="1702471644"/>
              </p:ext>
            </p:extLst>
          </p:nvPr>
        </p:nvGraphicFramePr>
        <p:xfrm>
          <a:off x="942354" y="3660767"/>
          <a:ext cx="7259292" cy="3197233"/>
        </p:xfrm>
        <a:graphic>
          <a:graphicData uri="http://schemas.openxmlformats.org/presentationml/2006/ole">
            <mc:AlternateContent xmlns:mc="http://schemas.openxmlformats.org/markup-compatibility/2006">
              <mc:Choice xmlns:v="urn:schemas-microsoft-com:vml" Requires="v">
                <p:oleObj name="Visio" r:id="rId2" imgW="6658703" imgH="2927956" progId="Visio.Drawing.11">
                  <p:embed/>
                </p:oleObj>
              </mc:Choice>
              <mc:Fallback>
                <p:oleObj name="Visio" r:id="rId2" imgW="6658703" imgH="2927956" progId="Visio.Drawing.11">
                  <p:embed/>
                  <p:pic>
                    <p:nvPicPr>
                      <p:cNvPr id="0" name="Object 1"/>
                      <p:cNvPicPr>
                        <a:picLocks noChangeAspect="1" noChangeArrowheads="1"/>
                      </p:cNvPicPr>
                      <p:nvPr/>
                    </p:nvPicPr>
                    <p:blipFill>
                      <a:blip r:embed="rId3"/>
                      <a:srcRect/>
                      <a:stretch>
                        <a:fillRect/>
                      </a:stretch>
                    </p:blipFill>
                    <p:spPr bwMode="auto">
                      <a:xfrm>
                        <a:off x="942354" y="3660767"/>
                        <a:ext cx="7259292" cy="3197233"/>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BFC50EA6-9E46-0AB2-EE70-DB7BC798AF0B}"/>
              </a:ext>
            </a:extLst>
          </p:cNvPr>
          <p:cNvSpPr txBox="1"/>
          <p:nvPr/>
        </p:nvSpPr>
        <p:spPr>
          <a:xfrm>
            <a:off x="3773775" y="3224467"/>
            <a:ext cx="1997438" cy="461665"/>
          </a:xfrm>
          <a:prstGeom prst="rect">
            <a:avLst/>
          </a:prstGeom>
          <a:noFill/>
        </p:spPr>
        <p:txBody>
          <a:bodyPr wrap="square">
            <a:spAutoFit/>
          </a:bodyPr>
          <a:lstStyle/>
          <a:p>
            <a:r>
              <a:rPr lang="en-US" altLang="zh-CN" sz="2400" kern="0" dirty="0">
                <a:solidFill>
                  <a:srgbClr val="800000"/>
                </a:solidFill>
                <a:latin typeface="+mn-ea"/>
                <a:ea typeface="+mn-ea"/>
              </a:rPr>
              <a:t>160</a:t>
            </a:r>
            <a:r>
              <a:rPr lang="zh-CN" altLang="en-US" sz="2400" kern="0" dirty="0">
                <a:solidFill>
                  <a:srgbClr val="800000"/>
                </a:solidFill>
                <a:latin typeface="+mn-ea"/>
                <a:ea typeface="+mn-ea"/>
              </a:rPr>
              <a:t>功能表</a:t>
            </a:r>
            <a:endParaRPr lang="zh-CN" altLang="en-US" dirty="0">
              <a:solidFill>
                <a:srgbClr val="800000"/>
              </a:solidFill>
              <a:latin typeface="+mn-ea"/>
              <a:ea typeface="+mn-ea"/>
            </a:endParaRPr>
          </a:p>
        </p:txBody>
      </p:sp>
    </p:spTree>
    <p:extLst>
      <p:ext uri="{BB962C8B-B14F-4D97-AF65-F5344CB8AC3E}">
        <p14:creationId xmlns:p14="http://schemas.microsoft.com/office/powerpoint/2010/main" val="819464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500" fill="hold"/>
                                        <p:tgtEl>
                                          <p:spTgt spid="10">
                                            <p:txEl>
                                              <p:pRg st="0" end="0"/>
                                            </p:txEl>
                                          </p:spTgt>
                                        </p:tgtEl>
                                        <p:attrNameLst>
                                          <p:attrName>ppt_w</p:attrName>
                                        </p:attrNameLst>
                                      </p:cBhvr>
                                      <p:tavLst>
                                        <p:tav tm="0">
                                          <p:val>
                                            <p:strVal val="2/3*#ppt_w"/>
                                          </p:val>
                                        </p:tav>
                                        <p:tav tm="100000">
                                          <p:val>
                                            <p:strVal val="#ppt_w"/>
                                          </p:val>
                                        </p:tav>
                                      </p:tavLst>
                                    </p:anim>
                                    <p:anim calcmode="lin" valueType="num">
                                      <p:cBhvr>
                                        <p:cTn id="8" dur="500" fill="hold"/>
                                        <p:tgtEl>
                                          <p:spTgt spid="10">
                                            <p:txEl>
                                              <p:pRg st="0" end="0"/>
                                            </p:txEl>
                                          </p:spTgt>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p:cTn id="13" dur="500" fill="hold"/>
                                        <p:tgtEl>
                                          <p:spTgt spid="10">
                                            <p:txEl>
                                              <p:pRg st="1" end="1"/>
                                            </p:txEl>
                                          </p:spTgt>
                                        </p:tgtEl>
                                        <p:attrNameLst>
                                          <p:attrName>ppt_w</p:attrName>
                                        </p:attrNameLst>
                                      </p:cBhvr>
                                      <p:tavLst>
                                        <p:tav tm="0">
                                          <p:val>
                                            <p:strVal val="2/3*#ppt_w"/>
                                          </p:val>
                                        </p:tav>
                                        <p:tav tm="100000">
                                          <p:val>
                                            <p:strVal val="#ppt_w"/>
                                          </p:val>
                                        </p:tav>
                                      </p:tavLst>
                                    </p:anim>
                                    <p:anim calcmode="lin" valueType="num">
                                      <p:cBhvr>
                                        <p:cTn id="14" dur="500" fill="hold"/>
                                        <p:tgtEl>
                                          <p:spTgt spid="10">
                                            <p:txEl>
                                              <p:pRg st="1" end="1"/>
                                            </p:txEl>
                                          </p:spTgt>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p:cTn id="19" dur="500" fill="hold"/>
                                        <p:tgtEl>
                                          <p:spTgt spid="10">
                                            <p:txEl>
                                              <p:pRg st="2" end="2"/>
                                            </p:txEl>
                                          </p:spTgt>
                                        </p:tgtEl>
                                        <p:attrNameLst>
                                          <p:attrName>ppt_w</p:attrName>
                                        </p:attrNameLst>
                                      </p:cBhvr>
                                      <p:tavLst>
                                        <p:tav tm="0">
                                          <p:val>
                                            <p:strVal val="2/3*#ppt_w"/>
                                          </p:val>
                                        </p:tav>
                                        <p:tav tm="100000">
                                          <p:val>
                                            <p:strVal val="#ppt_w"/>
                                          </p:val>
                                        </p:tav>
                                      </p:tavLst>
                                    </p:anim>
                                    <p:anim calcmode="lin" valueType="num">
                                      <p:cBhvr>
                                        <p:cTn id="20" dur="500" fill="hold"/>
                                        <p:tgtEl>
                                          <p:spTgt spid="10">
                                            <p:txEl>
                                              <p:pRg st="2" end="2"/>
                                            </p:txEl>
                                          </p:spTgt>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nvGrpSpPr>
          <p:cNvPr id="2" name="Group 3"/>
          <p:cNvGrpSpPr>
            <a:grpSpLocks/>
          </p:cNvGrpSpPr>
          <p:nvPr/>
        </p:nvGrpSpPr>
        <p:grpSpPr bwMode="auto">
          <a:xfrm>
            <a:off x="5791200" y="1362870"/>
            <a:ext cx="1828800" cy="1295400"/>
            <a:chOff x="3312" y="1488"/>
            <a:chExt cx="1152" cy="816"/>
          </a:xfrm>
          <a:solidFill>
            <a:schemeClr val="accent5">
              <a:lumMod val="90000"/>
            </a:schemeClr>
          </a:solidFill>
        </p:grpSpPr>
        <p:sp>
          <p:nvSpPr>
            <p:cNvPr id="6199" name="Rectangle 4"/>
            <p:cNvSpPr>
              <a:spLocks noChangeArrowheads="1"/>
            </p:cNvSpPr>
            <p:nvPr/>
          </p:nvSpPr>
          <p:spPr bwMode="auto">
            <a:xfrm>
              <a:off x="3312" y="1488"/>
              <a:ext cx="1152" cy="816"/>
            </a:xfrm>
            <a:prstGeom prst="rect">
              <a:avLst/>
            </a:prstGeom>
            <a:grpFill/>
            <a:ln w="9525">
              <a:miter lim="800000"/>
              <a:headEnd/>
              <a:tailEnd/>
            </a:ln>
            <a:scene3d>
              <a:camera prst="legacyObliqueTopRight"/>
              <a:lightRig rig="legacyFlat3" dir="b"/>
            </a:scene3d>
            <a:sp3d extrusionH="49200" prstMaterial="legacyMatte">
              <a:bevelT w="13500" h="13500" prst="angle"/>
              <a:bevelB w="13500" h="13500" prst="angle"/>
              <a:extrusionClr>
                <a:srgbClr val="CCFFCC"/>
              </a:extrusionClr>
              <a:contourClr>
                <a:srgbClr val="CCFFCC"/>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kumimoji="1" lang="zh-CN" altLang="en-US" sz="2800" i="1">
                <a:solidFill>
                  <a:srgbClr val="000000"/>
                </a:solidFill>
                <a:latin typeface="Times New Roman" panose="02020603050405020304" pitchFamily="18" charset="0"/>
                <a:cs typeface="Times New Roman" panose="02020603050405020304" pitchFamily="18" charset="0"/>
              </a:endParaRPr>
            </a:p>
          </p:txBody>
        </p:sp>
        <p:sp>
          <p:nvSpPr>
            <p:cNvPr id="6200" name="Text Box 5"/>
            <p:cNvSpPr txBox="1">
              <a:spLocks noChangeArrowheads="1"/>
            </p:cNvSpPr>
            <p:nvPr/>
          </p:nvSpPr>
          <p:spPr bwMode="auto">
            <a:xfrm>
              <a:off x="3456" y="1728"/>
              <a:ext cx="896" cy="291"/>
            </a:xfrm>
            <a:prstGeom prst="rect">
              <a:avLst/>
            </a:prstGeom>
            <a:grpFill/>
            <a:ln w="9525">
              <a:miter lim="800000"/>
              <a:headEnd/>
              <a:tailEnd/>
            </a:ln>
            <a:scene3d>
              <a:camera prst="legacyObliqueTopRight"/>
              <a:lightRig rig="legacyFlat3" dir="b"/>
            </a:scene3d>
            <a:sp3d extrusionH="49200" prstMaterial="legacyMatte">
              <a:bevelT w="13500" h="13500" prst="angle"/>
              <a:bevelB w="13500" h="13500" prst="angle"/>
              <a:extrusionClr>
                <a:srgbClr val="CCFFCC"/>
              </a:extrusionClr>
              <a:contourClr>
                <a:srgbClr val="CCFFCC"/>
              </a:contourClr>
            </a:sp3d>
          </p:spPr>
          <p:txBody>
            <a:bodyPr wrap="none">
              <a:spAutoFit/>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800000"/>
                  </a:solidFill>
                  <a:latin typeface="+mn-ea"/>
                  <a:ea typeface="+mn-ea"/>
                  <a:cs typeface="Times New Roman" panose="02020603050405020304" pitchFamily="18" charset="0"/>
                </a:rPr>
                <a:t>组合电路</a:t>
              </a:r>
            </a:p>
          </p:txBody>
        </p:sp>
      </p:grpSp>
      <p:grpSp>
        <p:nvGrpSpPr>
          <p:cNvPr id="3" name="Group 6"/>
          <p:cNvGrpSpPr>
            <a:grpSpLocks/>
          </p:cNvGrpSpPr>
          <p:nvPr/>
        </p:nvGrpSpPr>
        <p:grpSpPr bwMode="auto">
          <a:xfrm>
            <a:off x="5791200" y="3115470"/>
            <a:ext cx="1828800" cy="1295400"/>
            <a:chOff x="3312" y="1488"/>
            <a:chExt cx="1152" cy="816"/>
          </a:xfrm>
          <a:solidFill>
            <a:schemeClr val="accent5">
              <a:lumMod val="90000"/>
            </a:schemeClr>
          </a:solidFill>
        </p:grpSpPr>
        <p:sp>
          <p:nvSpPr>
            <p:cNvPr id="6197" name="Rectangle 7"/>
            <p:cNvSpPr>
              <a:spLocks noChangeArrowheads="1"/>
            </p:cNvSpPr>
            <p:nvPr/>
          </p:nvSpPr>
          <p:spPr bwMode="auto">
            <a:xfrm>
              <a:off x="3312" y="1488"/>
              <a:ext cx="1152" cy="816"/>
            </a:xfrm>
            <a:prstGeom prst="rect">
              <a:avLst/>
            </a:prstGeom>
            <a:grpFill/>
            <a:ln w="9525">
              <a:miter lim="800000"/>
              <a:headEnd/>
              <a:tailEnd/>
            </a:ln>
            <a:scene3d>
              <a:camera prst="legacyObliqueTopRight"/>
              <a:lightRig rig="legacyFlat3" dir="b"/>
            </a:scene3d>
            <a:sp3d extrusionH="49200" prstMaterial="legacyMatte">
              <a:bevelT w="13500" h="13500" prst="angle"/>
              <a:bevelB w="13500" h="13500" prst="angle"/>
              <a:extrusionClr>
                <a:srgbClr val="CCFFCC"/>
              </a:extrusionClr>
              <a:contourClr>
                <a:srgbClr val="CCFFCC"/>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kumimoji="1" lang="zh-CN" altLang="en-US" sz="2800" i="1">
                <a:solidFill>
                  <a:srgbClr val="000000"/>
                </a:solidFill>
                <a:latin typeface="Times New Roman" panose="02020603050405020304" pitchFamily="18" charset="0"/>
                <a:cs typeface="Times New Roman" panose="02020603050405020304" pitchFamily="18" charset="0"/>
              </a:endParaRPr>
            </a:p>
          </p:txBody>
        </p:sp>
        <p:sp>
          <p:nvSpPr>
            <p:cNvPr id="6198" name="Text Box 8"/>
            <p:cNvSpPr txBox="1">
              <a:spLocks noChangeArrowheads="1"/>
            </p:cNvSpPr>
            <p:nvPr/>
          </p:nvSpPr>
          <p:spPr bwMode="auto">
            <a:xfrm>
              <a:off x="3456" y="1728"/>
              <a:ext cx="896" cy="291"/>
            </a:xfrm>
            <a:prstGeom prst="rect">
              <a:avLst/>
            </a:prstGeom>
            <a:grpFill/>
            <a:ln w="9525">
              <a:miter lim="800000"/>
              <a:headEnd/>
              <a:tailEnd/>
            </a:ln>
            <a:scene3d>
              <a:camera prst="legacyObliqueTopRight"/>
              <a:lightRig rig="legacyFlat3" dir="b"/>
            </a:scene3d>
            <a:sp3d extrusionH="49200" prstMaterial="legacyMatte">
              <a:bevelT w="13500" h="13500" prst="angle"/>
              <a:bevelB w="13500" h="13500" prst="angle"/>
              <a:extrusionClr>
                <a:srgbClr val="CCFFCC"/>
              </a:extrusionClr>
              <a:contourClr>
                <a:srgbClr val="CCFFCC"/>
              </a:contourClr>
            </a:sp3d>
          </p:spPr>
          <p:txBody>
            <a:bodyPr wrap="none">
              <a:spAutoFit/>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800000"/>
                  </a:solidFill>
                  <a:latin typeface="+mn-ea"/>
                  <a:ea typeface="+mn-ea"/>
                  <a:cs typeface="Times New Roman" panose="02020603050405020304" pitchFamily="18" charset="0"/>
                </a:rPr>
                <a:t>存储电路</a:t>
              </a:r>
            </a:p>
          </p:txBody>
        </p:sp>
      </p:grpSp>
      <p:grpSp>
        <p:nvGrpSpPr>
          <p:cNvPr id="4" name="Group 65"/>
          <p:cNvGrpSpPr>
            <a:grpSpLocks/>
          </p:cNvGrpSpPr>
          <p:nvPr/>
        </p:nvGrpSpPr>
        <p:grpSpPr bwMode="auto">
          <a:xfrm>
            <a:off x="7619997" y="1286671"/>
            <a:ext cx="1289050" cy="842963"/>
            <a:chOff x="4800" y="768"/>
            <a:chExt cx="812" cy="531"/>
          </a:xfrm>
        </p:grpSpPr>
        <p:grpSp>
          <p:nvGrpSpPr>
            <p:cNvPr id="6191" name="Group 63"/>
            <p:cNvGrpSpPr>
              <a:grpSpLocks/>
            </p:cNvGrpSpPr>
            <p:nvPr/>
          </p:nvGrpSpPr>
          <p:grpSpPr bwMode="auto">
            <a:xfrm>
              <a:off x="4800" y="912"/>
              <a:ext cx="529" cy="240"/>
              <a:chOff x="4800" y="912"/>
              <a:chExt cx="529" cy="240"/>
            </a:xfrm>
          </p:grpSpPr>
          <p:sp>
            <p:nvSpPr>
              <p:cNvPr id="6195" name="Line 10"/>
              <p:cNvSpPr>
                <a:spLocks noChangeShapeType="1"/>
              </p:cNvSpPr>
              <p:nvPr/>
            </p:nvSpPr>
            <p:spPr bwMode="auto">
              <a:xfrm>
                <a:off x="4800" y="912"/>
                <a:ext cx="529"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6" name="Line 11"/>
              <p:cNvSpPr>
                <a:spLocks noChangeShapeType="1"/>
              </p:cNvSpPr>
              <p:nvPr/>
            </p:nvSpPr>
            <p:spPr bwMode="auto">
              <a:xfrm>
                <a:off x="4800" y="1152"/>
                <a:ext cx="529"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92" name="Line 12"/>
            <p:cNvSpPr>
              <a:spLocks noChangeShapeType="1"/>
            </p:cNvSpPr>
            <p:nvPr/>
          </p:nvSpPr>
          <p:spPr bwMode="auto">
            <a:xfrm>
              <a:off x="5044" y="960"/>
              <a:ext cx="0" cy="192"/>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3" name="Text Box 13"/>
            <p:cNvSpPr txBox="1">
              <a:spLocks noChangeArrowheads="1"/>
            </p:cNvSpPr>
            <p:nvPr/>
          </p:nvSpPr>
          <p:spPr bwMode="auto">
            <a:xfrm>
              <a:off x="5302" y="768"/>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i="1">
                  <a:solidFill>
                    <a:srgbClr val="000000"/>
                  </a:solidFill>
                  <a:latin typeface="Times New Roman" panose="02020603050405020304" pitchFamily="18" charset="0"/>
                  <a:cs typeface="Times New Roman" panose="02020603050405020304" pitchFamily="18" charset="0"/>
                </a:rPr>
                <a:t>F</a:t>
              </a:r>
              <a:r>
                <a:rPr kumimoji="1" lang="en-US" altLang="zh-CN" sz="2400" b="1" baseline="-25000">
                  <a:solidFill>
                    <a:srgbClr val="000000"/>
                  </a:solidFill>
                  <a:latin typeface="Times New Roman" panose="02020603050405020304" pitchFamily="18" charset="0"/>
                  <a:cs typeface="Times New Roman" panose="02020603050405020304" pitchFamily="18" charset="0"/>
                </a:rPr>
                <a:t>1</a:t>
              </a:r>
              <a:endParaRPr kumimoji="1" lang="en-US" altLang="zh-CN" sz="2400" b="1">
                <a:solidFill>
                  <a:srgbClr val="000000"/>
                </a:solidFill>
                <a:latin typeface="Times New Roman" panose="02020603050405020304" pitchFamily="18" charset="0"/>
                <a:cs typeface="Times New Roman" panose="02020603050405020304" pitchFamily="18" charset="0"/>
              </a:endParaRPr>
            </a:p>
          </p:txBody>
        </p:sp>
        <p:sp>
          <p:nvSpPr>
            <p:cNvPr id="6194" name="Text Box 14"/>
            <p:cNvSpPr txBox="1">
              <a:spLocks noChangeArrowheads="1"/>
            </p:cNvSpPr>
            <p:nvPr/>
          </p:nvSpPr>
          <p:spPr bwMode="auto">
            <a:xfrm>
              <a:off x="5288" y="1008"/>
              <a:ext cx="2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i="1">
                  <a:solidFill>
                    <a:srgbClr val="000000"/>
                  </a:solidFill>
                  <a:latin typeface="Times New Roman" panose="02020603050405020304" pitchFamily="18" charset="0"/>
                  <a:cs typeface="Times New Roman" panose="02020603050405020304" pitchFamily="18" charset="0"/>
                </a:rPr>
                <a:t>F</a:t>
              </a:r>
              <a:r>
                <a:rPr kumimoji="1" lang="en-US" altLang="zh-CN" sz="2400" b="1" i="1" baseline="-25000">
                  <a:solidFill>
                    <a:srgbClr val="000000"/>
                  </a:solidFill>
                  <a:latin typeface="Times New Roman" panose="02020603050405020304" pitchFamily="18" charset="0"/>
                  <a:cs typeface="Times New Roman" panose="02020603050405020304" pitchFamily="18" charset="0"/>
                </a:rPr>
                <a:t>j</a:t>
              </a:r>
              <a:endParaRPr kumimoji="1" lang="en-US" altLang="zh-CN" sz="2400" b="1" i="1">
                <a:solidFill>
                  <a:srgbClr val="000000"/>
                </a:solidFill>
                <a:latin typeface="Times New Roman" panose="02020603050405020304" pitchFamily="18" charset="0"/>
                <a:cs typeface="Times New Roman" panose="02020603050405020304" pitchFamily="18" charset="0"/>
              </a:endParaRPr>
            </a:p>
          </p:txBody>
        </p:sp>
      </p:grpSp>
      <p:grpSp>
        <p:nvGrpSpPr>
          <p:cNvPr id="6" name="Group 64"/>
          <p:cNvGrpSpPr>
            <a:grpSpLocks/>
          </p:cNvGrpSpPr>
          <p:nvPr/>
        </p:nvGrpSpPr>
        <p:grpSpPr bwMode="auto">
          <a:xfrm>
            <a:off x="7620003" y="2048670"/>
            <a:ext cx="1312863" cy="2057400"/>
            <a:chOff x="4800" y="1248"/>
            <a:chExt cx="827" cy="1296"/>
          </a:xfrm>
        </p:grpSpPr>
        <p:sp>
          <p:nvSpPr>
            <p:cNvPr id="6182" name="Line 18"/>
            <p:cNvSpPr>
              <a:spLocks noChangeShapeType="1"/>
            </p:cNvSpPr>
            <p:nvPr/>
          </p:nvSpPr>
          <p:spPr bwMode="auto">
            <a:xfrm flipV="1">
              <a:off x="4800" y="1488"/>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3" name="Line 19"/>
            <p:cNvSpPr>
              <a:spLocks noChangeShapeType="1"/>
            </p:cNvSpPr>
            <p:nvPr/>
          </p:nvSpPr>
          <p:spPr bwMode="auto">
            <a:xfrm flipH="1">
              <a:off x="5040" y="1488"/>
              <a:ext cx="0"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4" name="Line 20"/>
            <p:cNvSpPr>
              <a:spLocks noChangeShapeType="1"/>
            </p:cNvSpPr>
            <p:nvPr/>
          </p:nvSpPr>
          <p:spPr bwMode="auto">
            <a:xfrm flipH="1" flipV="1">
              <a:off x="4808" y="2016"/>
              <a:ext cx="240"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5" name="Line 22"/>
            <p:cNvSpPr>
              <a:spLocks noChangeShapeType="1"/>
            </p:cNvSpPr>
            <p:nvPr/>
          </p:nvSpPr>
          <p:spPr bwMode="auto">
            <a:xfrm flipV="1">
              <a:off x="4800" y="1248"/>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6" name="Line 23"/>
            <p:cNvSpPr>
              <a:spLocks noChangeShapeType="1"/>
            </p:cNvSpPr>
            <p:nvPr/>
          </p:nvSpPr>
          <p:spPr bwMode="auto">
            <a:xfrm flipH="1">
              <a:off x="5328" y="1248"/>
              <a:ext cx="0" cy="12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7" name="Line 24"/>
            <p:cNvSpPr>
              <a:spLocks noChangeShapeType="1"/>
            </p:cNvSpPr>
            <p:nvPr/>
          </p:nvSpPr>
          <p:spPr bwMode="auto">
            <a:xfrm flipH="1" flipV="1">
              <a:off x="4808" y="2544"/>
              <a:ext cx="528"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8" name="Line 25"/>
            <p:cNvSpPr>
              <a:spLocks noChangeShapeType="1"/>
            </p:cNvSpPr>
            <p:nvPr/>
          </p:nvSpPr>
          <p:spPr bwMode="auto">
            <a:xfrm>
              <a:off x="4944" y="2160"/>
              <a:ext cx="0" cy="192"/>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9" name="Text Box 26"/>
            <p:cNvSpPr txBox="1">
              <a:spLocks noChangeArrowheads="1"/>
            </p:cNvSpPr>
            <p:nvPr/>
          </p:nvSpPr>
          <p:spPr bwMode="auto">
            <a:xfrm>
              <a:off x="4992" y="1562"/>
              <a:ext cx="29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i="1">
                  <a:solidFill>
                    <a:srgbClr val="000000"/>
                  </a:solidFill>
                  <a:latin typeface="Times New Roman" panose="02020603050405020304" pitchFamily="18" charset="0"/>
                  <a:cs typeface="Times New Roman" panose="02020603050405020304" pitchFamily="18" charset="0"/>
                </a:rPr>
                <a:t>Z</a:t>
              </a:r>
              <a:r>
                <a:rPr kumimoji="1" lang="en-US" altLang="zh-CN" sz="2400" b="1" baseline="-25000">
                  <a:solidFill>
                    <a:srgbClr val="000000"/>
                  </a:solidFill>
                  <a:latin typeface="Times New Roman" panose="02020603050405020304" pitchFamily="18" charset="0"/>
                  <a:cs typeface="Times New Roman" panose="02020603050405020304" pitchFamily="18" charset="0"/>
                </a:rPr>
                <a:t>1</a:t>
              </a:r>
              <a:endParaRPr kumimoji="1" lang="en-US" altLang="zh-CN" sz="2400" b="1">
                <a:solidFill>
                  <a:srgbClr val="000000"/>
                </a:solidFill>
                <a:latin typeface="Times New Roman" panose="02020603050405020304" pitchFamily="18" charset="0"/>
                <a:cs typeface="Times New Roman" panose="02020603050405020304" pitchFamily="18" charset="0"/>
              </a:endParaRPr>
            </a:p>
          </p:txBody>
        </p:sp>
        <p:sp>
          <p:nvSpPr>
            <p:cNvPr id="6190" name="Text Box 27"/>
            <p:cNvSpPr txBox="1">
              <a:spLocks noChangeArrowheads="1"/>
            </p:cNvSpPr>
            <p:nvPr/>
          </p:nvSpPr>
          <p:spPr bwMode="auto">
            <a:xfrm>
              <a:off x="5328" y="1562"/>
              <a:ext cx="29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i="1">
                  <a:solidFill>
                    <a:srgbClr val="000000"/>
                  </a:solidFill>
                  <a:latin typeface="Times New Roman" panose="02020603050405020304" pitchFamily="18" charset="0"/>
                  <a:cs typeface="Times New Roman" panose="02020603050405020304" pitchFamily="18" charset="0"/>
                </a:rPr>
                <a:t>Z</a:t>
              </a:r>
              <a:r>
                <a:rPr kumimoji="1" lang="en-US" altLang="zh-CN" sz="2400" b="1" i="1" baseline="-25000">
                  <a:solidFill>
                    <a:srgbClr val="000000"/>
                  </a:solidFill>
                  <a:latin typeface="Times New Roman" panose="02020603050405020304" pitchFamily="18" charset="0"/>
                  <a:cs typeface="Times New Roman" panose="02020603050405020304" pitchFamily="18" charset="0"/>
                </a:rPr>
                <a:t>k</a:t>
              </a:r>
              <a:endParaRPr kumimoji="1" lang="en-US" altLang="zh-CN" sz="2400" b="1" i="1">
                <a:solidFill>
                  <a:srgbClr val="000000"/>
                </a:solidFill>
                <a:latin typeface="Times New Roman" panose="02020603050405020304" pitchFamily="18" charset="0"/>
                <a:cs typeface="Times New Roman" panose="02020603050405020304" pitchFamily="18" charset="0"/>
              </a:endParaRPr>
            </a:p>
          </p:txBody>
        </p:sp>
      </p:grpSp>
      <p:grpSp>
        <p:nvGrpSpPr>
          <p:cNvPr id="7" name="Group 66"/>
          <p:cNvGrpSpPr>
            <a:grpSpLocks/>
          </p:cNvGrpSpPr>
          <p:nvPr/>
        </p:nvGrpSpPr>
        <p:grpSpPr bwMode="auto">
          <a:xfrm>
            <a:off x="4953002" y="2124870"/>
            <a:ext cx="882650" cy="2066925"/>
            <a:chOff x="3120" y="1296"/>
            <a:chExt cx="556" cy="1302"/>
          </a:xfrm>
        </p:grpSpPr>
        <p:sp>
          <p:nvSpPr>
            <p:cNvPr id="6173" name="Line 30"/>
            <p:cNvSpPr>
              <a:spLocks noChangeShapeType="1"/>
            </p:cNvSpPr>
            <p:nvPr/>
          </p:nvSpPr>
          <p:spPr bwMode="auto">
            <a:xfrm flipH="1">
              <a:off x="3120" y="259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4" name="Line 31"/>
            <p:cNvSpPr>
              <a:spLocks noChangeShapeType="1"/>
            </p:cNvSpPr>
            <p:nvPr/>
          </p:nvSpPr>
          <p:spPr bwMode="auto">
            <a:xfrm flipV="1">
              <a:off x="3120" y="1296"/>
              <a:ext cx="0" cy="12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5" name="Line 32"/>
            <p:cNvSpPr>
              <a:spLocks noChangeShapeType="1"/>
            </p:cNvSpPr>
            <p:nvPr/>
          </p:nvSpPr>
          <p:spPr bwMode="auto">
            <a:xfrm>
              <a:off x="3120" y="1296"/>
              <a:ext cx="528"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6" name="Line 34"/>
            <p:cNvSpPr>
              <a:spLocks noChangeShapeType="1"/>
            </p:cNvSpPr>
            <p:nvPr/>
          </p:nvSpPr>
          <p:spPr bwMode="auto">
            <a:xfrm flipH="1">
              <a:off x="3408" y="2064"/>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7" name="Line 35"/>
            <p:cNvSpPr>
              <a:spLocks noChangeShapeType="1"/>
            </p:cNvSpPr>
            <p:nvPr/>
          </p:nvSpPr>
          <p:spPr bwMode="auto">
            <a:xfrm flipV="1">
              <a:off x="3408" y="1536"/>
              <a:ext cx="0"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8" name="Line 36"/>
            <p:cNvSpPr>
              <a:spLocks noChangeShapeType="1"/>
            </p:cNvSpPr>
            <p:nvPr/>
          </p:nvSpPr>
          <p:spPr bwMode="auto">
            <a:xfrm>
              <a:off x="3408" y="1536"/>
              <a:ext cx="240"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9" name="Line 37"/>
            <p:cNvSpPr>
              <a:spLocks noChangeShapeType="1"/>
            </p:cNvSpPr>
            <p:nvPr/>
          </p:nvSpPr>
          <p:spPr bwMode="auto">
            <a:xfrm>
              <a:off x="3447" y="2160"/>
              <a:ext cx="0" cy="192"/>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0" name="Text Box 38"/>
            <p:cNvSpPr txBox="1">
              <a:spLocks noChangeArrowheads="1"/>
            </p:cNvSpPr>
            <p:nvPr/>
          </p:nvSpPr>
          <p:spPr bwMode="auto">
            <a:xfrm>
              <a:off x="3355" y="1729"/>
              <a:ext cx="3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i="1">
                  <a:solidFill>
                    <a:srgbClr val="000000"/>
                  </a:solidFill>
                  <a:latin typeface="Times New Roman" panose="02020603050405020304" pitchFamily="18" charset="0"/>
                  <a:cs typeface="Times New Roman" panose="02020603050405020304" pitchFamily="18" charset="0"/>
                </a:rPr>
                <a:t>Q</a:t>
              </a:r>
              <a:r>
                <a:rPr kumimoji="1" lang="en-US" altLang="zh-CN" sz="2400" b="1" baseline="-25000">
                  <a:solidFill>
                    <a:srgbClr val="000000"/>
                  </a:solidFill>
                  <a:latin typeface="Times New Roman" panose="02020603050405020304" pitchFamily="18" charset="0"/>
                  <a:cs typeface="Times New Roman" panose="02020603050405020304" pitchFamily="18" charset="0"/>
                </a:rPr>
                <a:t>1</a:t>
              </a:r>
              <a:endParaRPr kumimoji="1" lang="en-US" altLang="zh-CN" sz="2400" b="1">
                <a:solidFill>
                  <a:srgbClr val="000000"/>
                </a:solidFill>
                <a:latin typeface="Times New Roman" panose="02020603050405020304" pitchFamily="18" charset="0"/>
                <a:cs typeface="Times New Roman" panose="02020603050405020304" pitchFamily="18" charset="0"/>
              </a:endParaRPr>
            </a:p>
          </p:txBody>
        </p:sp>
        <p:sp>
          <p:nvSpPr>
            <p:cNvPr id="6181" name="Text Box 39"/>
            <p:cNvSpPr txBox="1">
              <a:spLocks noChangeArrowheads="1"/>
            </p:cNvSpPr>
            <p:nvPr/>
          </p:nvSpPr>
          <p:spPr bwMode="auto">
            <a:xfrm>
              <a:off x="3338" y="2307"/>
              <a:ext cx="2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i="1">
                  <a:solidFill>
                    <a:srgbClr val="000000"/>
                  </a:solidFill>
                  <a:latin typeface="Times New Roman" panose="02020603050405020304" pitchFamily="18" charset="0"/>
                  <a:cs typeface="Times New Roman" panose="02020603050405020304" pitchFamily="18" charset="0"/>
                </a:rPr>
                <a:t>Q</a:t>
              </a:r>
              <a:r>
                <a:rPr kumimoji="1" lang="en-US" altLang="zh-CN" sz="2400" b="1" i="1" baseline="-25000">
                  <a:solidFill>
                    <a:srgbClr val="000000"/>
                  </a:solidFill>
                  <a:latin typeface="Times New Roman" panose="02020603050405020304" pitchFamily="18" charset="0"/>
                  <a:cs typeface="Times New Roman" panose="02020603050405020304" pitchFamily="18" charset="0"/>
                </a:rPr>
                <a:t>l</a:t>
              </a:r>
              <a:endParaRPr kumimoji="1" lang="en-US" altLang="zh-CN" sz="2400" b="1" i="1">
                <a:solidFill>
                  <a:srgbClr val="000000"/>
                </a:solidFill>
                <a:latin typeface="Times New Roman" panose="02020603050405020304" pitchFamily="18" charset="0"/>
                <a:cs typeface="Times New Roman" panose="02020603050405020304" pitchFamily="18" charset="0"/>
              </a:endParaRPr>
            </a:p>
          </p:txBody>
        </p:sp>
      </p:grpSp>
      <p:grpSp>
        <p:nvGrpSpPr>
          <p:cNvPr id="8" name="Group 62"/>
          <p:cNvGrpSpPr>
            <a:grpSpLocks/>
          </p:cNvGrpSpPr>
          <p:nvPr/>
        </p:nvGrpSpPr>
        <p:grpSpPr bwMode="auto">
          <a:xfrm>
            <a:off x="4487863" y="1286671"/>
            <a:ext cx="1303337" cy="842963"/>
            <a:chOff x="2827" y="768"/>
            <a:chExt cx="821" cy="531"/>
          </a:xfrm>
        </p:grpSpPr>
        <p:sp>
          <p:nvSpPr>
            <p:cNvPr id="6168" name="Line 41"/>
            <p:cNvSpPr>
              <a:spLocks noChangeShapeType="1"/>
            </p:cNvSpPr>
            <p:nvPr/>
          </p:nvSpPr>
          <p:spPr bwMode="auto">
            <a:xfrm>
              <a:off x="3105" y="912"/>
              <a:ext cx="543"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9" name="Line 42"/>
            <p:cNvSpPr>
              <a:spLocks noChangeShapeType="1"/>
            </p:cNvSpPr>
            <p:nvPr/>
          </p:nvSpPr>
          <p:spPr bwMode="auto">
            <a:xfrm>
              <a:off x="3105" y="1152"/>
              <a:ext cx="543"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 name="Line 43"/>
            <p:cNvSpPr>
              <a:spLocks noChangeShapeType="1"/>
            </p:cNvSpPr>
            <p:nvPr/>
          </p:nvSpPr>
          <p:spPr bwMode="auto">
            <a:xfrm>
              <a:off x="3314" y="940"/>
              <a:ext cx="0" cy="192"/>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1" name="Text Box 44"/>
            <p:cNvSpPr txBox="1">
              <a:spLocks noChangeArrowheads="1"/>
            </p:cNvSpPr>
            <p:nvPr/>
          </p:nvSpPr>
          <p:spPr bwMode="auto">
            <a:xfrm>
              <a:off x="2827" y="76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i="1">
                  <a:solidFill>
                    <a:srgbClr val="000000"/>
                  </a:solidFill>
                  <a:latin typeface="Times New Roman" panose="02020603050405020304" pitchFamily="18" charset="0"/>
                  <a:cs typeface="Times New Roman" panose="02020603050405020304" pitchFamily="18" charset="0"/>
                </a:rPr>
                <a:t>X</a:t>
              </a:r>
              <a:r>
                <a:rPr kumimoji="1" lang="en-US" altLang="zh-CN" sz="2400" b="1" baseline="-25000">
                  <a:solidFill>
                    <a:srgbClr val="000000"/>
                  </a:solidFill>
                  <a:latin typeface="Times New Roman" panose="02020603050405020304" pitchFamily="18" charset="0"/>
                  <a:cs typeface="Times New Roman" panose="02020603050405020304" pitchFamily="18" charset="0"/>
                </a:rPr>
                <a:t>1</a:t>
              </a:r>
              <a:endParaRPr kumimoji="1" lang="en-US" altLang="zh-CN" sz="2400" b="1">
                <a:solidFill>
                  <a:srgbClr val="000000"/>
                </a:solidFill>
                <a:latin typeface="Times New Roman" panose="02020603050405020304" pitchFamily="18" charset="0"/>
                <a:cs typeface="Times New Roman" panose="02020603050405020304" pitchFamily="18" charset="0"/>
              </a:endParaRPr>
            </a:p>
          </p:txBody>
        </p:sp>
        <p:sp>
          <p:nvSpPr>
            <p:cNvPr id="6172" name="Text Box 45"/>
            <p:cNvSpPr txBox="1">
              <a:spLocks noChangeArrowheads="1"/>
            </p:cNvSpPr>
            <p:nvPr/>
          </p:nvSpPr>
          <p:spPr bwMode="auto">
            <a:xfrm>
              <a:off x="2827" y="1008"/>
              <a:ext cx="2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1" i="1">
                  <a:solidFill>
                    <a:srgbClr val="000000"/>
                  </a:solidFill>
                  <a:latin typeface="Times New Roman" panose="02020603050405020304" pitchFamily="18" charset="0"/>
                  <a:cs typeface="Times New Roman" panose="02020603050405020304" pitchFamily="18" charset="0"/>
                </a:rPr>
                <a:t>X</a:t>
              </a:r>
              <a:r>
                <a:rPr kumimoji="1" lang="en-US" altLang="zh-CN" sz="2400" b="1" i="1" baseline="-25000">
                  <a:solidFill>
                    <a:srgbClr val="000000"/>
                  </a:solidFill>
                  <a:latin typeface="Times New Roman" panose="02020603050405020304" pitchFamily="18" charset="0"/>
                  <a:cs typeface="Times New Roman" panose="02020603050405020304" pitchFamily="18" charset="0"/>
                </a:rPr>
                <a:t>i</a:t>
              </a:r>
              <a:endParaRPr kumimoji="1" lang="en-US" altLang="zh-CN" sz="2400" b="1" i="1">
                <a:solidFill>
                  <a:srgbClr val="000000"/>
                </a:solidFill>
                <a:latin typeface="Times New Roman" panose="02020603050405020304" pitchFamily="18" charset="0"/>
                <a:cs typeface="Times New Roman" panose="02020603050405020304" pitchFamily="18" charset="0"/>
              </a:endParaRPr>
            </a:p>
          </p:txBody>
        </p:sp>
      </p:grpSp>
      <p:sp>
        <p:nvSpPr>
          <p:cNvPr id="63534" name="AutoShape 46"/>
          <p:cNvSpPr>
            <a:spLocks noChangeArrowheads="1"/>
          </p:cNvSpPr>
          <p:nvPr/>
        </p:nvSpPr>
        <p:spPr bwMode="auto">
          <a:xfrm>
            <a:off x="4495800" y="4487070"/>
            <a:ext cx="1828800" cy="914400"/>
          </a:xfrm>
          <a:prstGeom prst="wedgeEllipseCallout">
            <a:avLst>
              <a:gd name="adj1" fmla="val 71440"/>
              <a:gd name="adj2" fmla="val -113194"/>
            </a:avLst>
          </a:prstGeom>
          <a:solidFill>
            <a:srgbClr val="FFFF99"/>
          </a:solidFill>
          <a:ln w="9525">
            <a:solidFill>
              <a:srgbClr val="0000FF"/>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1" lang="zh-CN" altLang="en-US" sz="2200" b="1">
                <a:solidFill>
                  <a:srgbClr val="0033CC"/>
                </a:solidFill>
                <a:latin typeface="+mn-ea"/>
                <a:ea typeface="+mn-ea"/>
                <a:cs typeface="Times New Roman" panose="02020603050405020304" pitchFamily="18" charset="0"/>
              </a:rPr>
              <a:t>时钟信号</a:t>
            </a:r>
          </a:p>
          <a:p>
            <a:pPr algn="ctr" eaLnBrk="1" hangingPunct="1">
              <a:spcBef>
                <a:spcPct val="0"/>
              </a:spcBef>
              <a:buFontTx/>
              <a:buNone/>
            </a:pPr>
            <a:r>
              <a:rPr kumimoji="1" lang="zh-CN" altLang="en-US" sz="2200" b="1">
                <a:solidFill>
                  <a:srgbClr val="0033CC"/>
                </a:solidFill>
                <a:latin typeface="+mn-ea"/>
                <a:ea typeface="+mn-ea"/>
                <a:cs typeface="Times New Roman" panose="02020603050405020304" pitchFamily="18" charset="0"/>
              </a:rPr>
              <a:t>未注明</a:t>
            </a:r>
          </a:p>
        </p:txBody>
      </p:sp>
      <p:sp>
        <p:nvSpPr>
          <p:cNvPr id="63535" name="Text Box 47"/>
          <p:cNvSpPr txBox="1">
            <a:spLocks noChangeArrowheads="1"/>
          </p:cNvSpPr>
          <p:nvPr/>
        </p:nvSpPr>
        <p:spPr bwMode="auto">
          <a:xfrm>
            <a:off x="334348" y="1360489"/>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000000"/>
                </a:solidFill>
                <a:latin typeface="+mn-ea"/>
                <a:ea typeface="+mn-ea"/>
                <a:cs typeface="Times New Roman" panose="02020603050405020304" pitchFamily="18" charset="0"/>
              </a:rPr>
              <a:t>输出方程：</a:t>
            </a:r>
          </a:p>
        </p:txBody>
      </p:sp>
      <mc:AlternateContent xmlns:mc="http://schemas.openxmlformats.org/markup-compatibility/2006" xmlns:a14="http://schemas.microsoft.com/office/drawing/2010/main">
        <mc:Choice Requires="a14">
          <p:sp>
            <p:nvSpPr>
              <p:cNvPr id="63536" name="Text Box 48"/>
              <p:cNvSpPr txBox="1">
                <a:spLocks noChangeArrowheads="1"/>
              </p:cNvSpPr>
              <p:nvPr/>
            </p:nvSpPr>
            <p:spPr bwMode="auto">
              <a:xfrm>
                <a:off x="334348" y="1970089"/>
                <a:ext cx="3971567"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kumimoji="1" lang="en-US" altLang="zh-CN" sz="2400" b="1" i="1" smtClean="0">
                          <a:latin typeface="Cambria Math" panose="02040503050406030204" pitchFamily="18" charset="0"/>
                        </a:rPr>
                        <m:t>𝑭</m:t>
                      </m:r>
                      <m:r>
                        <a:rPr kumimoji="1" lang="en-US" altLang="zh-CN" sz="2400" b="1"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𝒕</m:t>
                          </m:r>
                        </m:e>
                        <m:sub>
                          <m:r>
                            <a:rPr kumimoji="1" lang="en-US" altLang="zh-CN" sz="2400" i="1">
                              <a:latin typeface="Cambria Math" panose="02040503050406030204" pitchFamily="18" charset="0"/>
                            </a:rPr>
                            <m:t>𝒏</m:t>
                          </m:r>
                        </m:sub>
                      </m:sSub>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𝑾</m:t>
                      </m:r>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𝑿</m:t>
                      </m:r>
                      <m:r>
                        <a:rPr kumimoji="1" lang="en-US" altLang="zh-CN" sz="2400" b="1"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𝒕</m:t>
                          </m:r>
                        </m:e>
                        <m:sub>
                          <m:r>
                            <a:rPr kumimoji="1" lang="en-US" altLang="zh-CN" sz="2400" i="1">
                              <a:latin typeface="Cambria Math" panose="02040503050406030204" pitchFamily="18" charset="0"/>
                            </a:rPr>
                            <m:t>𝒏</m:t>
                          </m:r>
                        </m:sub>
                      </m:sSub>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𝑸</m:t>
                      </m:r>
                      <m:r>
                        <a:rPr kumimoji="1" lang="en-US" altLang="zh-CN" sz="2400" b="1"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𝒕</m:t>
                          </m:r>
                        </m:e>
                        <m:sub>
                          <m:r>
                            <a:rPr kumimoji="1" lang="en-US" altLang="zh-CN" sz="2400" i="1">
                              <a:latin typeface="Cambria Math" panose="02040503050406030204" pitchFamily="18" charset="0"/>
                            </a:rPr>
                            <m:t>𝒏</m:t>
                          </m:r>
                        </m:sub>
                      </m:sSub>
                      <m:r>
                        <a:rPr kumimoji="1" lang="en-US" altLang="zh-CN" sz="2400" b="1" i="1">
                          <a:latin typeface="Cambria Math" panose="02040503050406030204" pitchFamily="18" charset="0"/>
                        </a:rPr>
                        <m:t>)]     </m:t>
                      </m:r>
                    </m:oMath>
                  </m:oMathPara>
                </a14:m>
                <a:endParaRPr kumimoji="1" lang="en-US" altLang="zh-CN" sz="24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63536" name="Text Box 48"/>
              <p:cNvSpPr txBox="1">
                <a:spLocks noRot="1" noChangeAspect="1" noMove="1" noResize="1" noEditPoints="1" noAdjustHandles="1" noChangeArrowheads="1" noChangeShapeType="1" noTextEdit="1"/>
              </p:cNvSpPr>
              <p:nvPr/>
            </p:nvSpPr>
            <p:spPr bwMode="auto">
              <a:xfrm>
                <a:off x="334348" y="1970089"/>
                <a:ext cx="3971567" cy="461665"/>
              </a:xfrm>
              <a:prstGeom prst="rect">
                <a:avLst/>
              </a:prstGeom>
              <a:blipFill rotWithShape="0">
                <a:blip r:embed="rId2"/>
                <a:stretch>
                  <a:fillRect b="-1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3537" name="Text Box 49"/>
          <p:cNvSpPr txBox="1">
            <a:spLocks noChangeArrowheads="1"/>
          </p:cNvSpPr>
          <p:nvPr/>
        </p:nvSpPr>
        <p:spPr bwMode="auto">
          <a:xfrm>
            <a:off x="327028" y="4141789"/>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r>
              <a:rPr kumimoji="1" lang="zh-CN" altLang="en-US" sz="2400">
                <a:solidFill>
                  <a:srgbClr val="000000"/>
                </a:solidFill>
                <a:latin typeface="+mn-ea"/>
                <a:ea typeface="+mn-ea"/>
                <a:cs typeface="Times New Roman" panose="02020603050405020304" pitchFamily="18" charset="0"/>
              </a:rPr>
              <a:t>状态方程：</a:t>
            </a:r>
          </a:p>
        </p:txBody>
      </p:sp>
      <mc:AlternateContent xmlns:mc="http://schemas.openxmlformats.org/markup-compatibility/2006" xmlns:a14="http://schemas.microsoft.com/office/drawing/2010/main">
        <mc:Choice Requires="a14">
          <p:sp>
            <p:nvSpPr>
              <p:cNvPr id="63538" name="Text Box 50"/>
              <p:cNvSpPr txBox="1">
                <a:spLocks noChangeArrowheads="1"/>
              </p:cNvSpPr>
              <p:nvPr/>
            </p:nvSpPr>
            <p:spPr bwMode="auto">
              <a:xfrm>
                <a:off x="334348" y="4825505"/>
                <a:ext cx="3816366"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kumimoji="1" lang="en-US" altLang="zh-CN" sz="2400" b="1" i="1" smtClean="0">
                          <a:latin typeface="Cambria Math" panose="02040503050406030204" pitchFamily="18" charset="0"/>
                        </a:rPr>
                        <m:t>𝑸</m:t>
                      </m:r>
                      <m:r>
                        <a:rPr kumimoji="1" lang="en-US" altLang="zh-CN" sz="2400" b="1" i="1" smtClean="0">
                          <a:latin typeface="Cambria Math" panose="02040503050406030204" pitchFamily="18" charset="0"/>
                        </a:rPr>
                        <m:t>(</m:t>
                      </m:r>
                      <m:sSub>
                        <m:sSubPr>
                          <m:ctrlPr>
                            <a:rPr kumimoji="1" lang="en-US" altLang="zh-CN" sz="2400" b="1" i="1" smtClean="0">
                              <a:latin typeface="Cambria Math" panose="02040503050406030204" pitchFamily="18" charset="0"/>
                            </a:rPr>
                          </m:ctrlPr>
                        </m:sSubPr>
                        <m:e>
                          <m:r>
                            <a:rPr kumimoji="1" lang="en-US" altLang="zh-CN" sz="2400" b="1" i="1" smtClean="0">
                              <a:latin typeface="Cambria Math" panose="02040503050406030204" pitchFamily="18" charset="0"/>
                            </a:rPr>
                            <m:t>𝒕</m:t>
                          </m:r>
                        </m:e>
                        <m:sub>
                          <m:r>
                            <a:rPr kumimoji="1" lang="en-US" altLang="zh-CN" sz="2400" b="1" i="1" smtClean="0">
                              <a:latin typeface="Cambria Math" panose="02040503050406030204" pitchFamily="18" charset="0"/>
                            </a:rPr>
                            <m:t>𝒏</m:t>
                          </m:r>
                          <m:r>
                            <a:rPr kumimoji="1" lang="en-US" altLang="zh-CN" sz="2400" b="1" i="1" smtClean="0">
                              <a:latin typeface="Cambria Math" panose="02040503050406030204" pitchFamily="18" charset="0"/>
                            </a:rPr>
                            <m:t>+</m:t>
                          </m:r>
                          <m:r>
                            <a:rPr kumimoji="1" lang="en-US" altLang="zh-CN" sz="2400" b="1" i="1" smtClean="0">
                              <a:latin typeface="Cambria Math" panose="02040503050406030204" pitchFamily="18" charset="0"/>
                            </a:rPr>
                            <m:t>𝟏</m:t>
                          </m:r>
                        </m:sub>
                      </m:sSub>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𝑮</m:t>
                      </m:r>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𝒁</m:t>
                      </m:r>
                      <m:r>
                        <a:rPr kumimoji="1" lang="en-US" altLang="zh-CN" sz="2400" b="1"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𝒕</m:t>
                          </m:r>
                        </m:e>
                        <m:sub>
                          <m:r>
                            <a:rPr kumimoji="1" lang="en-US" altLang="zh-CN" sz="2400" i="1">
                              <a:latin typeface="Cambria Math" panose="02040503050406030204" pitchFamily="18" charset="0"/>
                            </a:rPr>
                            <m:t>𝒏</m:t>
                          </m:r>
                        </m:sub>
                      </m:sSub>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𝑸</m:t>
                      </m:r>
                      <m:r>
                        <a:rPr kumimoji="1" lang="en-US" altLang="zh-CN" sz="2400" b="1"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𝒕</m:t>
                          </m:r>
                        </m:e>
                        <m:sub>
                          <m:r>
                            <a:rPr kumimoji="1" lang="en-US" altLang="zh-CN" sz="2400" i="1">
                              <a:latin typeface="Cambria Math" panose="02040503050406030204" pitchFamily="18" charset="0"/>
                            </a:rPr>
                            <m:t>𝒏</m:t>
                          </m:r>
                        </m:sub>
                      </m:sSub>
                      <m:r>
                        <a:rPr kumimoji="1" lang="en-US" altLang="zh-CN" sz="2400" b="1" i="1">
                          <a:latin typeface="Cambria Math" panose="02040503050406030204" pitchFamily="18" charset="0"/>
                        </a:rPr>
                        <m:t>)]</m:t>
                      </m:r>
                    </m:oMath>
                  </m:oMathPara>
                </a14:m>
                <a:endParaRPr kumimoji="1" lang="en-US" altLang="zh-CN" sz="2400" dirty="0">
                  <a:solidFill>
                    <a:srgbClr val="0033CC"/>
                  </a:solidFill>
                  <a:latin typeface="Times New Roman" panose="02020603050405020304" pitchFamily="18" charset="0"/>
                  <a:cs typeface="Times New Roman" panose="02020603050405020304" pitchFamily="18" charset="0"/>
                </a:endParaRPr>
              </a:p>
            </p:txBody>
          </p:sp>
        </mc:Choice>
        <mc:Fallback xmlns="">
          <p:sp>
            <p:nvSpPr>
              <p:cNvPr id="63538" name="Text Box 50"/>
              <p:cNvSpPr txBox="1">
                <a:spLocks noRot="1" noChangeAspect="1" noMove="1" noResize="1" noEditPoints="1" noAdjustHandles="1" noChangeArrowheads="1" noChangeShapeType="1" noTextEdit="1"/>
              </p:cNvSpPr>
              <p:nvPr/>
            </p:nvSpPr>
            <p:spPr bwMode="auto">
              <a:xfrm>
                <a:off x="334348" y="4825505"/>
                <a:ext cx="3816366" cy="461665"/>
              </a:xfrm>
              <a:prstGeom prst="rect">
                <a:avLst/>
              </a:prstGeom>
              <a:blipFill rotWithShape="0">
                <a:blip r:embed="rId3"/>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3539" name="Text Box 51"/>
          <p:cNvSpPr txBox="1">
            <a:spLocks noChangeArrowheads="1"/>
          </p:cNvSpPr>
          <p:nvPr/>
        </p:nvSpPr>
        <p:spPr bwMode="auto">
          <a:xfrm>
            <a:off x="308775" y="2680150"/>
            <a:ext cx="23743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buFontTx/>
              <a:buNone/>
              <a:defRPr kumimoji="1">
                <a:solidFill>
                  <a:srgbClr val="000000"/>
                </a:solidFill>
                <a:latin typeface="+mn-ea"/>
                <a:ea typeface="+mn-ea"/>
                <a:cs typeface="Times New Roman" panose="02020603050405020304" pitchFamily="18"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r>
              <a:rPr lang="zh-CN" altLang="en-US"/>
              <a:t>驱动</a:t>
            </a:r>
            <a:r>
              <a:rPr lang="en-US" altLang="zh-CN"/>
              <a:t>(</a:t>
            </a:r>
            <a:r>
              <a:rPr lang="zh-CN" altLang="en-US"/>
              <a:t>激励</a:t>
            </a:r>
            <a:r>
              <a:rPr lang="en-US" altLang="zh-CN"/>
              <a:t>)</a:t>
            </a:r>
            <a:r>
              <a:rPr lang="zh-CN" altLang="en-US"/>
              <a:t>方程</a:t>
            </a:r>
            <a:r>
              <a:rPr lang="en-US" altLang="zh-CN"/>
              <a:t>:</a:t>
            </a:r>
          </a:p>
        </p:txBody>
      </p:sp>
      <mc:AlternateContent xmlns:mc="http://schemas.openxmlformats.org/markup-compatibility/2006" xmlns:a14="http://schemas.microsoft.com/office/drawing/2010/main">
        <mc:Choice Requires="a14">
          <p:sp>
            <p:nvSpPr>
              <p:cNvPr id="63540" name="Text Box 52"/>
              <p:cNvSpPr txBox="1">
                <a:spLocks noChangeArrowheads="1"/>
              </p:cNvSpPr>
              <p:nvPr/>
            </p:nvSpPr>
            <p:spPr bwMode="auto">
              <a:xfrm>
                <a:off x="297574" y="3375324"/>
                <a:ext cx="3500510"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kumimoji="1" lang="en-US" altLang="zh-CN" sz="2400" b="1" i="1" smtClean="0">
                          <a:latin typeface="Cambria Math" panose="02040503050406030204" pitchFamily="18" charset="0"/>
                        </a:rPr>
                        <m:t>𝒁</m:t>
                      </m:r>
                      <m:r>
                        <a:rPr kumimoji="1" lang="en-US" altLang="zh-CN" sz="2400" b="1"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𝒕</m:t>
                          </m:r>
                        </m:e>
                        <m:sub>
                          <m:r>
                            <a:rPr kumimoji="1" lang="en-US" altLang="zh-CN" sz="2400" i="1">
                              <a:latin typeface="Cambria Math" panose="02040503050406030204" pitchFamily="18" charset="0"/>
                            </a:rPr>
                            <m:t>𝒏</m:t>
                          </m:r>
                        </m:sub>
                      </m:sSub>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𝑯</m:t>
                      </m:r>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𝑿</m:t>
                      </m:r>
                      <m:r>
                        <a:rPr kumimoji="1" lang="en-US" altLang="zh-CN" sz="2400" b="1"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𝒕</m:t>
                          </m:r>
                        </m:e>
                        <m:sub>
                          <m:r>
                            <a:rPr kumimoji="1" lang="en-US" altLang="zh-CN" sz="2400" i="1">
                              <a:latin typeface="Cambria Math" panose="02040503050406030204" pitchFamily="18" charset="0"/>
                            </a:rPr>
                            <m:t>𝒏</m:t>
                          </m:r>
                        </m:sub>
                      </m:sSub>
                      <m:r>
                        <a:rPr kumimoji="1" lang="en-US" altLang="zh-CN" sz="2400" b="1" i="1">
                          <a:latin typeface="Cambria Math" panose="02040503050406030204" pitchFamily="18" charset="0"/>
                        </a:rPr>
                        <m:t>),</m:t>
                      </m:r>
                      <m:r>
                        <a:rPr kumimoji="1" lang="en-US" altLang="zh-CN" sz="2400" b="1" i="1">
                          <a:latin typeface="Cambria Math" panose="02040503050406030204" pitchFamily="18" charset="0"/>
                        </a:rPr>
                        <m:t>𝑸</m:t>
                      </m:r>
                      <m:r>
                        <a:rPr kumimoji="1" lang="en-US" altLang="zh-CN" sz="2400" b="1"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𝒕</m:t>
                          </m:r>
                        </m:e>
                        <m:sub>
                          <m:r>
                            <a:rPr kumimoji="1" lang="en-US" altLang="zh-CN" sz="2400" i="1">
                              <a:latin typeface="Cambria Math" panose="02040503050406030204" pitchFamily="18" charset="0"/>
                            </a:rPr>
                            <m:t>𝒏</m:t>
                          </m:r>
                        </m:sub>
                      </m:sSub>
                      <m:r>
                        <a:rPr kumimoji="1" lang="en-US" altLang="zh-CN" sz="2400" b="1" i="1">
                          <a:latin typeface="Cambria Math" panose="02040503050406030204" pitchFamily="18" charset="0"/>
                        </a:rPr>
                        <m:t>)]</m:t>
                      </m:r>
                    </m:oMath>
                  </m:oMathPara>
                </a14:m>
                <a:endParaRPr kumimoji="1" lang="en-US" altLang="zh-CN" sz="24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63540" name="Text Box 52"/>
              <p:cNvSpPr txBox="1">
                <a:spLocks noRot="1" noChangeAspect="1" noMove="1" noResize="1" noEditPoints="1" noAdjustHandles="1" noChangeArrowheads="1" noChangeShapeType="1" noTextEdit="1"/>
              </p:cNvSpPr>
              <p:nvPr/>
            </p:nvSpPr>
            <p:spPr bwMode="auto">
              <a:xfrm>
                <a:off x="297574" y="3375324"/>
                <a:ext cx="3500510" cy="461665"/>
              </a:xfrm>
              <a:prstGeom prst="rect">
                <a:avLst/>
              </a:prstGeom>
              <a:blipFill rotWithShape="0">
                <a:blip r:embed="rId4"/>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160" name="Rectangle 54"/>
          <p:cNvSpPr>
            <a:spLocks noChangeArrowheads="1"/>
          </p:cNvSpPr>
          <p:nvPr/>
        </p:nvSpPr>
        <p:spPr bwMode="auto">
          <a:xfrm>
            <a:off x="152400" y="1058070"/>
            <a:ext cx="8839200" cy="5410200"/>
          </a:xfrm>
          <a:prstGeom prst="rect">
            <a:avLst/>
          </a:prstGeom>
          <a:noFill/>
          <a:ln w="57150" cmpd="thinThick">
            <a:solidFill>
              <a:srgbClr val="33CC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kumimoji="1" lang="zh-CN" altLang="en-US" sz="2800" i="1">
              <a:solidFill>
                <a:srgbClr val="000000"/>
              </a:solidFill>
              <a:latin typeface="Times New Roman" panose="02020603050405020304" pitchFamily="18" charset="0"/>
              <a:cs typeface="Times New Roman" panose="02020603050405020304" pitchFamily="18" charset="0"/>
            </a:endParaRPr>
          </a:p>
        </p:txBody>
      </p:sp>
      <p:sp>
        <p:nvSpPr>
          <p:cNvPr id="63543" name="AutoShape 55"/>
          <p:cNvSpPr>
            <a:spLocks noChangeArrowheads="1"/>
          </p:cNvSpPr>
          <p:nvPr/>
        </p:nvSpPr>
        <p:spPr bwMode="auto">
          <a:xfrm>
            <a:off x="6553200" y="4487070"/>
            <a:ext cx="1600200" cy="990600"/>
          </a:xfrm>
          <a:prstGeom prst="wedgeRoundRectCallout">
            <a:avLst>
              <a:gd name="adj1" fmla="val 76685"/>
              <a:gd name="adj2" fmla="val -207051"/>
              <a:gd name="adj3" fmla="val 16667"/>
            </a:avLst>
          </a:prstGeom>
          <a:solidFill>
            <a:srgbClr val="FFFF99"/>
          </a:solidFill>
          <a:ln w="9525">
            <a:solidFill>
              <a:srgbClr val="0000FF"/>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200" b="1">
                <a:solidFill>
                  <a:srgbClr val="0033CC"/>
                </a:solidFill>
                <a:latin typeface="+mn-ea"/>
                <a:ea typeface="+mn-ea"/>
                <a:cs typeface="Times New Roman" panose="02020603050405020304" pitchFamily="18" charset="0"/>
              </a:rPr>
              <a:t>存储电路</a:t>
            </a:r>
          </a:p>
          <a:p>
            <a:pPr algn="just" eaLnBrk="1" hangingPunct="1">
              <a:spcBef>
                <a:spcPct val="0"/>
              </a:spcBef>
              <a:buFontTx/>
              <a:buNone/>
            </a:pPr>
            <a:r>
              <a:rPr kumimoji="1" lang="zh-CN" altLang="en-US" sz="2200" b="1">
                <a:solidFill>
                  <a:srgbClr val="0033CC"/>
                </a:solidFill>
                <a:latin typeface="+mn-ea"/>
                <a:ea typeface="+mn-ea"/>
                <a:cs typeface="Times New Roman" panose="02020603050405020304" pitchFamily="18" charset="0"/>
              </a:rPr>
              <a:t>输入信号</a:t>
            </a:r>
          </a:p>
        </p:txBody>
      </p:sp>
      <p:sp>
        <p:nvSpPr>
          <p:cNvPr id="63544" name="AutoShape 56"/>
          <p:cNvSpPr>
            <a:spLocks noChangeArrowheads="1"/>
          </p:cNvSpPr>
          <p:nvPr/>
        </p:nvSpPr>
        <p:spPr bwMode="auto">
          <a:xfrm>
            <a:off x="2833024" y="2454370"/>
            <a:ext cx="1600200" cy="914400"/>
          </a:xfrm>
          <a:prstGeom prst="wedgeRoundRectCallout">
            <a:avLst>
              <a:gd name="adj1" fmla="val 107635"/>
              <a:gd name="adj2" fmla="val 72718"/>
              <a:gd name="adj3" fmla="val 16667"/>
            </a:avLst>
          </a:prstGeom>
          <a:solidFill>
            <a:srgbClr val="FFFF99"/>
          </a:solidFill>
          <a:ln w="9525">
            <a:solidFill>
              <a:srgbClr val="0000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kumimoji="1" lang="zh-CN" altLang="en-US" sz="2200" b="1">
                <a:solidFill>
                  <a:srgbClr val="0033CC"/>
                </a:solidFill>
                <a:latin typeface="+mn-ea"/>
                <a:ea typeface="+mn-ea"/>
                <a:cs typeface="Times New Roman" panose="02020603050405020304" pitchFamily="18" charset="0"/>
              </a:rPr>
              <a:t>存储电路输出信号</a:t>
            </a:r>
          </a:p>
        </p:txBody>
      </p:sp>
      <p:sp>
        <p:nvSpPr>
          <p:cNvPr id="63545" name="AutoShape 57"/>
          <p:cNvSpPr>
            <a:spLocks noChangeArrowheads="1"/>
          </p:cNvSpPr>
          <p:nvPr/>
        </p:nvSpPr>
        <p:spPr bwMode="auto">
          <a:xfrm>
            <a:off x="6553200" y="188913"/>
            <a:ext cx="1524000" cy="838200"/>
          </a:xfrm>
          <a:prstGeom prst="wedgeRoundRectCallout">
            <a:avLst>
              <a:gd name="adj1" fmla="val 53139"/>
              <a:gd name="adj2" fmla="val 105477"/>
              <a:gd name="adj3" fmla="val 16667"/>
            </a:avLst>
          </a:prstGeom>
          <a:solidFill>
            <a:srgbClr val="FFFF99"/>
          </a:solidFill>
          <a:ln w="9525">
            <a:solidFill>
              <a:srgbClr val="0000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kumimoji="1" lang="zh-CN" altLang="en-US" sz="2200" b="1">
                <a:solidFill>
                  <a:srgbClr val="0033CC"/>
                </a:solidFill>
                <a:latin typeface="+mn-ea"/>
                <a:ea typeface="+mn-ea"/>
                <a:cs typeface="Times New Roman" panose="02020603050405020304" pitchFamily="18" charset="0"/>
              </a:rPr>
              <a:t>时序电路输出信号</a:t>
            </a:r>
          </a:p>
        </p:txBody>
      </p:sp>
      <p:sp>
        <p:nvSpPr>
          <p:cNvPr id="63546" name="AutoShape 58"/>
          <p:cNvSpPr>
            <a:spLocks noChangeArrowheads="1"/>
          </p:cNvSpPr>
          <p:nvPr/>
        </p:nvSpPr>
        <p:spPr bwMode="auto">
          <a:xfrm>
            <a:off x="2475486" y="1191136"/>
            <a:ext cx="1524000" cy="838200"/>
          </a:xfrm>
          <a:prstGeom prst="wedgeRoundRectCallout">
            <a:avLst>
              <a:gd name="adj1" fmla="val 106340"/>
              <a:gd name="adj2" fmla="val 17494"/>
              <a:gd name="adj3" fmla="val 16667"/>
            </a:avLst>
          </a:prstGeom>
          <a:solidFill>
            <a:srgbClr val="FFFF99"/>
          </a:solidFill>
          <a:ln w="9525">
            <a:solidFill>
              <a:srgbClr val="0000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kumimoji="1" lang="zh-CN" altLang="en-US" sz="2200" b="1">
                <a:solidFill>
                  <a:srgbClr val="0033CC"/>
                </a:solidFill>
                <a:latin typeface="+mn-ea"/>
                <a:ea typeface="+mn-ea"/>
                <a:cs typeface="Times New Roman" panose="02020603050405020304" pitchFamily="18" charset="0"/>
              </a:rPr>
              <a:t>时序电路输入信号</a:t>
            </a:r>
          </a:p>
        </p:txBody>
      </p:sp>
      <mc:AlternateContent xmlns:mc="http://schemas.openxmlformats.org/markup-compatibility/2006" xmlns:a14="http://schemas.microsoft.com/office/drawing/2010/main">
        <mc:Choice Requires="a14">
          <p:sp>
            <p:nvSpPr>
              <p:cNvPr id="63547" name="AutoShape 59"/>
              <p:cNvSpPr>
                <a:spLocks noChangeArrowheads="1"/>
              </p:cNvSpPr>
              <p:nvPr/>
            </p:nvSpPr>
            <p:spPr bwMode="auto">
              <a:xfrm>
                <a:off x="4305915" y="5982495"/>
                <a:ext cx="3619502" cy="533400"/>
              </a:xfrm>
              <a:prstGeom prst="wedgeRoundRectCallout">
                <a:avLst>
                  <a:gd name="adj1" fmla="val -89873"/>
                  <a:gd name="adj2" fmla="val -169394"/>
                  <a:gd name="adj3" fmla="val 16667"/>
                </a:avLst>
              </a:prstGeom>
              <a:solidFill>
                <a:srgbClr val="FFFF99"/>
              </a:solidFill>
              <a:ln w="9525">
                <a:solidFill>
                  <a:srgbClr val="0000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kumimoji="1" lang="zh-CN" altLang="en-US" sz="2200" b="1" dirty="0">
                    <a:solidFill>
                      <a:srgbClr val="FF0000"/>
                    </a:solidFill>
                    <a:latin typeface="+mn-ea"/>
                    <a:ea typeface="+mn-ea"/>
                    <a:cs typeface="Times New Roman" panose="02020603050405020304" pitchFamily="18" charset="0"/>
                  </a:rPr>
                  <a:t>现态</a:t>
                </a:r>
                <a:r>
                  <a:rPr kumimoji="1" lang="zh-CN" altLang="en-US" sz="2200" b="1" dirty="0">
                    <a:solidFill>
                      <a:srgbClr val="000000"/>
                    </a:solidFill>
                    <a:latin typeface="+mn-ea"/>
                    <a:ea typeface="+mn-ea"/>
                    <a:cs typeface="Times New Roman" panose="02020603050405020304" pitchFamily="18" charset="0"/>
                  </a:rPr>
                  <a:t>，或</a:t>
                </a:r>
                <a:r>
                  <a:rPr kumimoji="1" lang="zh-CN" altLang="en-US" sz="2200" b="1" dirty="0">
                    <a:solidFill>
                      <a:srgbClr val="FF0000"/>
                    </a:solidFill>
                    <a:latin typeface="+mn-ea"/>
                    <a:ea typeface="+mn-ea"/>
                    <a:cs typeface="Times New Roman" panose="02020603050405020304" pitchFamily="18" charset="0"/>
                  </a:rPr>
                  <a:t>原状态</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𝑸</m:t>
                        </m:r>
                      </m:e>
                      <m:sub>
                        <m:r>
                          <a:rPr kumimoji="1" lang="en-US" altLang="zh-CN" sz="2400" i="1">
                            <a:latin typeface="Cambria Math" panose="02040503050406030204" pitchFamily="18" charset="0"/>
                          </a:rPr>
                          <m:t>𝒊𝒏</m:t>
                        </m:r>
                      </m:sub>
                    </m:sSub>
                  </m:oMath>
                </a14:m>
                <a:r>
                  <a:rPr kumimoji="1" lang="zh-CN" altLang="en-US" sz="2200" dirty="0">
                    <a:latin typeface="+mn-ea"/>
                    <a:ea typeface="+mn-ea"/>
                    <a:cs typeface="Times New Roman" panose="02020603050405020304" pitchFamily="18" charset="0"/>
                  </a:rPr>
                  <a:t>，</a:t>
                </a:r>
                <a14:m>
                  <m:oMath xmlns:m="http://schemas.openxmlformats.org/officeDocument/2006/math">
                    <m:sSubSup>
                      <m:sSubSupPr>
                        <m:ctrlPr>
                          <a:rPr kumimoji="1" lang="en-US" altLang="zh-CN" sz="2400" i="1">
                            <a:latin typeface="Cambria Math" panose="02040503050406030204" pitchFamily="18" charset="0"/>
                          </a:rPr>
                        </m:ctrlPr>
                      </m:sSubSupPr>
                      <m:e>
                        <m:r>
                          <a:rPr kumimoji="1" lang="en-US" altLang="zh-CN" sz="2400" i="1">
                            <a:latin typeface="Cambria Math" panose="02040503050406030204" pitchFamily="18" charset="0"/>
                          </a:rPr>
                          <m:t> </m:t>
                        </m:r>
                        <m:r>
                          <a:rPr kumimoji="1" lang="en-US" altLang="zh-CN" sz="2400" i="1">
                            <a:latin typeface="Cambria Math" panose="02040503050406030204" pitchFamily="18" charset="0"/>
                          </a:rPr>
                          <m:t>𝑸</m:t>
                        </m:r>
                      </m:e>
                      <m:sub>
                        <m:r>
                          <a:rPr kumimoji="1" lang="en-US" altLang="zh-CN" sz="2400" i="1">
                            <a:latin typeface="Cambria Math" panose="02040503050406030204" pitchFamily="18" charset="0"/>
                          </a:rPr>
                          <m:t>𝒊</m:t>
                        </m:r>
                      </m:sub>
                      <m:sup>
                        <m:r>
                          <a:rPr kumimoji="1" lang="en-US" altLang="zh-CN" sz="2400" i="1">
                            <a:latin typeface="Cambria Math" panose="02040503050406030204" pitchFamily="18" charset="0"/>
                          </a:rPr>
                          <m:t>𝒏</m:t>
                        </m:r>
                      </m:sup>
                    </m:sSubSup>
                  </m:oMath>
                </a14:m>
                <a:endParaRPr kumimoji="1" lang="zh-CN" altLang="en-US" sz="2200" b="1" dirty="0">
                  <a:solidFill>
                    <a:srgbClr val="FF0000"/>
                  </a:solidFill>
                  <a:latin typeface="+mn-ea"/>
                  <a:ea typeface="+mn-ea"/>
                  <a:cs typeface="Times New Roman" panose="02020603050405020304" pitchFamily="18" charset="0"/>
                </a:endParaRPr>
              </a:p>
            </p:txBody>
          </p:sp>
        </mc:Choice>
        <mc:Fallback xmlns="">
          <p:sp>
            <p:nvSpPr>
              <p:cNvPr id="63547" name="AutoShape 59"/>
              <p:cNvSpPr>
                <a:spLocks noRot="1" noChangeAspect="1" noMove="1" noResize="1" noEditPoints="1" noAdjustHandles="1" noChangeArrowheads="1" noChangeShapeType="1" noTextEdit="1"/>
              </p:cNvSpPr>
              <p:nvPr/>
            </p:nvSpPr>
            <p:spPr bwMode="auto">
              <a:xfrm>
                <a:off x="4305915" y="5982495"/>
                <a:ext cx="3619502" cy="533400"/>
              </a:xfrm>
              <a:prstGeom prst="wedgeRoundRectCallout">
                <a:avLst>
                  <a:gd name="adj1" fmla="val -89873"/>
                  <a:gd name="adj2" fmla="val -169394"/>
                  <a:gd name="adj3" fmla="val 16667"/>
                </a:avLst>
              </a:prstGeom>
              <a:blipFill rotWithShape="0">
                <a:blip r:embed="rId5"/>
                <a:stretch>
                  <a:fillRect b="-5076"/>
                </a:stretch>
              </a:blipFill>
              <a:ln w="9525">
                <a:solidFill>
                  <a:srgbClr val="0000FF"/>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548" name="AutoShape 60"/>
              <p:cNvSpPr>
                <a:spLocks noChangeArrowheads="1"/>
              </p:cNvSpPr>
              <p:nvPr/>
            </p:nvSpPr>
            <p:spPr bwMode="auto">
              <a:xfrm>
                <a:off x="323719" y="5934870"/>
                <a:ext cx="3776666" cy="533400"/>
              </a:xfrm>
              <a:prstGeom prst="wedgeRoundRectCallout">
                <a:avLst>
                  <a:gd name="adj1" fmla="val -24270"/>
                  <a:gd name="adj2" fmla="val -172763"/>
                  <a:gd name="adj3" fmla="val 16667"/>
                </a:avLst>
              </a:prstGeom>
              <a:solidFill>
                <a:srgbClr val="FFFF99"/>
              </a:solidFill>
              <a:ln w="9525">
                <a:solidFill>
                  <a:srgbClr val="0000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kumimoji="1" lang="zh-CN" altLang="en-US" sz="2200" b="1" dirty="0">
                    <a:solidFill>
                      <a:srgbClr val="FF0000"/>
                    </a:solidFill>
                    <a:latin typeface="+mn-ea"/>
                    <a:ea typeface="+mn-ea"/>
                    <a:cs typeface="Times New Roman" panose="02020603050405020304" pitchFamily="18" charset="0"/>
                  </a:rPr>
                  <a:t>次态</a:t>
                </a:r>
                <a:r>
                  <a:rPr kumimoji="1" lang="zh-CN" altLang="en-US" sz="2200" b="1" dirty="0">
                    <a:solidFill>
                      <a:srgbClr val="000000"/>
                    </a:solidFill>
                    <a:latin typeface="+mn-ea"/>
                    <a:ea typeface="+mn-ea"/>
                    <a:cs typeface="Times New Roman" panose="02020603050405020304" pitchFamily="18" charset="0"/>
                  </a:rPr>
                  <a:t>或</a:t>
                </a:r>
                <a:r>
                  <a:rPr kumimoji="1" lang="zh-CN" altLang="en-US" sz="2200" b="1" dirty="0">
                    <a:solidFill>
                      <a:srgbClr val="FF0000"/>
                    </a:solidFill>
                    <a:latin typeface="+mn-ea"/>
                    <a:ea typeface="+mn-ea"/>
                    <a:cs typeface="Times New Roman" panose="02020603050405020304" pitchFamily="18" charset="0"/>
                  </a:rPr>
                  <a:t>新状态</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𝑸</m:t>
                        </m:r>
                      </m:e>
                      <m:sub>
                        <m:r>
                          <a:rPr kumimoji="1" lang="en-US" altLang="zh-CN" sz="2400" i="1">
                            <a:latin typeface="Cambria Math" panose="02040503050406030204" pitchFamily="18" charset="0"/>
                          </a:rPr>
                          <m:t>𝒊𝒏</m:t>
                        </m:r>
                        <m:r>
                          <a:rPr kumimoji="1" lang="en-US" altLang="zh-CN" sz="2400" i="1">
                            <a:latin typeface="Cambria Math" panose="02040503050406030204" pitchFamily="18" charset="0"/>
                          </a:rPr>
                          <m:t>+</m:t>
                        </m:r>
                        <m:r>
                          <a:rPr kumimoji="1" lang="en-US" altLang="zh-CN" sz="2400" i="1">
                            <a:latin typeface="Cambria Math" panose="02040503050406030204" pitchFamily="18" charset="0"/>
                          </a:rPr>
                          <m:t>𝟏</m:t>
                        </m:r>
                      </m:sub>
                    </m:sSub>
                  </m:oMath>
                </a14:m>
                <a:r>
                  <a:rPr kumimoji="1" lang="zh-CN" altLang="en-US" sz="2200" b="1" dirty="0">
                    <a:latin typeface="+mn-ea"/>
                    <a:ea typeface="+mn-ea"/>
                    <a:cs typeface="Times New Roman" panose="02020603050405020304" pitchFamily="18" charset="0"/>
                  </a:rPr>
                  <a:t>，</a:t>
                </a:r>
                <a14:m>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1" i="1" smtClean="0">
                            <a:latin typeface="Cambria Math" panose="02040503050406030204" pitchFamily="18" charset="0"/>
                          </a:rPr>
                          <m:t> </m:t>
                        </m:r>
                        <m:r>
                          <a:rPr kumimoji="1" lang="en-US" altLang="zh-CN" sz="2400" b="1" i="1" smtClean="0">
                            <a:latin typeface="Cambria Math" panose="02040503050406030204" pitchFamily="18" charset="0"/>
                          </a:rPr>
                          <m:t>𝑸</m:t>
                        </m:r>
                      </m:e>
                      <m:sub>
                        <m:r>
                          <a:rPr kumimoji="1" lang="en-US" altLang="zh-CN" sz="2400" b="1" i="1" smtClean="0">
                            <a:latin typeface="Cambria Math" panose="02040503050406030204" pitchFamily="18" charset="0"/>
                          </a:rPr>
                          <m:t>𝒊</m:t>
                        </m:r>
                      </m:sub>
                      <m:sup>
                        <m:r>
                          <a:rPr kumimoji="1" lang="en-US" altLang="zh-CN" sz="2400" b="1" i="1" smtClean="0">
                            <a:latin typeface="Cambria Math" panose="02040503050406030204" pitchFamily="18" charset="0"/>
                          </a:rPr>
                          <m:t>𝒏</m:t>
                        </m:r>
                        <m:r>
                          <a:rPr kumimoji="1" lang="en-US" altLang="zh-CN" sz="2400" b="1" i="1" smtClean="0">
                            <a:latin typeface="Cambria Math" panose="02040503050406030204" pitchFamily="18" charset="0"/>
                          </a:rPr>
                          <m:t>+</m:t>
                        </m:r>
                        <m:r>
                          <a:rPr kumimoji="1" lang="en-US" altLang="zh-CN" sz="2400" b="1" i="1" smtClean="0">
                            <a:latin typeface="Cambria Math" panose="02040503050406030204" pitchFamily="18" charset="0"/>
                          </a:rPr>
                          <m:t>𝟏</m:t>
                        </m:r>
                      </m:sup>
                    </m:sSubSup>
                  </m:oMath>
                </a14:m>
                <a:endParaRPr kumimoji="1" lang="zh-CN" altLang="en-US" sz="2200" b="1" dirty="0">
                  <a:solidFill>
                    <a:srgbClr val="FF0000"/>
                  </a:solidFill>
                  <a:latin typeface="+mn-ea"/>
                  <a:ea typeface="+mn-ea"/>
                  <a:cs typeface="Times New Roman" panose="02020603050405020304" pitchFamily="18" charset="0"/>
                </a:endParaRPr>
              </a:p>
            </p:txBody>
          </p:sp>
        </mc:Choice>
        <mc:Fallback xmlns="">
          <p:sp>
            <p:nvSpPr>
              <p:cNvPr id="63548" name="AutoShape 60"/>
              <p:cNvSpPr>
                <a:spLocks noRot="1" noChangeAspect="1" noMove="1" noResize="1" noEditPoints="1" noAdjustHandles="1" noChangeArrowheads="1" noChangeShapeType="1" noTextEdit="1"/>
              </p:cNvSpPr>
              <p:nvPr/>
            </p:nvSpPr>
            <p:spPr bwMode="auto">
              <a:xfrm>
                <a:off x="323719" y="5934870"/>
                <a:ext cx="3776666" cy="533400"/>
              </a:xfrm>
              <a:prstGeom prst="wedgeRoundRectCallout">
                <a:avLst>
                  <a:gd name="adj1" fmla="val -24270"/>
                  <a:gd name="adj2" fmla="val -172763"/>
                  <a:gd name="adj3" fmla="val 16667"/>
                </a:avLst>
              </a:prstGeom>
              <a:blipFill rotWithShape="0">
                <a:blip r:embed="rId6"/>
                <a:stretch>
                  <a:fillRect l="-1286" b="-7107"/>
                </a:stretch>
              </a:blipFill>
              <a:ln w="9525">
                <a:solidFill>
                  <a:srgbClr val="0000FF"/>
                </a:solidFill>
                <a:miter lim="800000"/>
                <a:headEnd/>
                <a:tailEnd/>
              </a:ln>
            </p:spPr>
            <p:txBody>
              <a:bodyPr/>
              <a:lstStyle/>
              <a:p>
                <a:r>
                  <a:rPr lang="zh-CN" altLang="en-US">
                    <a:noFill/>
                  </a:rPr>
                  <a:t> </a:t>
                </a:r>
              </a:p>
            </p:txBody>
          </p:sp>
        </mc:Fallback>
      </mc:AlternateContent>
      <p:sp>
        <p:nvSpPr>
          <p:cNvPr id="63549" name="Text Box 61"/>
          <p:cNvSpPr txBox="1">
            <a:spLocks noChangeArrowheads="1"/>
          </p:cNvSpPr>
          <p:nvPr/>
        </p:nvSpPr>
        <p:spPr bwMode="auto">
          <a:xfrm>
            <a:off x="304800" y="5553870"/>
            <a:ext cx="86805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lt"/>
                <a:ea typeface="+mn-ea"/>
                <a:cs typeface="Times New Roman" panose="02020603050405020304" pitchFamily="18" charset="0"/>
              </a:rPr>
              <a:t>式中：</a:t>
            </a:r>
            <a:r>
              <a:rPr kumimoji="1" lang="en-US" altLang="zh-CN" sz="2400" i="1">
                <a:solidFill>
                  <a:srgbClr val="000000"/>
                </a:solidFill>
                <a:latin typeface="+mn-lt"/>
                <a:ea typeface="+mn-ea"/>
                <a:cs typeface="Times New Roman" panose="02020603050405020304" pitchFamily="18" charset="0"/>
              </a:rPr>
              <a:t>t</a:t>
            </a:r>
            <a:r>
              <a:rPr kumimoji="1" lang="en-US" altLang="zh-CN" sz="2400" i="1" baseline="-25000">
                <a:solidFill>
                  <a:srgbClr val="000000"/>
                </a:solidFill>
                <a:latin typeface="+mn-lt"/>
                <a:ea typeface="+mn-ea"/>
                <a:cs typeface="Times New Roman" panose="02020603050405020304" pitchFamily="18" charset="0"/>
              </a:rPr>
              <a:t>n</a:t>
            </a:r>
            <a:r>
              <a:rPr kumimoji="1" lang="zh-CN" altLang="en-US" sz="2400">
                <a:solidFill>
                  <a:srgbClr val="000000"/>
                </a:solidFill>
                <a:latin typeface="+mn-lt"/>
                <a:ea typeface="+mn-ea"/>
                <a:cs typeface="Times New Roman" panose="02020603050405020304" pitchFamily="18" charset="0"/>
              </a:rPr>
              <a:t>、</a:t>
            </a:r>
            <a:r>
              <a:rPr kumimoji="1" lang="en-US" altLang="zh-CN" sz="2400" i="1">
                <a:solidFill>
                  <a:srgbClr val="000000"/>
                </a:solidFill>
                <a:latin typeface="+mn-lt"/>
                <a:ea typeface="+mn-ea"/>
                <a:cs typeface="Times New Roman" panose="02020603050405020304" pitchFamily="18" charset="0"/>
              </a:rPr>
              <a:t>t</a:t>
            </a:r>
            <a:r>
              <a:rPr kumimoji="1" lang="en-US" altLang="zh-CN" sz="2400" i="1" baseline="-25000">
                <a:solidFill>
                  <a:srgbClr val="000000"/>
                </a:solidFill>
                <a:latin typeface="+mn-lt"/>
                <a:ea typeface="+mn-ea"/>
                <a:cs typeface="Times New Roman" panose="02020603050405020304" pitchFamily="18" charset="0"/>
              </a:rPr>
              <a:t>n</a:t>
            </a:r>
            <a:r>
              <a:rPr kumimoji="1" lang="en-US" altLang="zh-CN" sz="2400" baseline="-25000">
                <a:solidFill>
                  <a:srgbClr val="000000"/>
                </a:solidFill>
                <a:latin typeface="+mn-lt"/>
                <a:ea typeface="+mn-ea"/>
                <a:cs typeface="Times New Roman" panose="02020603050405020304" pitchFamily="18" charset="0"/>
              </a:rPr>
              <a:t>+1</a:t>
            </a:r>
            <a:r>
              <a:rPr kumimoji="1" lang="zh-CN" altLang="en-US" sz="2400" b="0">
                <a:solidFill>
                  <a:srgbClr val="000000"/>
                </a:solidFill>
                <a:latin typeface="+mn-lt"/>
                <a:ea typeface="+mn-ea"/>
                <a:cs typeface="Times New Roman" panose="02020603050405020304" pitchFamily="18" charset="0"/>
              </a:rPr>
              <a:t>表示相邻的两个离散时间 小娃撑小艇 偷采白莲回</a:t>
            </a:r>
          </a:p>
        </p:txBody>
      </p:sp>
      <p:sp>
        <p:nvSpPr>
          <p:cNvPr id="58" name="矩形 57"/>
          <p:cNvSpPr/>
          <p:nvPr/>
        </p:nvSpPr>
        <p:spPr>
          <a:xfrm>
            <a:off x="94459" y="241308"/>
            <a:ext cx="5486400"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a:solidFill>
                  <a:srgbClr val="0000FF"/>
                </a:solidFill>
                <a:latin typeface="+mn-ea"/>
                <a:ea typeface="+mn-ea"/>
                <a:cs typeface="+mn-ea"/>
              </a:rPr>
              <a:t>时序逻辑电路的框图表示</a:t>
            </a:r>
            <a:endParaRPr lang="zh-CN" altLang="en-US" sz="3200" dirty="0">
              <a:solidFill>
                <a:srgbClr val="0000FF"/>
              </a:solidFill>
              <a:latin typeface="+mn-ea"/>
              <a:ea typeface="+mn-ea"/>
              <a:cs typeface="+mn-ea"/>
              <a:sym typeface="+mn-lt"/>
            </a:endParaRPr>
          </a:p>
        </p:txBody>
      </p:sp>
    </p:spTree>
    <p:extLst>
      <p:ext uri="{BB962C8B-B14F-4D97-AF65-F5344CB8AC3E}">
        <p14:creationId xmlns:p14="http://schemas.microsoft.com/office/powerpoint/2010/main" val="24657907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grpId="0" nodeType="clickEffect">
                                  <p:stCondLst>
                                    <p:cond delay="0"/>
                                  </p:stCondLst>
                                  <p:childTnLst>
                                    <p:set>
                                      <p:cBhvr>
                                        <p:cTn id="36" dur="1" fill="hold">
                                          <p:stCondLst>
                                            <p:cond delay="0"/>
                                          </p:stCondLst>
                                        </p:cTn>
                                        <p:tgtEl>
                                          <p:spTgt spid="63546"/>
                                        </p:tgtEl>
                                        <p:attrNameLst>
                                          <p:attrName>style.visibility</p:attrName>
                                        </p:attrNameLst>
                                      </p:cBhvr>
                                      <p:to>
                                        <p:strVal val="visible"/>
                                      </p:to>
                                    </p:set>
                                    <p:animEffect transition="in" filter="strips(upRight)">
                                      <p:cBhvr>
                                        <p:cTn id="37" dur="500"/>
                                        <p:tgtEl>
                                          <p:spTgt spid="63546"/>
                                        </p:tgtEl>
                                      </p:cBhvr>
                                    </p:animEffect>
                                  </p:childTnLst>
                                  <p:subTnLst>
                                    <p:set>
                                      <p:cBhvr override="childStyle">
                                        <p:cTn dur="1" fill="hold" display="0" masterRel="nextClick" afterEffect="1"/>
                                        <p:tgtEl>
                                          <p:spTgt spid="63546"/>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63545"/>
                                        </p:tgtEl>
                                        <p:attrNameLst>
                                          <p:attrName>style.visibility</p:attrName>
                                        </p:attrNameLst>
                                      </p:cBhvr>
                                      <p:to>
                                        <p:strVal val="visible"/>
                                      </p:to>
                                    </p:set>
                                    <p:animEffect transition="in" filter="strips(downRight)">
                                      <p:cBhvr>
                                        <p:cTn id="42" dur="500"/>
                                        <p:tgtEl>
                                          <p:spTgt spid="63545"/>
                                        </p:tgtEl>
                                      </p:cBhvr>
                                    </p:animEffect>
                                  </p:childTnLst>
                                  <p:subTnLst>
                                    <p:set>
                                      <p:cBhvr override="childStyle">
                                        <p:cTn dur="1" fill="hold" display="0" masterRel="nextClick" afterEffect="1"/>
                                        <p:tgtEl>
                                          <p:spTgt spid="63545"/>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9" fill="hold" grpId="0" nodeType="clickEffect">
                                  <p:stCondLst>
                                    <p:cond delay="0"/>
                                  </p:stCondLst>
                                  <p:childTnLst>
                                    <p:set>
                                      <p:cBhvr>
                                        <p:cTn id="46" dur="1" fill="hold">
                                          <p:stCondLst>
                                            <p:cond delay="0"/>
                                          </p:stCondLst>
                                        </p:cTn>
                                        <p:tgtEl>
                                          <p:spTgt spid="63543"/>
                                        </p:tgtEl>
                                        <p:attrNameLst>
                                          <p:attrName>style.visibility</p:attrName>
                                        </p:attrNameLst>
                                      </p:cBhvr>
                                      <p:to>
                                        <p:strVal val="visible"/>
                                      </p:to>
                                    </p:set>
                                    <p:animEffect transition="in" filter="strips(upLeft)">
                                      <p:cBhvr>
                                        <p:cTn id="47" dur="500"/>
                                        <p:tgtEl>
                                          <p:spTgt spid="63543"/>
                                        </p:tgtEl>
                                      </p:cBhvr>
                                    </p:animEffect>
                                  </p:childTnLst>
                                  <p:subTnLst>
                                    <p:set>
                                      <p:cBhvr override="childStyle">
                                        <p:cTn dur="1" fill="hold" display="0" masterRel="nextClick" afterEffect="1"/>
                                        <p:tgtEl>
                                          <p:spTgt spid="63543"/>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3" fill="hold" grpId="0" nodeType="clickEffect">
                                  <p:stCondLst>
                                    <p:cond delay="0"/>
                                  </p:stCondLst>
                                  <p:childTnLst>
                                    <p:set>
                                      <p:cBhvr>
                                        <p:cTn id="51" dur="1" fill="hold">
                                          <p:stCondLst>
                                            <p:cond delay="0"/>
                                          </p:stCondLst>
                                        </p:cTn>
                                        <p:tgtEl>
                                          <p:spTgt spid="63544"/>
                                        </p:tgtEl>
                                        <p:attrNameLst>
                                          <p:attrName>style.visibility</p:attrName>
                                        </p:attrNameLst>
                                      </p:cBhvr>
                                      <p:to>
                                        <p:strVal val="visible"/>
                                      </p:to>
                                    </p:set>
                                    <p:animEffect transition="in" filter="strips(upRight)">
                                      <p:cBhvr>
                                        <p:cTn id="52" dur="500"/>
                                        <p:tgtEl>
                                          <p:spTgt spid="63544"/>
                                        </p:tgtEl>
                                      </p:cBhvr>
                                    </p:animEffect>
                                  </p:childTnLst>
                                  <p:subTnLst>
                                    <p:set>
                                      <p:cBhvr override="childStyle">
                                        <p:cTn dur="1" fill="hold" display="0" masterRel="nextClick" afterEffect="1"/>
                                        <p:tgtEl>
                                          <p:spTgt spid="63544"/>
                                        </p:tgtEl>
                                        <p:attrNameLst>
                                          <p:attrName>style.visibility</p:attrName>
                                        </p:attrNameLst>
                                      </p:cBhvr>
                                      <p:to>
                                        <p:strVal val="hidden"/>
                                      </p:to>
                                    </p:set>
                                  </p:sub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3" fill="hold" grpId="0" nodeType="clickEffect">
                                  <p:stCondLst>
                                    <p:cond delay="0"/>
                                  </p:stCondLst>
                                  <p:childTnLst>
                                    <p:set>
                                      <p:cBhvr>
                                        <p:cTn id="56" dur="1" fill="hold">
                                          <p:stCondLst>
                                            <p:cond delay="0"/>
                                          </p:stCondLst>
                                        </p:cTn>
                                        <p:tgtEl>
                                          <p:spTgt spid="63534"/>
                                        </p:tgtEl>
                                        <p:attrNameLst>
                                          <p:attrName>style.visibility</p:attrName>
                                        </p:attrNameLst>
                                      </p:cBhvr>
                                      <p:to>
                                        <p:strVal val="visible"/>
                                      </p:to>
                                    </p:set>
                                    <p:animEffect transition="in" filter="strips(upRight)">
                                      <p:cBhvr>
                                        <p:cTn id="57" dur="500"/>
                                        <p:tgtEl>
                                          <p:spTgt spid="63534"/>
                                        </p:tgtEl>
                                      </p:cBhvr>
                                    </p:animEffect>
                                  </p:childTnLst>
                                  <p:subTnLst>
                                    <p:set>
                                      <p:cBhvr override="childStyle">
                                        <p:cTn dur="1" fill="hold" display="0" masterRel="nextClick" afterEffect="1"/>
                                        <p:tgtEl>
                                          <p:spTgt spid="63534"/>
                                        </p:tgtEl>
                                        <p:attrNameLst>
                                          <p:attrName>style.visibility</p:attrName>
                                        </p:attrNameLst>
                                      </p:cBhvr>
                                      <p:to>
                                        <p:strVal val="hidden"/>
                                      </p:to>
                                    </p:set>
                                  </p:sub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iterate type="wd">
                                    <p:tmPct val="100000"/>
                                  </p:iterate>
                                  <p:childTnLst>
                                    <p:set>
                                      <p:cBhvr>
                                        <p:cTn id="61" dur="1" fill="hold">
                                          <p:stCondLst>
                                            <p:cond delay="0"/>
                                          </p:stCondLst>
                                        </p:cTn>
                                        <p:tgtEl>
                                          <p:spTgt spid="63535"/>
                                        </p:tgtEl>
                                        <p:attrNameLst>
                                          <p:attrName>style.visibility</p:attrName>
                                        </p:attrNameLst>
                                      </p:cBhvr>
                                      <p:to>
                                        <p:strVal val="visible"/>
                                      </p:to>
                                    </p:set>
                                    <p:animEffect transition="in" filter="wipe(left)">
                                      <p:cBhvr>
                                        <p:cTn id="62" dur="300"/>
                                        <p:tgtEl>
                                          <p:spTgt spid="6353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63536"/>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iterate type="wd">
                                    <p:tmPct val="100000"/>
                                  </p:iterate>
                                  <p:childTnLst>
                                    <p:set>
                                      <p:cBhvr>
                                        <p:cTn id="70" dur="1" fill="hold">
                                          <p:stCondLst>
                                            <p:cond delay="0"/>
                                          </p:stCondLst>
                                        </p:cTn>
                                        <p:tgtEl>
                                          <p:spTgt spid="63539"/>
                                        </p:tgtEl>
                                        <p:attrNameLst>
                                          <p:attrName>style.visibility</p:attrName>
                                        </p:attrNameLst>
                                      </p:cBhvr>
                                      <p:to>
                                        <p:strVal val="visible"/>
                                      </p:to>
                                    </p:set>
                                    <p:animEffect transition="in" filter="wipe(left)">
                                      <p:cBhvr>
                                        <p:cTn id="71" dur="300"/>
                                        <p:tgtEl>
                                          <p:spTgt spid="6353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63540"/>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63537"/>
                                        </p:tgtEl>
                                        <p:attrNameLst>
                                          <p:attrName>style.visibility</p:attrName>
                                        </p:attrNameLst>
                                      </p:cBhvr>
                                      <p:to>
                                        <p:strVal val="visible"/>
                                      </p:to>
                                    </p:set>
                                    <p:animEffect transition="in" filter="wipe(left)">
                                      <p:cBhvr>
                                        <p:cTn id="80" dur="500"/>
                                        <p:tgtEl>
                                          <p:spTgt spid="6353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63538"/>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63548"/>
                                        </p:tgtEl>
                                        <p:attrNameLst>
                                          <p:attrName>style.visibility</p:attrName>
                                        </p:attrNameLst>
                                      </p:cBhvr>
                                      <p:to>
                                        <p:strVal val="visible"/>
                                      </p:to>
                                    </p:set>
                                    <p:animEffect transition="in" filter="dissolve">
                                      <p:cBhvr>
                                        <p:cTn id="89" dur="500"/>
                                        <p:tgtEl>
                                          <p:spTgt spid="63548"/>
                                        </p:tgtEl>
                                      </p:cBhvr>
                                    </p:animEffect>
                                  </p:childTnLst>
                                  <p:subTnLst>
                                    <p:set>
                                      <p:cBhvr override="childStyle">
                                        <p:cTn dur="1" fill="hold" display="0" masterRel="nextClick" afterEffect="1"/>
                                        <p:tgtEl>
                                          <p:spTgt spid="63548"/>
                                        </p:tgtEl>
                                        <p:attrNameLst>
                                          <p:attrName>style.visibility</p:attrName>
                                        </p:attrNameLst>
                                      </p:cBhvr>
                                      <p:to>
                                        <p:strVal val="hidden"/>
                                      </p:to>
                                    </p:set>
                                  </p:subTnLst>
                                </p:cTn>
                              </p:par>
                            </p:childTnLst>
                          </p:cTn>
                        </p:par>
                      </p:childTnLst>
                    </p:cTn>
                  </p:par>
                  <p:par>
                    <p:cTn id="90" fill="hold" nodeType="clickPar">
                      <p:stCondLst>
                        <p:cond delay="indefinite"/>
                      </p:stCondLst>
                      <p:childTnLst>
                        <p:par>
                          <p:cTn id="91" fill="hold" nodeType="withGroup">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63547"/>
                                        </p:tgtEl>
                                        <p:attrNameLst>
                                          <p:attrName>style.visibility</p:attrName>
                                        </p:attrNameLst>
                                      </p:cBhvr>
                                      <p:to>
                                        <p:strVal val="visible"/>
                                      </p:to>
                                    </p:set>
                                    <p:animEffect transition="in" filter="dissolve">
                                      <p:cBhvr>
                                        <p:cTn id="94" dur="500"/>
                                        <p:tgtEl>
                                          <p:spTgt spid="63547"/>
                                        </p:tgtEl>
                                      </p:cBhvr>
                                    </p:animEffect>
                                  </p:childTnLst>
                                  <p:subTnLst>
                                    <p:set>
                                      <p:cBhvr override="childStyle">
                                        <p:cTn dur="1" fill="hold" display="0" masterRel="nextClick" afterEffect="1"/>
                                        <p:tgtEl>
                                          <p:spTgt spid="63547"/>
                                        </p:tgtEl>
                                        <p:attrNameLst>
                                          <p:attrName>style.visibility</p:attrName>
                                        </p:attrNameLst>
                                      </p:cBhvr>
                                      <p:to>
                                        <p:strVal val="hidden"/>
                                      </p:to>
                                    </p:set>
                                  </p:sub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63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34" grpId="0" animBg="1" autoUpdateAnimBg="0"/>
      <p:bldP spid="63535" grpId="0" autoUpdateAnimBg="0"/>
      <p:bldP spid="63536" grpId="0" autoUpdateAnimBg="0"/>
      <p:bldP spid="63537" grpId="0" autoUpdateAnimBg="0"/>
      <p:bldP spid="63538" grpId="0" autoUpdateAnimBg="0"/>
      <p:bldP spid="63539" grpId="0" autoUpdateAnimBg="0"/>
      <p:bldP spid="63540" grpId="0" autoUpdateAnimBg="0"/>
      <p:bldP spid="63543" grpId="0" animBg="1" autoUpdateAnimBg="0"/>
      <p:bldP spid="63544" grpId="0" animBg="1" autoUpdateAnimBg="0"/>
      <p:bldP spid="63545" grpId="0" animBg="1" autoUpdateAnimBg="0"/>
      <p:bldP spid="63546" grpId="0" animBg="1" autoUpdateAnimBg="0"/>
      <p:bldP spid="63547" grpId="0" animBg="1" autoUpdateAnimBg="0"/>
      <p:bldP spid="63548" grpId="0" animBg="1" autoUpdateAnimBg="0"/>
      <p:bldP spid="6354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Rectangle 3"/>
          <p:cNvSpPr txBox="1">
            <a:spLocks noChangeArrowheads="1"/>
          </p:cNvSpPr>
          <p:nvPr/>
        </p:nvSpPr>
        <p:spPr>
          <a:xfrm>
            <a:off x="52208" y="109217"/>
            <a:ext cx="2173260" cy="512449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eaLnBrk="1" hangingPunct="1">
              <a:lnSpc>
                <a:spcPct val="120000"/>
              </a:lnSpc>
              <a:buNone/>
            </a:pPr>
            <a:r>
              <a:rPr lang="en-US" altLang="zh-CN" sz="2400" kern="0" dirty="0">
                <a:solidFill>
                  <a:srgbClr val="800000"/>
                </a:solidFill>
                <a:latin typeface="+mn-ea"/>
              </a:rPr>
              <a:t>74160</a:t>
            </a:r>
            <a:r>
              <a:rPr lang="zh-CN" altLang="en-US" sz="2400" kern="0" dirty="0">
                <a:solidFill>
                  <a:srgbClr val="800000"/>
                </a:solidFill>
                <a:latin typeface="+mn-ea"/>
              </a:rPr>
              <a:t>波形图</a:t>
            </a:r>
            <a:endParaRPr lang="en-US" altLang="zh-CN" sz="2400" kern="0" dirty="0">
              <a:solidFill>
                <a:srgbClr val="800000"/>
              </a:solidFill>
              <a:latin typeface="+mn-ea"/>
            </a:endParaRPr>
          </a:p>
          <a:p>
            <a:pPr marL="0" indent="0" algn="just" eaLnBrk="1" hangingPunct="1">
              <a:lnSpc>
                <a:spcPct val="120000"/>
              </a:lnSpc>
              <a:buNone/>
            </a:pPr>
            <a:endParaRPr lang="en-US" altLang="zh-CN" sz="2400" kern="0" dirty="0">
              <a:solidFill>
                <a:srgbClr val="800000"/>
              </a:solidFill>
              <a:latin typeface="+mn-ea"/>
            </a:endParaRPr>
          </a:p>
          <a:p>
            <a:pPr marL="0" indent="0" algn="just" eaLnBrk="1" hangingPunct="1">
              <a:lnSpc>
                <a:spcPct val="120000"/>
              </a:lnSpc>
              <a:buNone/>
            </a:pPr>
            <a:endParaRPr lang="en-US" altLang="zh-CN" sz="2400" kern="0" dirty="0">
              <a:solidFill>
                <a:srgbClr val="800000"/>
              </a:solidFill>
              <a:latin typeface="+mn-ea"/>
            </a:endParaRPr>
          </a:p>
          <a:p>
            <a:pPr marL="0" indent="0" algn="just" eaLnBrk="1" hangingPunct="1">
              <a:lnSpc>
                <a:spcPct val="120000"/>
              </a:lnSpc>
              <a:buNone/>
            </a:pPr>
            <a:r>
              <a:rPr lang="zh-CN" altLang="en-US" sz="2200" b="0" kern="0" dirty="0">
                <a:latin typeface="+mn-ea"/>
              </a:rPr>
              <a:t>计数周期：</a:t>
            </a:r>
            <a:endParaRPr lang="en-US" altLang="zh-CN" sz="2200" b="0" kern="0" dirty="0">
              <a:latin typeface="+mn-ea"/>
            </a:endParaRPr>
          </a:p>
          <a:p>
            <a:pPr marL="0" indent="0" algn="just" eaLnBrk="1" hangingPunct="1">
              <a:lnSpc>
                <a:spcPct val="120000"/>
              </a:lnSpc>
              <a:buNone/>
            </a:pPr>
            <a:r>
              <a:rPr lang="en-US" altLang="zh-CN" sz="2200" b="0" kern="0" dirty="0">
                <a:latin typeface="+mn-ea"/>
              </a:rPr>
              <a:t>0000-1001</a:t>
            </a:r>
          </a:p>
          <a:p>
            <a:pPr marL="0" indent="0" algn="just" eaLnBrk="1" hangingPunct="1">
              <a:lnSpc>
                <a:spcPct val="120000"/>
              </a:lnSpc>
              <a:buNone/>
            </a:pPr>
            <a:r>
              <a:rPr lang="zh-CN" altLang="en-US" sz="2200" b="0" kern="0" dirty="0">
                <a:latin typeface="+mn-ea"/>
              </a:rPr>
              <a:t>（</a:t>
            </a:r>
            <a:r>
              <a:rPr lang="en-US" altLang="zh-CN" sz="2200" b="0" kern="0" dirty="0">
                <a:latin typeface="+mn-ea"/>
              </a:rPr>
              <a:t>10</a:t>
            </a:r>
            <a:r>
              <a:rPr lang="zh-CN" altLang="en-US" sz="2200" b="0" kern="0" dirty="0">
                <a:latin typeface="+mn-ea"/>
              </a:rPr>
              <a:t>个状态）</a:t>
            </a:r>
            <a:endParaRPr lang="en-US" altLang="zh-CN" sz="2200" b="0" kern="0" dirty="0">
              <a:latin typeface="+mn-ea"/>
            </a:endParaRPr>
          </a:p>
          <a:p>
            <a:pPr marL="0" indent="0" algn="just" eaLnBrk="1" hangingPunct="1">
              <a:lnSpc>
                <a:spcPct val="120000"/>
              </a:lnSpc>
              <a:buNone/>
            </a:pPr>
            <a:r>
              <a:rPr lang="zh-CN" altLang="en-US" sz="2200" b="0" kern="0" dirty="0">
                <a:latin typeface="+mn-ea"/>
              </a:rPr>
              <a:t>在输出为</a:t>
            </a:r>
            <a:r>
              <a:rPr lang="en-US" altLang="zh-CN" sz="2200" b="0" kern="0" dirty="0">
                <a:latin typeface="+mn-ea"/>
              </a:rPr>
              <a:t>1011</a:t>
            </a:r>
            <a:r>
              <a:rPr lang="zh-CN" altLang="en-US" sz="2200" b="0" kern="0" dirty="0">
                <a:latin typeface="+mn-ea"/>
              </a:rPr>
              <a:t>时，进位</a:t>
            </a:r>
            <a:r>
              <a:rPr lang="en-US" altLang="zh-CN" sz="2200" b="0" kern="0" dirty="0" err="1">
                <a:latin typeface="+mn-ea"/>
              </a:rPr>
              <a:t>Qcc</a:t>
            </a:r>
            <a:r>
              <a:rPr lang="zh-CN" altLang="en-US" sz="2200" b="0" kern="0" dirty="0">
                <a:latin typeface="+mn-ea"/>
              </a:rPr>
              <a:t>有效。</a:t>
            </a:r>
            <a:endParaRPr lang="en-US" altLang="zh-CN" sz="2200" b="0" kern="0" dirty="0">
              <a:latin typeface="+mn-ea"/>
            </a:endParaRPr>
          </a:p>
          <a:p>
            <a:pPr marL="0" indent="0" algn="just" eaLnBrk="1" hangingPunct="1">
              <a:lnSpc>
                <a:spcPct val="120000"/>
              </a:lnSpc>
              <a:buNone/>
            </a:pPr>
            <a:endParaRPr lang="en-US" altLang="zh-CN" sz="2200" b="0" kern="0" dirty="0">
              <a:latin typeface="+mn-ea"/>
            </a:endParaRPr>
          </a:p>
        </p:txBody>
      </p:sp>
      <p:graphicFrame>
        <p:nvGraphicFramePr>
          <p:cNvPr id="5" name="对象 4">
            <a:extLst>
              <a:ext uri="{FF2B5EF4-FFF2-40B4-BE49-F238E27FC236}">
                <a16:creationId xmlns:a16="http://schemas.microsoft.com/office/drawing/2014/main" id="{1D6DD96B-4B2B-2046-B09C-9C69000A87B9}"/>
              </a:ext>
            </a:extLst>
          </p:cNvPr>
          <p:cNvGraphicFramePr>
            <a:graphicFrameLocks noChangeAspect="1"/>
          </p:cNvGraphicFramePr>
          <p:nvPr>
            <p:extLst>
              <p:ext uri="{D42A27DB-BD31-4B8C-83A1-F6EECF244321}">
                <p14:modId xmlns:p14="http://schemas.microsoft.com/office/powerpoint/2010/main" val="382091553"/>
              </p:ext>
            </p:extLst>
          </p:nvPr>
        </p:nvGraphicFramePr>
        <p:xfrm>
          <a:off x="2225468" y="297504"/>
          <a:ext cx="6888238" cy="6560496"/>
        </p:xfrm>
        <a:graphic>
          <a:graphicData uri="http://schemas.openxmlformats.org/presentationml/2006/ole">
            <mc:AlternateContent xmlns:mc="http://schemas.openxmlformats.org/markup-compatibility/2006">
              <mc:Choice xmlns:v="urn:schemas-microsoft-com:vml" Requires="v">
                <p:oleObj name="Visio" r:id="rId2" imgW="5824486" imgH="5228492" progId="Visio.Drawing.11">
                  <p:embed/>
                </p:oleObj>
              </mc:Choice>
              <mc:Fallback>
                <p:oleObj name="Visio" r:id="rId2" imgW="5824486" imgH="5228492"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468" y="297504"/>
                        <a:ext cx="6888238" cy="6560496"/>
                      </a:xfrm>
                      <a:prstGeom prst="rect">
                        <a:avLst/>
                      </a:prstGeom>
                      <a:noFill/>
                    </p:spPr>
                  </p:pic>
                </p:oleObj>
              </mc:Fallback>
            </mc:AlternateContent>
          </a:graphicData>
        </a:graphic>
      </p:graphicFrame>
    </p:spTree>
    <p:extLst>
      <p:ext uri="{BB962C8B-B14F-4D97-AF65-F5344CB8AC3E}">
        <p14:creationId xmlns:p14="http://schemas.microsoft.com/office/powerpoint/2010/main" val="216633601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31656" y="47417"/>
            <a:ext cx="8487688"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二</a:t>
            </a:r>
            <a:r>
              <a:rPr lang="en-US" altLang="zh-CN" sz="3200" dirty="0">
                <a:solidFill>
                  <a:srgbClr val="0000FF"/>
                </a:solidFill>
                <a:latin typeface="+mn-ea"/>
                <a:ea typeface="+mn-ea"/>
                <a:cs typeface="+mn-ea"/>
              </a:rPr>
              <a:t>—</a:t>
            </a:r>
            <a:r>
              <a:rPr lang="zh-CN" altLang="en-US" sz="3200" dirty="0">
                <a:solidFill>
                  <a:srgbClr val="0000FF"/>
                </a:solidFill>
                <a:latin typeface="+mn-ea"/>
                <a:ea typeface="+mn-ea"/>
                <a:cs typeface="+mn-ea"/>
              </a:rPr>
              <a:t>五</a:t>
            </a:r>
            <a:r>
              <a:rPr lang="en-US" altLang="zh-CN" sz="3200" dirty="0">
                <a:solidFill>
                  <a:srgbClr val="0000FF"/>
                </a:solidFill>
                <a:latin typeface="+mn-ea"/>
                <a:ea typeface="+mn-ea"/>
                <a:cs typeface="+mn-ea"/>
              </a:rPr>
              <a:t>—</a:t>
            </a:r>
            <a:r>
              <a:rPr lang="zh-CN" altLang="en-US" sz="3200" dirty="0">
                <a:solidFill>
                  <a:srgbClr val="0000FF"/>
                </a:solidFill>
                <a:latin typeface="+mn-ea"/>
                <a:ea typeface="+mn-ea"/>
                <a:cs typeface="+mn-ea"/>
              </a:rPr>
              <a:t>十进制异步加法计数器</a:t>
            </a:r>
            <a:r>
              <a:rPr lang="en-US" altLang="zh-CN" sz="3200" dirty="0">
                <a:solidFill>
                  <a:srgbClr val="0000FF"/>
                </a:solidFill>
                <a:latin typeface="+mn-ea"/>
                <a:ea typeface="+mn-ea"/>
                <a:cs typeface="+mn-ea"/>
              </a:rPr>
              <a:t>74290</a:t>
            </a:r>
            <a:endParaRPr lang="zh-CN" altLang="en-US" sz="3200" dirty="0">
              <a:solidFill>
                <a:srgbClr val="0000FF"/>
              </a:solidFill>
              <a:latin typeface="+mn-ea"/>
              <a:ea typeface="+mn-ea"/>
              <a:cs typeface="+mn-ea"/>
              <a:sym typeface="+mn-lt"/>
            </a:endParaRPr>
          </a:p>
        </p:txBody>
      </p:sp>
      <p:pic>
        <p:nvPicPr>
          <p:cNvPr id="2" name="图片 6">
            <a:extLst>
              <a:ext uri="{FF2B5EF4-FFF2-40B4-BE49-F238E27FC236}">
                <a16:creationId xmlns:a16="http://schemas.microsoft.com/office/drawing/2014/main" id="{C1751A81-39F0-FA55-8CC3-A8411F8B2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94" y="2302318"/>
            <a:ext cx="899160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125">
            <a:extLst>
              <a:ext uri="{FF2B5EF4-FFF2-40B4-BE49-F238E27FC236}">
                <a16:creationId xmlns:a16="http://schemas.microsoft.com/office/drawing/2014/main" id="{241DAB3C-0F48-BCA4-CC6C-158FF68FEBBF}"/>
              </a:ext>
            </a:extLst>
          </p:cNvPr>
          <p:cNvSpPr>
            <a:spLocks noChangeArrowheads="1"/>
          </p:cNvSpPr>
          <p:nvPr/>
        </p:nvSpPr>
        <p:spPr bwMode="auto">
          <a:xfrm>
            <a:off x="1141544" y="1740343"/>
            <a:ext cx="2952750" cy="719137"/>
          </a:xfrm>
          <a:prstGeom prst="wedgeEllipseCallout">
            <a:avLst>
              <a:gd name="adj1" fmla="val 10861"/>
              <a:gd name="adj2" fmla="val 174722"/>
            </a:avLst>
          </a:prstGeom>
          <a:noFill/>
          <a:ln w="38100">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800" i="0">
                <a:solidFill>
                  <a:srgbClr val="C00000"/>
                </a:solidFill>
              </a:rPr>
              <a:t>二进制计数</a:t>
            </a:r>
          </a:p>
        </p:txBody>
      </p:sp>
      <p:grpSp>
        <p:nvGrpSpPr>
          <p:cNvPr id="7" name="Group 134">
            <a:extLst>
              <a:ext uri="{FF2B5EF4-FFF2-40B4-BE49-F238E27FC236}">
                <a16:creationId xmlns:a16="http://schemas.microsoft.com/office/drawing/2014/main" id="{52F0770D-9F7B-A9E1-FF7A-D5A97D6927E3}"/>
              </a:ext>
            </a:extLst>
          </p:cNvPr>
          <p:cNvGrpSpPr>
            <a:grpSpLocks/>
          </p:cNvGrpSpPr>
          <p:nvPr/>
        </p:nvGrpSpPr>
        <p:grpSpPr bwMode="auto">
          <a:xfrm>
            <a:off x="4094294" y="1740343"/>
            <a:ext cx="3960813" cy="1800225"/>
            <a:chOff x="2608" y="1389"/>
            <a:chExt cx="2495" cy="1134"/>
          </a:xfrm>
          <a:noFill/>
        </p:grpSpPr>
        <p:sp>
          <p:nvSpPr>
            <p:cNvPr id="8" name="AutoShape 126">
              <a:extLst>
                <a:ext uri="{FF2B5EF4-FFF2-40B4-BE49-F238E27FC236}">
                  <a16:creationId xmlns:a16="http://schemas.microsoft.com/office/drawing/2014/main" id="{844BF491-C16B-560E-154E-E50D2C8F9E18}"/>
                </a:ext>
              </a:extLst>
            </p:cNvPr>
            <p:cNvSpPr>
              <a:spLocks noChangeArrowheads="1"/>
            </p:cNvSpPr>
            <p:nvPr/>
          </p:nvSpPr>
          <p:spPr bwMode="auto">
            <a:xfrm>
              <a:off x="2608" y="1389"/>
              <a:ext cx="2177" cy="590"/>
            </a:xfrm>
            <a:prstGeom prst="wedgeEllipseCallout">
              <a:avLst>
                <a:gd name="adj1" fmla="val 12519"/>
                <a:gd name="adj2" fmla="val 128815"/>
              </a:avLst>
            </a:prstGeom>
            <a:grpFill/>
            <a:ln w="28575">
              <a:solidFill>
                <a:srgbClr val="0000CC"/>
              </a:solidFill>
              <a:miter lim="800000"/>
              <a:headEnd/>
              <a:tailEnd/>
            </a:ln>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defRPr/>
              </a:pPr>
              <a:r>
                <a:rPr kumimoji="1" lang="zh-CN" altLang="en-US" sz="2800" i="0">
                  <a:solidFill>
                    <a:srgbClr val="C00000"/>
                  </a:solidFill>
                </a:rPr>
                <a:t>五进制计数器</a:t>
              </a:r>
            </a:p>
          </p:txBody>
        </p:sp>
        <p:sp>
          <p:nvSpPr>
            <p:cNvPr id="11" name="Line 128">
              <a:extLst>
                <a:ext uri="{FF2B5EF4-FFF2-40B4-BE49-F238E27FC236}">
                  <a16:creationId xmlns:a16="http://schemas.microsoft.com/office/drawing/2014/main" id="{2F5EB08C-7782-A112-CC33-0BF6634223F7}"/>
                </a:ext>
              </a:extLst>
            </p:cNvPr>
            <p:cNvSpPr>
              <a:spLocks noChangeShapeType="1"/>
            </p:cNvSpPr>
            <p:nvPr/>
          </p:nvSpPr>
          <p:spPr bwMode="auto">
            <a:xfrm flipH="1">
              <a:off x="2880" y="1888"/>
              <a:ext cx="48" cy="635"/>
            </a:xfrm>
            <a:prstGeom prst="line">
              <a:avLst/>
            </a:prstGeom>
            <a:grpFill/>
            <a:ln w="28575">
              <a:solidFill>
                <a:srgbClr val="0000CC"/>
              </a:solidFill>
              <a:round/>
              <a:headEnd/>
              <a:tailEnd/>
            </a:ln>
          </p:spPr>
          <p:txBody>
            <a:bodyPr/>
            <a:lstStyle/>
            <a:p>
              <a:pPr>
                <a:defRPr/>
              </a:pPr>
              <a:endParaRPr lang="zh-CN" altLang="en-US" i="0">
                <a:solidFill>
                  <a:srgbClr val="C00000"/>
                </a:solidFill>
              </a:endParaRPr>
            </a:p>
          </p:txBody>
        </p:sp>
        <p:sp>
          <p:nvSpPr>
            <p:cNvPr id="12" name="Line 129">
              <a:extLst>
                <a:ext uri="{FF2B5EF4-FFF2-40B4-BE49-F238E27FC236}">
                  <a16:creationId xmlns:a16="http://schemas.microsoft.com/office/drawing/2014/main" id="{49878A66-5FC3-8007-C86B-258E302805B3}"/>
                </a:ext>
              </a:extLst>
            </p:cNvPr>
            <p:cNvSpPr>
              <a:spLocks noChangeShapeType="1"/>
            </p:cNvSpPr>
            <p:nvPr/>
          </p:nvSpPr>
          <p:spPr bwMode="auto">
            <a:xfrm flipH="1">
              <a:off x="2880" y="1933"/>
              <a:ext cx="272" cy="590"/>
            </a:xfrm>
            <a:prstGeom prst="line">
              <a:avLst/>
            </a:prstGeom>
            <a:grpFill/>
            <a:ln w="28575">
              <a:solidFill>
                <a:srgbClr val="0000CC"/>
              </a:solidFill>
              <a:round/>
              <a:headEnd/>
              <a:tailEnd/>
            </a:ln>
          </p:spPr>
          <p:txBody>
            <a:bodyPr/>
            <a:lstStyle/>
            <a:p>
              <a:pPr>
                <a:defRPr/>
              </a:pPr>
              <a:endParaRPr lang="zh-CN" altLang="en-US" i="0">
                <a:solidFill>
                  <a:srgbClr val="C00000"/>
                </a:solidFill>
              </a:endParaRPr>
            </a:p>
          </p:txBody>
        </p:sp>
        <p:sp>
          <p:nvSpPr>
            <p:cNvPr id="13" name="Oval 130">
              <a:extLst>
                <a:ext uri="{FF2B5EF4-FFF2-40B4-BE49-F238E27FC236}">
                  <a16:creationId xmlns:a16="http://schemas.microsoft.com/office/drawing/2014/main" id="{4014391A-8B5D-5202-4DF6-A862B28BED63}"/>
                </a:ext>
              </a:extLst>
            </p:cNvPr>
            <p:cNvSpPr>
              <a:spLocks noChangeArrowheads="1"/>
            </p:cNvSpPr>
            <p:nvPr/>
          </p:nvSpPr>
          <p:spPr bwMode="auto">
            <a:xfrm>
              <a:off x="2925" y="1842"/>
              <a:ext cx="227" cy="137"/>
            </a:xfrm>
            <a:prstGeom prst="ellipse">
              <a:avLst/>
            </a:prstGeom>
            <a:grpFill/>
            <a:ln>
              <a:solidFill>
                <a:srgbClr val="0000CC"/>
              </a:solidFill>
            </a:ln>
          </p:spPr>
          <p:txBody>
            <a:bodyPr wrap="none" anchor="ct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defRPr/>
              </a:pPr>
              <a:endParaRPr kumimoji="1" lang="zh-CN" altLang="en-US" sz="2800" b="0" i="0">
                <a:solidFill>
                  <a:srgbClr val="C00000"/>
                </a:solidFill>
              </a:endParaRPr>
            </a:p>
          </p:txBody>
        </p:sp>
        <p:sp>
          <p:nvSpPr>
            <p:cNvPr id="14" name="Line 131">
              <a:extLst>
                <a:ext uri="{FF2B5EF4-FFF2-40B4-BE49-F238E27FC236}">
                  <a16:creationId xmlns:a16="http://schemas.microsoft.com/office/drawing/2014/main" id="{26FE00A0-01CC-5942-610C-89FD47605504}"/>
                </a:ext>
              </a:extLst>
            </p:cNvPr>
            <p:cNvSpPr>
              <a:spLocks noChangeShapeType="1"/>
            </p:cNvSpPr>
            <p:nvPr/>
          </p:nvSpPr>
          <p:spPr bwMode="auto">
            <a:xfrm>
              <a:off x="4377" y="1888"/>
              <a:ext cx="726" cy="590"/>
            </a:xfrm>
            <a:prstGeom prst="line">
              <a:avLst/>
            </a:prstGeom>
            <a:grpFill/>
            <a:ln w="28575">
              <a:solidFill>
                <a:srgbClr val="0000CC"/>
              </a:solidFill>
              <a:round/>
              <a:headEnd/>
              <a:tailEnd/>
            </a:ln>
          </p:spPr>
          <p:txBody>
            <a:bodyPr/>
            <a:lstStyle/>
            <a:p>
              <a:pPr>
                <a:defRPr/>
              </a:pPr>
              <a:endParaRPr lang="zh-CN" altLang="en-US" i="0">
                <a:solidFill>
                  <a:srgbClr val="C00000"/>
                </a:solidFill>
              </a:endParaRPr>
            </a:p>
          </p:txBody>
        </p:sp>
        <p:sp>
          <p:nvSpPr>
            <p:cNvPr id="15" name="Line 132">
              <a:extLst>
                <a:ext uri="{FF2B5EF4-FFF2-40B4-BE49-F238E27FC236}">
                  <a16:creationId xmlns:a16="http://schemas.microsoft.com/office/drawing/2014/main" id="{DDCE6F2C-B316-103B-0FC9-0E91A9042A3B}"/>
                </a:ext>
              </a:extLst>
            </p:cNvPr>
            <p:cNvSpPr>
              <a:spLocks noChangeShapeType="1"/>
            </p:cNvSpPr>
            <p:nvPr/>
          </p:nvSpPr>
          <p:spPr bwMode="auto">
            <a:xfrm>
              <a:off x="4604" y="1842"/>
              <a:ext cx="499" cy="636"/>
            </a:xfrm>
            <a:prstGeom prst="line">
              <a:avLst/>
            </a:prstGeom>
            <a:grpFill/>
            <a:ln w="28575">
              <a:solidFill>
                <a:srgbClr val="0000CC"/>
              </a:solidFill>
              <a:round/>
              <a:headEnd/>
              <a:tailEnd/>
            </a:ln>
          </p:spPr>
          <p:txBody>
            <a:bodyPr/>
            <a:lstStyle/>
            <a:p>
              <a:pPr>
                <a:defRPr/>
              </a:pPr>
              <a:endParaRPr lang="zh-CN" altLang="en-US" i="0">
                <a:solidFill>
                  <a:srgbClr val="C00000"/>
                </a:solidFill>
              </a:endParaRPr>
            </a:p>
          </p:txBody>
        </p:sp>
        <p:sp>
          <p:nvSpPr>
            <p:cNvPr id="16" name="Oval 133">
              <a:extLst>
                <a:ext uri="{FF2B5EF4-FFF2-40B4-BE49-F238E27FC236}">
                  <a16:creationId xmlns:a16="http://schemas.microsoft.com/office/drawing/2014/main" id="{0C7385B5-C8A7-9AD2-E99A-3078B16CE17B}"/>
                </a:ext>
              </a:extLst>
            </p:cNvPr>
            <p:cNvSpPr>
              <a:spLocks noChangeArrowheads="1"/>
            </p:cNvSpPr>
            <p:nvPr/>
          </p:nvSpPr>
          <p:spPr bwMode="auto">
            <a:xfrm>
              <a:off x="4377" y="1796"/>
              <a:ext cx="227" cy="137"/>
            </a:xfrm>
            <a:prstGeom prst="ellipse">
              <a:avLst/>
            </a:prstGeom>
            <a:grpFill/>
            <a:ln>
              <a:solidFill>
                <a:srgbClr val="0000CC"/>
              </a:solidFill>
            </a:ln>
          </p:spPr>
          <p:txBody>
            <a:bodyPr wrap="none" anchor="ct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defRPr/>
              </a:pPr>
              <a:endParaRPr kumimoji="1" lang="zh-CN" altLang="en-US" sz="2800" b="0" i="0">
                <a:solidFill>
                  <a:srgbClr val="C00000"/>
                </a:solidFill>
              </a:endParaRPr>
            </a:p>
          </p:txBody>
        </p:sp>
      </p:grpSp>
      <p:sp>
        <p:nvSpPr>
          <p:cNvPr id="17" name="Line 135">
            <a:extLst>
              <a:ext uri="{FF2B5EF4-FFF2-40B4-BE49-F238E27FC236}">
                <a16:creationId xmlns:a16="http://schemas.microsoft.com/office/drawing/2014/main" id="{DC87CE54-0946-861E-F137-638B84F8D2AF}"/>
              </a:ext>
            </a:extLst>
          </p:cNvPr>
          <p:cNvSpPr>
            <a:spLocks noChangeShapeType="1"/>
          </p:cNvSpPr>
          <p:nvPr/>
        </p:nvSpPr>
        <p:spPr bwMode="auto">
          <a:xfrm flipH="1">
            <a:off x="2005144" y="2786505"/>
            <a:ext cx="1528763" cy="33338"/>
          </a:xfrm>
          <a:prstGeom prst="line">
            <a:avLst/>
          </a:prstGeom>
          <a:noFill/>
          <a:ln w="3810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36">
            <a:extLst>
              <a:ext uri="{FF2B5EF4-FFF2-40B4-BE49-F238E27FC236}">
                <a16:creationId xmlns:a16="http://schemas.microsoft.com/office/drawing/2014/main" id="{16137E85-DE99-59B6-E9EE-72FA658AFC91}"/>
              </a:ext>
            </a:extLst>
          </p:cNvPr>
          <p:cNvSpPr>
            <a:spLocks noChangeShapeType="1"/>
          </p:cNvSpPr>
          <p:nvPr/>
        </p:nvSpPr>
        <p:spPr bwMode="auto">
          <a:xfrm>
            <a:off x="2005144" y="2819843"/>
            <a:ext cx="0" cy="2376487"/>
          </a:xfrm>
          <a:prstGeom prst="line">
            <a:avLst/>
          </a:prstGeom>
          <a:noFill/>
          <a:ln w="38100">
            <a:solidFill>
              <a:srgbClr val="00B050"/>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9" name="AutoShape 137">
            <a:extLst>
              <a:ext uri="{FF2B5EF4-FFF2-40B4-BE49-F238E27FC236}">
                <a16:creationId xmlns:a16="http://schemas.microsoft.com/office/drawing/2014/main" id="{9D08A3F8-3A65-BE9C-920A-41079FCA5EB6}"/>
              </a:ext>
            </a:extLst>
          </p:cNvPr>
          <p:cNvSpPr>
            <a:spLocks noChangeArrowheads="1"/>
          </p:cNvSpPr>
          <p:nvPr/>
        </p:nvSpPr>
        <p:spPr bwMode="auto">
          <a:xfrm>
            <a:off x="2294069" y="1921318"/>
            <a:ext cx="3744913" cy="647700"/>
          </a:xfrm>
          <a:prstGeom prst="wedgeRoundRectCallout">
            <a:avLst>
              <a:gd name="adj1" fmla="val -48032"/>
              <a:gd name="adj2" fmla="val 87014"/>
              <a:gd name="adj3" fmla="val 16667"/>
            </a:avLst>
          </a:prstGeom>
          <a:noFill/>
          <a:ln w="2857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800" i="0">
                <a:solidFill>
                  <a:srgbClr val="C00000"/>
                </a:solidFill>
              </a:rPr>
              <a:t>8421</a:t>
            </a:r>
            <a:r>
              <a:rPr kumimoji="1" lang="zh-CN" altLang="en-US" sz="2800" i="0">
                <a:solidFill>
                  <a:srgbClr val="C00000"/>
                </a:solidFill>
              </a:rPr>
              <a:t>码十进制计数器</a:t>
            </a:r>
          </a:p>
        </p:txBody>
      </p:sp>
      <p:sp>
        <p:nvSpPr>
          <p:cNvPr id="20" name="Line 139">
            <a:extLst>
              <a:ext uri="{FF2B5EF4-FFF2-40B4-BE49-F238E27FC236}">
                <a16:creationId xmlns:a16="http://schemas.microsoft.com/office/drawing/2014/main" id="{211054B8-84EB-A330-E2EE-536A438DD215}"/>
              </a:ext>
            </a:extLst>
          </p:cNvPr>
          <p:cNvSpPr>
            <a:spLocks noChangeShapeType="1"/>
          </p:cNvSpPr>
          <p:nvPr/>
        </p:nvSpPr>
        <p:spPr bwMode="auto">
          <a:xfrm flipV="1">
            <a:off x="638307" y="5124893"/>
            <a:ext cx="431800" cy="2159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Line 141">
            <a:extLst>
              <a:ext uri="{FF2B5EF4-FFF2-40B4-BE49-F238E27FC236}">
                <a16:creationId xmlns:a16="http://schemas.microsoft.com/office/drawing/2014/main" id="{A3E7C1B7-6346-85F6-ACF8-BBF4DA398574}"/>
              </a:ext>
            </a:extLst>
          </p:cNvPr>
          <p:cNvSpPr>
            <a:spLocks noChangeShapeType="1"/>
          </p:cNvSpPr>
          <p:nvPr/>
        </p:nvSpPr>
        <p:spPr bwMode="auto">
          <a:xfrm flipV="1">
            <a:off x="8702807" y="2676968"/>
            <a:ext cx="0" cy="142875"/>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AutoShape 154">
            <a:extLst>
              <a:ext uri="{FF2B5EF4-FFF2-40B4-BE49-F238E27FC236}">
                <a16:creationId xmlns:a16="http://schemas.microsoft.com/office/drawing/2014/main" id="{5E156BF3-9BD4-6036-6988-123ADD8EE5C3}"/>
              </a:ext>
            </a:extLst>
          </p:cNvPr>
          <p:cNvSpPr>
            <a:spLocks noChangeArrowheads="1"/>
          </p:cNvSpPr>
          <p:nvPr/>
        </p:nvSpPr>
        <p:spPr bwMode="auto">
          <a:xfrm>
            <a:off x="4094294" y="1710140"/>
            <a:ext cx="4752975" cy="792162"/>
          </a:xfrm>
          <a:prstGeom prst="wedgeEllipseCallout">
            <a:avLst>
              <a:gd name="adj1" fmla="val -44454"/>
              <a:gd name="adj2" fmla="val 72491"/>
            </a:avLst>
          </a:prstGeom>
          <a:noFill/>
          <a:ln w="2857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800" i="0">
                <a:solidFill>
                  <a:srgbClr val="C00000"/>
                </a:solidFill>
              </a:rPr>
              <a:t>5421</a:t>
            </a:r>
            <a:r>
              <a:rPr kumimoji="1" lang="zh-CN" altLang="en-US" sz="2800" i="0">
                <a:solidFill>
                  <a:srgbClr val="C00000"/>
                </a:solidFill>
              </a:rPr>
              <a:t>码十进制计数器</a:t>
            </a:r>
          </a:p>
        </p:txBody>
      </p:sp>
      <p:sp>
        <p:nvSpPr>
          <p:cNvPr id="23" name="AutoShape 161">
            <a:extLst>
              <a:ext uri="{FF2B5EF4-FFF2-40B4-BE49-F238E27FC236}">
                <a16:creationId xmlns:a16="http://schemas.microsoft.com/office/drawing/2014/main" id="{1DBAA4E6-165C-1E50-70A0-6D3CEF86AFA7}"/>
              </a:ext>
            </a:extLst>
          </p:cNvPr>
          <p:cNvSpPr>
            <a:spLocks noChangeArrowheads="1"/>
          </p:cNvSpPr>
          <p:nvPr/>
        </p:nvSpPr>
        <p:spPr bwMode="auto">
          <a:xfrm>
            <a:off x="638307" y="4910580"/>
            <a:ext cx="1258887" cy="790575"/>
          </a:xfrm>
          <a:prstGeom prst="wedgeEllipseCallout">
            <a:avLst>
              <a:gd name="adj1" fmla="val -43750"/>
              <a:gd name="adj2" fmla="val 70000"/>
            </a:avLst>
          </a:prstGeom>
          <a:noFill/>
          <a:ln w="2857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800" i="0">
                <a:solidFill>
                  <a:srgbClr val="C00000"/>
                </a:solidFill>
              </a:rPr>
              <a:t>复位</a:t>
            </a:r>
          </a:p>
        </p:txBody>
      </p:sp>
      <p:sp>
        <p:nvSpPr>
          <p:cNvPr id="24" name="AutoShape 162">
            <a:extLst>
              <a:ext uri="{FF2B5EF4-FFF2-40B4-BE49-F238E27FC236}">
                <a16:creationId xmlns:a16="http://schemas.microsoft.com/office/drawing/2014/main" id="{57ADF6CA-DD1A-068A-4667-3B70EE66A617}"/>
              </a:ext>
            </a:extLst>
          </p:cNvPr>
          <p:cNvSpPr>
            <a:spLocks noChangeArrowheads="1"/>
          </p:cNvSpPr>
          <p:nvPr/>
        </p:nvSpPr>
        <p:spPr bwMode="auto">
          <a:xfrm flipV="1">
            <a:off x="277944" y="3756468"/>
            <a:ext cx="1295400" cy="720725"/>
          </a:xfrm>
          <a:prstGeom prst="wedgeRoundRectCallout">
            <a:avLst>
              <a:gd name="adj1" fmla="val -20222"/>
              <a:gd name="adj2" fmla="val 88102"/>
              <a:gd name="adj3" fmla="val 16667"/>
            </a:avLst>
          </a:prstGeom>
          <a:noFill/>
          <a:ln w="2857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800" i="0">
                <a:solidFill>
                  <a:srgbClr val="C00000"/>
                </a:solidFill>
              </a:rPr>
              <a:t>置位</a:t>
            </a:r>
          </a:p>
        </p:txBody>
      </p:sp>
      <p:sp>
        <p:nvSpPr>
          <p:cNvPr id="25" name="Line 138">
            <a:extLst>
              <a:ext uri="{FF2B5EF4-FFF2-40B4-BE49-F238E27FC236}">
                <a16:creationId xmlns:a16="http://schemas.microsoft.com/office/drawing/2014/main" id="{483A927D-4840-A5C5-C628-7B4A1B5A08AB}"/>
              </a:ext>
            </a:extLst>
          </p:cNvPr>
          <p:cNvSpPr>
            <a:spLocks noChangeShapeType="1"/>
          </p:cNvSpPr>
          <p:nvPr/>
        </p:nvSpPr>
        <p:spPr bwMode="auto">
          <a:xfrm flipH="1">
            <a:off x="2005144" y="2676968"/>
            <a:ext cx="6697663" cy="0"/>
          </a:xfrm>
          <a:prstGeom prst="line">
            <a:avLst/>
          </a:prstGeom>
          <a:noFill/>
          <a:ln w="28575">
            <a:solidFill>
              <a:srgbClr val="FF99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40">
            <a:extLst>
              <a:ext uri="{FF2B5EF4-FFF2-40B4-BE49-F238E27FC236}">
                <a16:creationId xmlns:a16="http://schemas.microsoft.com/office/drawing/2014/main" id="{87ED89AA-395E-1E14-9E96-E6F35D191B94}"/>
              </a:ext>
            </a:extLst>
          </p:cNvPr>
          <p:cNvSpPr>
            <a:spLocks noChangeShapeType="1"/>
          </p:cNvSpPr>
          <p:nvPr/>
        </p:nvSpPr>
        <p:spPr bwMode="auto">
          <a:xfrm>
            <a:off x="2005144" y="2676968"/>
            <a:ext cx="0" cy="1511300"/>
          </a:xfrm>
          <a:prstGeom prst="line">
            <a:avLst/>
          </a:prstGeom>
          <a:noFill/>
          <a:ln w="38100">
            <a:solidFill>
              <a:srgbClr val="FF9933"/>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8" name="文本框 27">
            <a:extLst>
              <a:ext uri="{FF2B5EF4-FFF2-40B4-BE49-F238E27FC236}">
                <a16:creationId xmlns:a16="http://schemas.microsoft.com/office/drawing/2014/main" id="{98580C88-334F-89C4-FCF6-F1251DF3C2BD}"/>
              </a:ext>
            </a:extLst>
          </p:cNvPr>
          <p:cNvSpPr txBox="1"/>
          <p:nvPr/>
        </p:nvSpPr>
        <p:spPr>
          <a:xfrm>
            <a:off x="438555" y="932063"/>
            <a:ext cx="4661940" cy="461665"/>
          </a:xfrm>
          <a:prstGeom prst="rect">
            <a:avLst/>
          </a:prstGeom>
          <a:noFill/>
        </p:spPr>
        <p:txBody>
          <a:bodyPr wrap="square">
            <a:spAutoFit/>
          </a:bodyPr>
          <a:lstStyle/>
          <a:p>
            <a:r>
              <a:rPr lang="en-US" altLang="zh-CN" sz="2400" dirty="0">
                <a:latin typeface="+mn-ea"/>
                <a:ea typeface="+mn-ea"/>
                <a:cs typeface="+mn-ea"/>
              </a:rPr>
              <a:t>74290</a:t>
            </a:r>
            <a:r>
              <a:rPr lang="zh-CN" altLang="en-US" sz="2400" dirty="0">
                <a:latin typeface="+mn-ea"/>
                <a:ea typeface="+mn-ea"/>
                <a:cs typeface="+mn-ea"/>
              </a:rPr>
              <a:t>逻辑图</a:t>
            </a:r>
            <a:endParaRPr lang="zh-CN" altLang="en-US" dirty="0"/>
          </a:p>
        </p:txBody>
      </p:sp>
    </p:spTree>
    <p:extLst>
      <p:ext uri="{BB962C8B-B14F-4D97-AF65-F5344CB8AC3E}">
        <p14:creationId xmlns:p14="http://schemas.microsoft.com/office/powerpoint/2010/main" val="3803150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26" presetID="12" presetClass="entr" presetSubtype="2"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lide(fromRight)">
                                      <p:cBhvr>
                                        <p:cTn id="28" dur="20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29" presetID="12" presetClass="entr" presetSubtype="1" fill="hold" grpId="0" nodeType="withEffect">
                                  <p:stCondLst>
                                    <p:cond delay="100"/>
                                  </p:stCondLst>
                                  <p:childTnLst>
                                    <p:set>
                                      <p:cBhvr>
                                        <p:cTn id="30" dur="1" fill="hold">
                                          <p:stCondLst>
                                            <p:cond delay="0"/>
                                          </p:stCondLst>
                                        </p:cTn>
                                        <p:tgtEl>
                                          <p:spTgt spid="18"/>
                                        </p:tgtEl>
                                        <p:attrNameLst>
                                          <p:attrName>style.visibility</p:attrName>
                                        </p:attrNameLst>
                                      </p:cBhvr>
                                      <p:to>
                                        <p:strVal val="visible"/>
                                      </p:to>
                                    </p:set>
                                    <p:animEffect transition="in" filter="slide(fromTop)">
                                      <p:cBhvr>
                                        <p:cTn id="31" dur="19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20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37" presetID="1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slide(fromBottom)">
                                      <p:cBhvr>
                                        <p:cTn id="39"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40" presetID="12" presetClass="entr" presetSubtype="2"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slide(fromRight)">
                                      <p:cBhvr>
                                        <p:cTn id="42" dur="1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43" presetID="12" presetClass="entr" presetSubtype="1"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slide(fromTop)">
                                      <p:cBhvr>
                                        <p:cTn id="45" dur="27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20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18" grpId="0" animBg="1"/>
      <p:bldP spid="19" grpId="0" animBg="1"/>
      <p:bldP spid="21" grpId="0" animBg="1"/>
      <p:bldP spid="22" grpId="0" animBg="1"/>
      <p:bldP spid="23" grpId="0" animBg="1"/>
      <p:bldP spid="24" grpId="0" animBg="1"/>
      <p:bldP spid="25" grpId="0" animBg="1"/>
      <p:bldP spid="26" grpId="0" animBg="1"/>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31656" y="47417"/>
            <a:ext cx="8487688"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二</a:t>
            </a:r>
            <a:r>
              <a:rPr lang="en-US" altLang="zh-CN" sz="3200" dirty="0">
                <a:solidFill>
                  <a:srgbClr val="0000FF"/>
                </a:solidFill>
                <a:latin typeface="+mn-ea"/>
                <a:ea typeface="+mn-ea"/>
                <a:cs typeface="+mn-ea"/>
              </a:rPr>
              <a:t>—</a:t>
            </a:r>
            <a:r>
              <a:rPr lang="zh-CN" altLang="en-US" sz="3200" dirty="0">
                <a:solidFill>
                  <a:srgbClr val="0000FF"/>
                </a:solidFill>
                <a:latin typeface="+mn-ea"/>
                <a:ea typeface="+mn-ea"/>
                <a:cs typeface="+mn-ea"/>
              </a:rPr>
              <a:t>五</a:t>
            </a:r>
            <a:r>
              <a:rPr lang="en-US" altLang="zh-CN" sz="3200" dirty="0">
                <a:solidFill>
                  <a:srgbClr val="0000FF"/>
                </a:solidFill>
                <a:latin typeface="+mn-ea"/>
                <a:ea typeface="+mn-ea"/>
                <a:cs typeface="+mn-ea"/>
              </a:rPr>
              <a:t>—</a:t>
            </a:r>
            <a:r>
              <a:rPr lang="zh-CN" altLang="en-US" sz="3200" dirty="0">
                <a:solidFill>
                  <a:srgbClr val="0000FF"/>
                </a:solidFill>
                <a:latin typeface="+mn-ea"/>
                <a:ea typeface="+mn-ea"/>
                <a:cs typeface="+mn-ea"/>
              </a:rPr>
              <a:t>十进制异步加法计数器</a:t>
            </a:r>
            <a:r>
              <a:rPr lang="en-US" altLang="zh-CN" sz="3200" dirty="0">
                <a:solidFill>
                  <a:srgbClr val="0000FF"/>
                </a:solidFill>
                <a:latin typeface="+mn-ea"/>
                <a:ea typeface="+mn-ea"/>
                <a:cs typeface="+mn-ea"/>
              </a:rPr>
              <a:t>74290</a:t>
            </a:r>
            <a:endParaRPr lang="zh-CN" altLang="en-US" sz="3200" dirty="0">
              <a:solidFill>
                <a:srgbClr val="0000FF"/>
              </a:solidFill>
              <a:latin typeface="+mn-ea"/>
              <a:ea typeface="+mn-ea"/>
              <a:cs typeface="+mn-ea"/>
              <a:sym typeface="+mn-lt"/>
            </a:endParaRPr>
          </a:p>
        </p:txBody>
      </p:sp>
      <p:sp>
        <p:nvSpPr>
          <p:cNvPr id="28" name="文本框 27">
            <a:extLst>
              <a:ext uri="{FF2B5EF4-FFF2-40B4-BE49-F238E27FC236}">
                <a16:creationId xmlns:a16="http://schemas.microsoft.com/office/drawing/2014/main" id="{98580C88-334F-89C4-FCF6-F1251DF3C2BD}"/>
              </a:ext>
            </a:extLst>
          </p:cNvPr>
          <p:cNvSpPr txBox="1"/>
          <p:nvPr/>
        </p:nvSpPr>
        <p:spPr>
          <a:xfrm>
            <a:off x="438555" y="932063"/>
            <a:ext cx="4661940" cy="461665"/>
          </a:xfrm>
          <a:prstGeom prst="rect">
            <a:avLst/>
          </a:prstGeom>
          <a:noFill/>
        </p:spPr>
        <p:txBody>
          <a:bodyPr wrap="square">
            <a:spAutoFit/>
          </a:bodyPr>
          <a:lstStyle/>
          <a:p>
            <a:r>
              <a:rPr lang="en-US" altLang="zh-CN" sz="2400" dirty="0">
                <a:latin typeface="+mn-ea"/>
                <a:ea typeface="+mn-ea"/>
                <a:cs typeface="+mn-ea"/>
              </a:rPr>
              <a:t>74290</a:t>
            </a:r>
            <a:r>
              <a:rPr lang="zh-CN" altLang="en-US" sz="2400" dirty="0">
                <a:latin typeface="+mn-ea"/>
                <a:ea typeface="+mn-ea"/>
                <a:cs typeface="+mn-ea"/>
              </a:rPr>
              <a:t>功能表</a:t>
            </a:r>
            <a:endParaRPr lang="zh-CN" altLang="en-US" dirty="0"/>
          </a:p>
        </p:txBody>
      </p:sp>
      <p:grpSp>
        <p:nvGrpSpPr>
          <p:cNvPr id="29" name="Group 76">
            <a:extLst>
              <a:ext uri="{FF2B5EF4-FFF2-40B4-BE49-F238E27FC236}">
                <a16:creationId xmlns:a16="http://schemas.microsoft.com/office/drawing/2014/main" id="{7EC720E6-F899-4C18-3FB5-EAD4D23B38D8}"/>
              </a:ext>
            </a:extLst>
          </p:cNvPr>
          <p:cNvGrpSpPr>
            <a:grpSpLocks/>
          </p:cNvGrpSpPr>
          <p:nvPr/>
        </p:nvGrpSpPr>
        <p:grpSpPr bwMode="auto">
          <a:xfrm>
            <a:off x="467518" y="1657887"/>
            <a:ext cx="8208963" cy="4699001"/>
            <a:chOff x="295" y="1241"/>
            <a:chExt cx="5171" cy="2960"/>
          </a:xfrm>
        </p:grpSpPr>
        <p:sp>
          <p:nvSpPr>
            <p:cNvPr id="30" name="Rectangle 22">
              <a:extLst>
                <a:ext uri="{FF2B5EF4-FFF2-40B4-BE49-F238E27FC236}">
                  <a16:creationId xmlns:a16="http://schemas.microsoft.com/office/drawing/2014/main" id="{011B831C-AFA0-F521-FDAD-FFE0476EBBDB}"/>
                </a:ext>
              </a:extLst>
            </p:cNvPr>
            <p:cNvSpPr>
              <a:spLocks noChangeArrowheads="1"/>
            </p:cNvSpPr>
            <p:nvPr/>
          </p:nvSpPr>
          <p:spPr bwMode="auto">
            <a:xfrm>
              <a:off x="295" y="3988"/>
              <a:ext cx="475" cy="2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a:t>
              </a:r>
            </a:p>
          </p:txBody>
        </p:sp>
        <p:sp>
          <p:nvSpPr>
            <p:cNvPr id="31" name="Rectangle 23">
              <a:extLst>
                <a:ext uri="{FF2B5EF4-FFF2-40B4-BE49-F238E27FC236}">
                  <a16:creationId xmlns:a16="http://schemas.microsoft.com/office/drawing/2014/main" id="{20F105BB-CD57-5AA6-E43E-D03E87CA69A6}"/>
                </a:ext>
              </a:extLst>
            </p:cNvPr>
            <p:cNvSpPr>
              <a:spLocks noChangeArrowheads="1"/>
            </p:cNvSpPr>
            <p:nvPr/>
          </p:nvSpPr>
          <p:spPr bwMode="auto">
            <a:xfrm>
              <a:off x="295" y="3739"/>
              <a:ext cx="475"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a:t>
              </a:r>
            </a:p>
          </p:txBody>
        </p:sp>
        <p:sp>
          <p:nvSpPr>
            <p:cNvPr id="32" name="Rectangle 24">
              <a:extLst>
                <a:ext uri="{FF2B5EF4-FFF2-40B4-BE49-F238E27FC236}">
                  <a16:creationId xmlns:a16="http://schemas.microsoft.com/office/drawing/2014/main" id="{B7BCF9EF-6AAF-39FD-683B-06BD408D1C0C}"/>
                </a:ext>
              </a:extLst>
            </p:cNvPr>
            <p:cNvSpPr>
              <a:spLocks noChangeArrowheads="1"/>
            </p:cNvSpPr>
            <p:nvPr/>
          </p:nvSpPr>
          <p:spPr bwMode="auto">
            <a:xfrm>
              <a:off x="295" y="3490"/>
              <a:ext cx="475"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a:t>
              </a:r>
            </a:p>
          </p:txBody>
        </p:sp>
        <p:sp>
          <p:nvSpPr>
            <p:cNvPr id="33" name="Rectangle 25">
              <a:extLst>
                <a:ext uri="{FF2B5EF4-FFF2-40B4-BE49-F238E27FC236}">
                  <a16:creationId xmlns:a16="http://schemas.microsoft.com/office/drawing/2014/main" id="{2C230B01-EF1F-5097-7D91-9BBD5E6B6336}"/>
                </a:ext>
              </a:extLst>
            </p:cNvPr>
            <p:cNvSpPr>
              <a:spLocks noChangeArrowheads="1"/>
            </p:cNvSpPr>
            <p:nvPr/>
          </p:nvSpPr>
          <p:spPr bwMode="auto">
            <a:xfrm>
              <a:off x="295" y="3241"/>
              <a:ext cx="475"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a:t>
              </a:r>
            </a:p>
          </p:txBody>
        </p:sp>
        <p:sp>
          <p:nvSpPr>
            <p:cNvPr id="34" name="Rectangle 26">
              <a:extLst>
                <a:ext uri="{FF2B5EF4-FFF2-40B4-BE49-F238E27FC236}">
                  <a16:creationId xmlns:a16="http://schemas.microsoft.com/office/drawing/2014/main" id="{070C6D28-71A0-DEC3-E2E2-C1C5DFA901AC}"/>
                </a:ext>
              </a:extLst>
            </p:cNvPr>
            <p:cNvSpPr>
              <a:spLocks noChangeArrowheads="1"/>
            </p:cNvSpPr>
            <p:nvPr/>
          </p:nvSpPr>
          <p:spPr bwMode="auto">
            <a:xfrm>
              <a:off x="295" y="2953"/>
              <a:ext cx="475"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a:t>
              </a:r>
            </a:p>
          </p:txBody>
        </p:sp>
        <p:sp>
          <p:nvSpPr>
            <p:cNvPr id="35" name="Rectangle 27">
              <a:extLst>
                <a:ext uri="{FF2B5EF4-FFF2-40B4-BE49-F238E27FC236}">
                  <a16:creationId xmlns:a16="http://schemas.microsoft.com/office/drawing/2014/main" id="{852CE412-7E0F-C32E-674C-1FB340F575EC}"/>
                </a:ext>
              </a:extLst>
            </p:cNvPr>
            <p:cNvSpPr>
              <a:spLocks noChangeArrowheads="1"/>
            </p:cNvSpPr>
            <p:nvPr/>
          </p:nvSpPr>
          <p:spPr bwMode="auto">
            <a:xfrm>
              <a:off x="295" y="2674"/>
              <a:ext cx="475" cy="2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a:t>
              </a:r>
            </a:p>
          </p:txBody>
        </p:sp>
        <p:sp>
          <p:nvSpPr>
            <p:cNvPr id="36" name="Rectangle 28">
              <a:extLst>
                <a:ext uri="{FF2B5EF4-FFF2-40B4-BE49-F238E27FC236}">
                  <a16:creationId xmlns:a16="http://schemas.microsoft.com/office/drawing/2014/main" id="{3A9DE29A-84C4-DDFA-DE2B-6547AE942A4F}"/>
                </a:ext>
              </a:extLst>
            </p:cNvPr>
            <p:cNvSpPr>
              <a:spLocks noChangeArrowheads="1"/>
            </p:cNvSpPr>
            <p:nvPr/>
          </p:nvSpPr>
          <p:spPr bwMode="auto">
            <a:xfrm>
              <a:off x="295" y="2386"/>
              <a:ext cx="475"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a:t>
              </a:r>
            </a:p>
          </p:txBody>
        </p:sp>
        <p:sp>
          <p:nvSpPr>
            <p:cNvPr id="37" name="Rectangle 29">
              <a:extLst>
                <a:ext uri="{FF2B5EF4-FFF2-40B4-BE49-F238E27FC236}">
                  <a16:creationId xmlns:a16="http://schemas.microsoft.com/office/drawing/2014/main" id="{42AA8F82-BE1E-8E9F-6465-C6287B78548A}"/>
                </a:ext>
              </a:extLst>
            </p:cNvPr>
            <p:cNvSpPr>
              <a:spLocks noChangeArrowheads="1"/>
            </p:cNvSpPr>
            <p:nvPr/>
          </p:nvSpPr>
          <p:spPr bwMode="auto">
            <a:xfrm>
              <a:off x="295" y="2137"/>
              <a:ext cx="475"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a:t>
              </a:r>
            </a:p>
          </p:txBody>
        </p:sp>
        <p:sp>
          <p:nvSpPr>
            <p:cNvPr id="38" name="Rectangle 30">
              <a:extLst>
                <a:ext uri="{FF2B5EF4-FFF2-40B4-BE49-F238E27FC236}">
                  <a16:creationId xmlns:a16="http://schemas.microsoft.com/office/drawing/2014/main" id="{B4F406D8-23D3-B73E-E3B3-4B1222134AEF}"/>
                </a:ext>
              </a:extLst>
            </p:cNvPr>
            <p:cNvSpPr>
              <a:spLocks noChangeArrowheads="1"/>
            </p:cNvSpPr>
            <p:nvPr/>
          </p:nvSpPr>
          <p:spPr bwMode="auto">
            <a:xfrm>
              <a:off x="295" y="1858"/>
              <a:ext cx="475" cy="2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CP</a:t>
              </a:r>
            </a:p>
          </p:txBody>
        </p:sp>
        <p:sp>
          <p:nvSpPr>
            <p:cNvPr id="39" name="Rectangle 31">
              <a:extLst>
                <a:ext uri="{FF2B5EF4-FFF2-40B4-BE49-F238E27FC236}">
                  <a16:creationId xmlns:a16="http://schemas.microsoft.com/office/drawing/2014/main" id="{9B7DED8F-5844-6D0F-F30E-959B3E594A5B}"/>
                </a:ext>
              </a:extLst>
            </p:cNvPr>
            <p:cNvSpPr>
              <a:spLocks noChangeArrowheads="1"/>
            </p:cNvSpPr>
            <p:nvPr/>
          </p:nvSpPr>
          <p:spPr bwMode="auto">
            <a:xfrm>
              <a:off x="2974" y="3241"/>
              <a:ext cx="1054" cy="9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CP      0</a:t>
              </a:r>
            </a:p>
            <a:p>
              <a:pPr eaLnBrk="1" hangingPunct="1">
                <a:lnSpc>
                  <a:spcPct val="100000"/>
                </a:lnSpc>
                <a:buClr>
                  <a:srgbClr val="66FF33"/>
                </a:buClr>
                <a:buFont typeface="Wingdings" panose="05000000000000000000" pitchFamily="2" charset="2"/>
                <a:buNone/>
              </a:pPr>
              <a:r>
                <a:rPr kumimoji="1" lang="en-US" altLang="zh-CN" sz="2000" i="0"/>
                <a:t>     0       CP</a:t>
              </a:r>
            </a:p>
            <a:p>
              <a:pPr eaLnBrk="1" hangingPunct="1">
                <a:lnSpc>
                  <a:spcPct val="100000"/>
                </a:lnSpc>
                <a:buClr>
                  <a:srgbClr val="66FF33"/>
                </a:buClr>
                <a:buFont typeface="Wingdings" panose="05000000000000000000" pitchFamily="2" charset="2"/>
                <a:buNone/>
              </a:pPr>
              <a:r>
                <a:rPr kumimoji="1" lang="en-US" altLang="zh-CN" sz="2000" i="0"/>
                <a:t>    CP     Q</a:t>
              </a:r>
              <a:r>
                <a:rPr kumimoji="1" lang="en-US" altLang="zh-CN" sz="2000" i="0" baseline="-25000"/>
                <a:t>0</a:t>
              </a:r>
            </a:p>
            <a:p>
              <a:pPr eaLnBrk="1" hangingPunct="1">
                <a:lnSpc>
                  <a:spcPct val="100000"/>
                </a:lnSpc>
                <a:buClr>
                  <a:srgbClr val="66FF33"/>
                </a:buClr>
                <a:buFont typeface="Wingdings" panose="05000000000000000000" pitchFamily="2" charset="2"/>
                <a:buNone/>
              </a:pPr>
              <a:r>
                <a:rPr kumimoji="1" lang="en-US" altLang="zh-CN" sz="2000" i="0"/>
                <a:t>    Q</a:t>
              </a:r>
              <a:r>
                <a:rPr kumimoji="1" lang="en-US" altLang="zh-CN" sz="2000" i="0" baseline="-25000"/>
                <a:t>3       </a:t>
              </a:r>
              <a:r>
                <a:rPr kumimoji="1" lang="en-US" altLang="zh-CN" sz="2000" i="0"/>
                <a:t> CP</a:t>
              </a:r>
            </a:p>
          </p:txBody>
        </p:sp>
        <p:sp>
          <p:nvSpPr>
            <p:cNvPr id="40" name="Rectangle 32">
              <a:extLst>
                <a:ext uri="{FF2B5EF4-FFF2-40B4-BE49-F238E27FC236}">
                  <a16:creationId xmlns:a16="http://schemas.microsoft.com/office/drawing/2014/main" id="{DF15A95D-CDED-C170-57D8-BFF8ED6718F6}"/>
                </a:ext>
              </a:extLst>
            </p:cNvPr>
            <p:cNvSpPr>
              <a:spLocks noChangeArrowheads="1"/>
            </p:cNvSpPr>
            <p:nvPr/>
          </p:nvSpPr>
          <p:spPr bwMode="auto">
            <a:xfrm>
              <a:off x="2974" y="2953"/>
              <a:ext cx="1054"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      ×</a:t>
              </a:r>
            </a:p>
          </p:txBody>
        </p:sp>
        <p:sp>
          <p:nvSpPr>
            <p:cNvPr id="41" name="Rectangle 33">
              <a:extLst>
                <a:ext uri="{FF2B5EF4-FFF2-40B4-BE49-F238E27FC236}">
                  <a16:creationId xmlns:a16="http://schemas.microsoft.com/office/drawing/2014/main" id="{6B940C0D-C8D1-FC69-E996-838BECDF65CF}"/>
                </a:ext>
              </a:extLst>
            </p:cNvPr>
            <p:cNvSpPr>
              <a:spLocks noChangeArrowheads="1"/>
            </p:cNvSpPr>
            <p:nvPr/>
          </p:nvSpPr>
          <p:spPr bwMode="auto">
            <a:xfrm>
              <a:off x="2974" y="2674"/>
              <a:ext cx="1054" cy="2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      ×</a:t>
              </a:r>
            </a:p>
          </p:txBody>
        </p:sp>
        <p:sp>
          <p:nvSpPr>
            <p:cNvPr id="42" name="Rectangle 34">
              <a:extLst>
                <a:ext uri="{FF2B5EF4-FFF2-40B4-BE49-F238E27FC236}">
                  <a16:creationId xmlns:a16="http://schemas.microsoft.com/office/drawing/2014/main" id="{F783B881-DF03-F3F6-7F06-3618A0F8B8B5}"/>
                </a:ext>
              </a:extLst>
            </p:cNvPr>
            <p:cNvSpPr>
              <a:spLocks noChangeArrowheads="1"/>
            </p:cNvSpPr>
            <p:nvPr/>
          </p:nvSpPr>
          <p:spPr bwMode="auto">
            <a:xfrm>
              <a:off x="2974" y="2386"/>
              <a:ext cx="1054"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      ×</a:t>
              </a:r>
            </a:p>
          </p:txBody>
        </p:sp>
        <p:sp>
          <p:nvSpPr>
            <p:cNvPr id="43" name="Rectangle 35">
              <a:extLst>
                <a:ext uri="{FF2B5EF4-FFF2-40B4-BE49-F238E27FC236}">
                  <a16:creationId xmlns:a16="http://schemas.microsoft.com/office/drawing/2014/main" id="{B50FD355-7280-DDBD-0985-3AFB68C5C43C}"/>
                </a:ext>
              </a:extLst>
            </p:cNvPr>
            <p:cNvSpPr>
              <a:spLocks noChangeArrowheads="1"/>
            </p:cNvSpPr>
            <p:nvPr/>
          </p:nvSpPr>
          <p:spPr bwMode="auto">
            <a:xfrm>
              <a:off x="2974" y="2137"/>
              <a:ext cx="1054"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      ×</a:t>
              </a:r>
            </a:p>
          </p:txBody>
        </p:sp>
        <p:sp>
          <p:nvSpPr>
            <p:cNvPr id="44" name="Rectangle 36">
              <a:extLst>
                <a:ext uri="{FF2B5EF4-FFF2-40B4-BE49-F238E27FC236}">
                  <a16:creationId xmlns:a16="http://schemas.microsoft.com/office/drawing/2014/main" id="{66AC38D3-5A38-8526-B84A-DE880A388221}"/>
                </a:ext>
              </a:extLst>
            </p:cNvPr>
            <p:cNvSpPr>
              <a:spLocks noChangeArrowheads="1"/>
            </p:cNvSpPr>
            <p:nvPr/>
          </p:nvSpPr>
          <p:spPr bwMode="auto">
            <a:xfrm>
              <a:off x="2974" y="1858"/>
              <a:ext cx="1054" cy="2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   CP</a:t>
              </a:r>
              <a:r>
                <a:rPr kumimoji="1" lang="en-US" altLang="zh-CN" sz="2000" i="0" baseline="-25000"/>
                <a:t>0</a:t>
              </a:r>
              <a:r>
                <a:rPr kumimoji="1" lang="en-US" altLang="zh-CN" sz="2000" i="0"/>
                <a:t>   CP</a:t>
              </a:r>
              <a:r>
                <a:rPr kumimoji="1" lang="en-US" altLang="zh-CN" sz="2000" i="0" baseline="-25000"/>
                <a:t>1</a:t>
              </a:r>
            </a:p>
          </p:txBody>
        </p:sp>
        <p:sp>
          <p:nvSpPr>
            <p:cNvPr id="45" name="Rectangle 37">
              <a:extLst>
                <a:ext uri="{FF2B5EF4-FFF2-40B4-BE49-F238E27FC236}">
                  <a16:creationId xmlns:a16="http://schemas.microsoft.com/office/drawing/2014/main" id="{2C0E0779-6BC4-2C10-2CCB-B1545865BF2E}"/>
                </a:ext>
              </a:extLst>
            </p:cNvPr>
            <p:cNvSpPr>
              <a:spLocks noChangeArrowheads="1"/>
            </p:cNvSpPr>
            <p:nvPr/>
          </p:nvSpPr>
          <p:spPr bwMode="auto">
            <a:xfrm>
              <a:off x="1872" y="3241"/>
              <a:ext cx="1102" cy="9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endParaRPr kumimoji="1" lang="en-US" altLang="zh-CN" sz="2000" i="0"/>
            </a:p>
            <a:p>
              <a:pPr algn="ctr" eaLnBrk="1" hangingPunct="1">
                <a:lnSpc>
                  <a:spcPct val="100000"/>
                </a:lnSpc>
                <a:buClr>
                  <a:srgbClr val="66FF33"/>
                </a:buClr>
                <a:buFont typeface="Wingdings" panose="05000000000000000000" pitchFamily="2" charset="2"/>
                <a:buNone/>
              </a:pPr>
              <a:r>
                <a:rPr kumimoji="1" lang="zh-CN" altLang="en-US" sz="2000" i="0"/>
                <a:t>有</a:t>
              </a:r>
              <a:r>
                <a:rPr kumimoji="1" lang="en-US" altLang="zh-CN" sz="2000" i="0"/>
                <a:t>0 </a:t>
              </a:r>
            </a:p>
          </p:txBody>
        </p:sp>
        <p:sp>
          <p:nvSpPr>
            <p:cNvPr id="46" name="Rectangle 38">
              <a:extLst>
                <a:ext uri="{FF2B5EF4-FFF2-40B4-BE49-F238E27FC236}">
                  <a16:creationId xmlns:a16="http://schemas.microsoft.com/office/drawing/2014/main" id="{DE99D126-2A73-3C9C-DED9-4010DC432766}"/>
                </a:ext>
              </a:extLst>
            </p:cNvPr>
            <p:cNvSpPr>
              <a:spLocks noChangeArrowheads="1"/>
            </p:cNvSpPr>
            <p:nvPr/>
          </p:nvSpPr>
          <p:spPr bwMode="auto">
            <a:xfrm>
              <a:off x="1872" y="2953"/>
              <a:ext cx="1102"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1         1 </a:t>
              </a:r>
            </a:p>
          </p:txBody>
        </p:sp>
        <p:sp>
          <p:nvSpPr>
            <p:cNvPr id="47" name="Rectangle 39">
              <a:extLst>
                <a:ext uri="{FF2B5EF4-FFF2-40B4-BE49-F238E27FC236}">
                  <a16:creationId xmlns:a16="http://schemas.microsoft.com/office/drawing/2014/main" id="{E1B0BADD-3A25-695E-614B-FFFA72F84886}"/>
                </a:ext>
              </a:extLst>
            </p:cNvPr>
            <p:cNvSpPr>
              <a:spLocks noChangeArrowheads="1"/>
            </p:cNvSpPr>
            <p:nvPr/>
          </p:nvSpPr>
          <p:spPr bwMode="auto">
            <a:xfrm>
              <a:off x="1872" y="2674"/>
              <a:ext cx="1102" cy="2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1         1</a:t>
              </a:r>
            </a:p>
          </p:txBody>
        </p:sp>
        <p:sp>
          <p:nvSpPr>
            <p:cNvPr id="48" name="Rectangle 40">
              <a:extLst>
                <a:ext uri="{FF2B5EF4-FFF2-40B4-BE49-F238E27FC236}">
                  <a16:creationId xmlns:a16="http://schemas.microsoft.com/office/drawing/2014/main" id="{F1AB5878-E1E6-2C76-10A7-74A22FCFAC26}"/>
                </a:ext>
              </a:extLst>
            </p:cNvPr>
            <p:cNvSpPr>
              <a:spLocks noChangeArrowheads="1"/>
            </p:cNvSpPr>
            <p:nvPr/>
          </p:nvSpPr>
          <p:spPr bwMode="auto">
            <a:xfrm>
              <a:off x="1872" y="2386"/>
              <a:ext cx="1102"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        0</a:t>
              </a:r>
            </a:p>
          </p:txBody>
        </p:sp>
        <p:sp>
          <p:nvSpPr>
            <p:cNvPr id="49" name="Rectangle 41">
              <a:extLst>
                <a:ext uri="{FF2B5EF4-FFF2-40B4-BE49-F238E27FC236}">
                  <a16:creationId xmlns:a16="http://schemas.microsoft.com/office/drawing/2014/main" id="{D7B85A16-C05A-B568-C9E2-0D861B895290}"/>
                </a:ext>
              </a:extLst>
            </p:cNvPr>
            <p:cNvSpPr>
              <a:spLocks noChangeArrowheads="1"/>
            </p:cNvSpPr>
            <p:nvPr/>
          </p:nvSpPr>
          <p:spPr bwMode="auto">
            <a:xfrm>
              <a:off x="1872" y="2137"/>
              <a:ext cx="1102"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0        ×</a:t>
              </a:r>
            </a:p>
          </p:txBody>
        </p:sp>
        <p:sp>
          <p:nvSpPr>
            <p:cNvPr id="50" name="Rectangle 42">
              <a:extLst>
                <a:ext uri="{FF2B5EF4-FFF2-40B4-BE49-F238E27FC236}">
                  <a16:creationId xmlns:a16="http://schemas.microsoft.com/office/drawing/2014/main" id="{AC1D17D5-E00E-DBB8-7D1D-33C24E5BDEF1}"/>
                </a:ext>
              </a:extLst>
            </p:cNvPr>
            <p:cNvSpPr>
              <a:spLocks noChangeArrowheads="1"/>
            </p:cNvSpPr>
            <p:nvPr/>
          </p:nvSpPr>
          <p:spPr bwMode="auto">
            <a:xfrm>
              <a:off x="1872" y="1858"/>
              <a:ext cx="1102" cy="2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S</a:t>
              </a:r>
              <a:r>
                <a:rPr kumimoji="1" lang="en-US" altLang="zh-CN" sz="2000" i="0" baseline="-25000"/>
                <a:t>0</a:t>
              </a:r>
              <a:r>
                <a:rPr kumimoji="1" lang="zh-CN" altLang="en-US" sz="2000" i="0" baseline="-25000"/>
                <a:t>（</a:t>
              </a:r>
              <a:r>
                <a:rPr kumimoji="1" lang="en-US" altLang="zh-CN" sz="2000" i="0" baseline="-25000"/>
                <a:t>1</a:t>
              </a:r>
              <a:r>
                <a:rPr kumimoji="1" lang="zh-CN" altLang="en-US" sz="2000" i="0" baseline="-25000"/>
                <a:t>）   </a:t>
              </a:r>
              <a:r>
                <a:rPr kumimoji="1" lang="en-US" altLang="zh-CN" sz="2000" i="0"/>
                <a:t>S</a:t>
              </a:r>
              <a:r>
                <a:rPr kumimoji="1" lang="en-US" altLang="zh-CN" sz="2000" i="0" baseline="-25000"/>
                <a:t>0</a:t>
              </a:r>
              <a:r>
                <a:rPr kumimoji="1" lang="zh-CN" altLang="en-US" sz="2000" i="0" baseline="-25000"/>
                <a:t>（</a:t>
              </a:r>
              <a:r>
                <a:rPr kumimoji="1" lang="en-US" altLang="zh-CN" sz="2000" i="0" baseline="-25000"/>
                <a:t>1</a:t>
              </a:r>
              <a:r>
                <a:rPr kumimoji="1" lang="zh-CN" altLang="en-US" sz="2000" i="0" baseline="-25000"/>
                <a:t>）</a:t>
              </a:r>
            </a:p>
          </p:txBody>
        </p:sp>
        <p:sp>
          <p:nvSpPr>
            <p:cNvPr id="51" name="Rectangle 43">
              <a:extLst>
                <a:ext uri="{FF2B5EF4-FFF2-40B4-BE49-F238E27FC236}">
                  <a16:creationId xmlns:a16="http://schemas.microsoft.com/office/drawing/2014/main" id="{F8C6FF4B-2A05-E439-5B0C-0BC203B6C155}"/>
                </a:ext>
              </a:extLst>
            </p:cNvPr>
            <p:cNvSpPr>
              <a:spLocks noChangeArrowheads="1"/>
            </p:cNvSpPr>
            <p:nvPr/>
          </p:nvSpPr>
          <p:spPr bwMode="auto">
            <a:xfrm>
              <a:off x="4028" y="3241"/>
              <a:ext cx="1438" cy="9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zh-CN" altLang="en-US" sz="2000" i="0"/>
                <a:t>二进制计数</a:t>
              </a:r>
            </a:p>
            <a:p>
              <a:pPr eaLnBrk="1" hangingPunct="1">
                <a:lnSpc>
                  <a:spcPct val="100000"/>
                </a:lnSpc>
                <a:buClr>
                  <a:srgbClr val="66FF33"/>
                </a:buClr>
                <a:buFont typeface="Wingdings" panose="05000000000000000000" pitchFamily="2" charset="2"/>
                <a:buNone/>
              </a:pPr>
              <a:r>
                <a:rPr kumimoji="1" lang="zh-CN" altLang="en-US" sz="2000" i="0"/>
                <a:t>五进制计数</a:t>
              </a:r>
            </a:p>
            <a:p>
              <a:pPr eaLnBrk="1" hangingPunct="1">
                <a:lnSpc>
                  <a:spcPct val="100000"/>
                </a:lnSpc>
                <a:buClr>
                  <a:srgbClr val="66FF33"/>
                </a:buClr>
                <a:buFont typeface="Wingdings" panose="05000000000000000000" pitchFamily="2" charset="2"/>
                <a:buNone/>
              </a:pPr>
              <a:r>
                <a:rPr kumimoji="1" lang="en-US" altLang="zh-CN" sz="2000" i="0"/>
                <a:t>8421</a:t>
              </a:r>
              <a:r>
                <a:rPr kumimoji="1" lang="zh-CN" altLang="en-US" sz="2000" i="0"/>
                <a:t>码十进制计数</a:t>
              </a:r>
            </a:p>
            <a:p>
              <a:pPr eaLnBrk="1" hangingPunct="1">
                <a:lnSpc>
                  <a:spcPct val="100000"/>
                </a:lnSpc>
                <a:buClr>
                  <a:srgbClr val="66FF33"/>
                </a:buClr>
                <a:buFont typeface="Wingdings" panose="05000000000000000000" pitchFamily="2" charset="2"/>
                <a:buNone/>
              </a:pPr>
              <a:r>
                <a:rPr kumimoji="1" lang="en-US" altLang="zh-CN" sz="2000" i="0"/>
                <a:t>5421</a:t>
              </a:r>
              <a:r>
                <a:rPr kumimoji="1" lang="zh-CN" altLang="en-US" sz="2000" i="0"/>
                <a:t>码十进制计数</a:t>
              </a:r>
            </a:p>
          </p:txBody>
        </p:sp>
        <p:sp>
          <p:nvSpPr>
            <p:cNvPr id="52" name="Rectangle 44">
              <a:extLst>
                <a:ext uri="{FF2B5EF4-FFF2-40B4-BE49-F238E27FC236}">
                  <a16:creationId xmlns:a16="http://schemas.microsoft.com/office/drawing/2014/main" id="{228302EB-4660-C9E3-EADA-76A241B713A9}"/>
                </a:ext>
              </a:extLst>
            </p:cNvPr>
            <p:cNvSpPr>
              <a:spLocks noChangeArrowheads="1"/>
            </p:cNvSpPr>
            <p:nvPr/>
          </p:nvSpPr>
          <p:spPr bwMode="auto">
            <a:xfrm>
              <a:off x="4028" y="2953"/>
              <a:ext cx="1438"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1    0    0    1</a:t>
              </a:r>
            </a:p>
          </p:txBody>
        </p:sp>
        <p:sp>
          <p:nvSpPr>
            <p:cNvPr id="53" name="Rectangle 45">
              <a:extLst>
                <a:ext uri="{FF2B5EF4-FFF2-40B4-BE49-F238E27FC236}">
                  <a16:creationId xmlns:a16="http://schemas.microsoft.com/office/drawing/2014/main" id="{829D45AC-0DAE-9A56-6166-2E1D8C4513DD}"/>
                </a:ext>
              </a:extLst>
            </p:cNvPr>
            <p:cNvSpPr>
              <a:spLocks noChangeArrowheads="1"/>
            </p:cNvSpPr>
            <p:nvPr/>
          </p:nvSpPr>
          <p:spPr bwMode="auto">
            <a:xfrm>
              <a:off x="4028" y="2674"/>
              <a:ext cx="1438" cy="2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1    0    0    1</a:t>
              </a:r>
            </a:p>
          </p:txBody>
        </p:sp>
        <p:sp>
          <p:nvSpPr>
            <p:cNvPr id="54" name="Rectangle 46">
              <a:extLst>
                <a:ext uri="{FF2B5EF4-FFF2-40B4-BE49-F238E27FC236}">
                  <a16:creationId xmlns:a16="http://schemas.microsoft.com/office/drawing/2014/main" id="{A218EDE2-B72F-A555-4377-D123A0A320C4}"/>
                </a:ext>
              </a:extLst>
            </p:cNvPr>
            <p:cNvSpPr>
              <a:spLocks noChangeArrowheads="1"/>
            </p:cNvSpPr>
            <p:nvPr/>
          </p:nvSpPr>
          <p:spPr bwMode="auto">
            <a:xfrm>
              <a:off x="4028" y="2386"/>
              <a:ext cx="1438"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0    0    0    0</a:t>
              </a:r>
            </a:p>
          </p:txBody>
        </p:sp>
        <p:sp>
          <p:nvSpPr>
            <p:cNvPr id="55" name="Rectangle 47">
              <a:extLst>
                <a:ext uri="{FF2B5EF4-FFF2-40B4-BE49-F238E27FC236}">
                  <a16:creationId xmlns:a16="http://schemas.microsoft.com/office/drawing/2014/main" id="{C72E3B7C-5601-9A1E-887F-277AEC4D4061}"/>
                </a:ext>
              </a:extLst>
            </p:cNvPr>
            <p:cNvSpPr>
              <a:spLocks noChangeArrowheads="1"/>
            </p:cNvSpPr>
            <p:nvPr/>
          </p:nvSpPr>
          <p:spPr bwMode="auto">
            <a:xfrm>
              <a:off x="4028" y="2137"/>
              <a:ext cx="1438"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0    0    0    0</a:t>
              </a:r>
            </a:p>
          </p:txBody>
        </p:sp>
        <p:sp>
          <p:nvSpPr>
            <p:cNvPr id="56" name="Rectangle 48">
              <a:extLst>
                <a:ext uri="{FF2B5EF4-FFF2-40B4-BE49-F238E27FC236}">
                  <a16:creationId xmlns:a16="http://schemas.microsoft.com/office/drawing/2014/main" id="{2FFA4D98-526D-A0E6-20D9-B4F9E1CD5476}"/>
                </a:ext>
              </a:extLst>
            </p:cNvPr>
            <p:cNvSpPr>
              <a:spLocks noChangeArrowheads="1"/>
            </p:cNvSpPr>
            <p:nvPr/>
          </p:nvSpPr>
          <p:spPr bwMode="auto">
            <a:xfrm>
              <a:off x="4028" y="1858"/>
              <a:ext cx="1438" cy="2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Q</a:t>
              </a:r>
              <a:r>
                <a:rPr kumimoji="1" lang="en-US" altLang="zh-CN" sz="2000" i="0" baseline="-25000"/>
                <a:t>3   </a:t>
              </a:r>
              <a:r>
                <a:rPr kumimoji="1" lang="en-US" altLang="zh-CN" sz="2000" i="0"/>
                <a:t>Q</a:t>
              </a:r>
              <a:r>
                <a:rPr kumimoji="1" lang="en-US" altLang="zh-CN" sz="2000" i="0" baseline="-25000"/>
                <a:t>2   </a:t>
              </a:r>
              <a:r>
                <a:rPr kumimoji="1" lang="en-US" altLang="zh-CN" sz="2000" i="0"/>
                <a:t>Q</a:t>
              </a:r>
              <a:r>
                <a:rPr kumimoji="1" lang="en-US" altLang="zh-CN" sz="2000" i="0" baseline="-25000"/>
                <a:t>1   </a:t>
              </a:r>
              <a:r>
                <a:rPr kumimoji="1" lang="en-US" altLang="zh-CN" sz="2000" i="0"/>
                <a:t>Q</a:t>
              </a:r>
              <a:r>
                <a:rPr kumimoji="1" lang="en-US" altLang="zh-CN" sz="2000" i="0" baseline="-25000"/>
                <a:t>0</a:t>
              </a:r>
            </a:p>
          </p:txBody>
        </p:sp>
        <p:sp>
          <p:nvSpPr>
            <p:cNvPr id="57" name="Rectangle 49">
              <a:extLst>
                <a:ext uri="{FF2B5EF4-FFF2-40B4-BE49-F238E27FC236}">
                  <a16:creationId xmlns:a16="http://schemas.microsoft.com/office/drawing/2014/main" id="{F5012916-B89A-5E9B-F6DA-4170B517AAB4}"/>
                </a:ext>
              </a:extLst>
            </p:cNvPr>
            <p:cNvSpPr>
              <a:spLocks noChangeArrowheads="1"/>
            </p:cNvSpPr>
            <p:nvPr/>
          </p:nvSpPr>
          <p:spPr bwMode="auto">
            <a:xfrm>
              <a:off x="4028" y="1609"/>
              <a:ext cx="1438"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zh-CN" altLang="en-US" sz="2000" i="0"/>
                <a:t>输        出</a:t>
              </a:r>
            </a:p>
          </p:txBody>
        </p:sp>
        <p:sp>
          <p:nvSpPr>
            <p:cNvPr id="58" name="Rectangle 50">
              <a:extLst>
                <a:ext uri="{FF2B5EF4-FFF2-40B4-BE49-F238E27FC236}">
                  <a16:creationId xmlns:a16="http://schemas.microsoft.com/office/drawing/2014/main" id="{34B21B98-88B3-A8A0-F385-EA175D075BA1}"/>
                </a:ext>
              </a:extLst>
            </p:cNvPr>
            <p:cNvSpPr>
              <a:spLocks noChangeArrowheads="1"/>
            </p:cNvSpPr>
            <p:nvPr/>
          </p:nvSpPr>
          <p:spPr bwMode="auto">
            <a:xfrm>
              <a:off x="770" y="3241"/>
              <a:ext cx="1102" cy="9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endParaRPr kumimoji="1" lang="en-US" altLang="zh-CN" sz="2000" i="0"/>
            </a:p>
            <a:p>
              <a:pPr algn="ctr" eaLnBrk="1" hangingPunct="1">
                <a:lnSpc>
                  <a:spcPct val="100000"/>
                </a:lnSpc>
                <a:buClr>
                  <a:srgbClr val="66FF33"/>
                </a:buClr>
                <a:buFont typeface="Wingdings" panose="05000000000000000000" pitchFamily="2" charset="2"/>
                <a:buNone/>
              </a:pPr>
              <a:r>
                <a:rPr kumimoji="1" lang="zh-CN" altLang="en-US" sz="2000" i="0"/>
                <a:t>有</a:t>
              </a:r>
              <a:r>
                <a:rPr kumimoji="1" lang="en-US" altLang="zh-CN" sz="2000" i="0"/>
                <a:t>0</a:t>
              </a:r>
            </a:p>
          </p:txBody>
        </p:sp>
        <p:sp>
          <p:nvSpPr>
            <p:cNvPr id="59" name="Rectangle 51">
              <a:extLst>
                <a:ext uri="{FF2B5EF4-FFF2-40B4-BE49-F238E27FC236}">
                  <a16:creationId xmlns:a16="http://schemas.microsoft.com/office/drawing/2014/main" id="{123C10CB-0068-D154-07CF-A04B6FA522C5}"/>
                </a:ext>
              </a:extLst>
            </p:cNvPr>
            <p:cNvSpPr>
              <a:spLocks noChangeArrowheads="1"/>
            </p:cNvSpPr>
            <p:nvPr/>
          </p:nvSpPr>
          <p:spPr bwMode="auto">
            <a:xfrm>
              <a:off x="770" y="2953"/>
              <a:ext cx="1102"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         0</a:t>
              </a:r>
            </a:p>
          </p:txBody>
        </p:sp>
        <p:sp>
          <p:nvSpPr>
            <p:cNvPr id="60" name="Rectangle 52">
              <a:extLst>
                <a:ext uri="{FF2B5EF4-FFF2-40B4-BE49-F238E27FC236}">
                  <a16:creationId xmlns:a16="http://schemas.microsoft.com/office/drawing/2014/main" id="{0CAE28B2-E8C5-3C1F-03AA-B651C84DF7D9}"/>
                </a:ext>
              </a:extLst>
            </p:cNvPr>
            <p:cNvSpPr>
              <a:spLocks noChangeArrowheads="1"/>
            </p:cNvSpPr>
            <p:nvPr/>
          </p:nvSpPr>
          <p:spPr bwMode="auto">
            <a:xfrm>
              <a:off x="770" y="2674"/>
              <a:ext cx="1102" cy="2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0         ×</a:t>
              </a:r>
            </a:p>
          </p:txBody>
        </p:sp>
        <p:sp>
          <p:nvSpPr>
            <p:cNvPr id="61" name="Rectangle 53">
              <a:extLst>
                <a:ext uri="{FF2B5EF4-FFF2-40B4-BE49-F238E27FC236}">
                  <a16:creationId xmlns:a16="http://schemas.microsoft.com/office/drawing/2014/main" id="{A5786495-F11E-BC41-8CB4-B89F16C6E855}"/>
                </a:ext>
              </a:extLst>
            </p:cNvPr>
            <p:cNvSpPr>
              <a:spLocks noChangeArrowheads="1"/>
            </p:cNvSpPr>
            <p:nvPr/>
          </p:nvSpPr>
          <p:spPr bwMode="auto">
            <a:xfrm>
              <a:off x="770" y="2386"/>
              <a:ext cx="1102" cy="2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1          1</a:t>
              </a:r>
            </a:p>
          </p:txBody>
        </p:sp>
        <p:sp>
          <p:nvSpPr>
            <p:cNvPr id="62" name="Rectangle 54">
              <a:extLst>
                <a:ext uri="{FF2B5EF4-FFF2-40B4-BE49-F238E27FC236}">
                  <a16:creationId xmlns:a16="http://schemas.microsoft.com/office/drawing/2014/main" id="{81BA6E4D-4557-AA7B-EA2B-5F19F8AC545F}"/>
                </a:ext>
              </a:extLst>
            </p:cNvPr>
            <p:cNvSpPr>
              <a:spLocks noChangeArrowheads="1"/>
            </p:cNvSpPr>
            <p:nvPr/>
          </p:nvSpPr>
          <p:spPr bwMode="auto">
            <a:xfrm>
              <a:off x="770" y="2137"/>
              <a:ext cx="1102"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Font typeface="Wingdings" panose="05000000000000000000" pitchFamily="2" charset="2"/>
                <a:buNone/>
              </a:pPr>
              <a:r>
                <a:rPr kumimoji="1" lang="en-US" altLang="zh-CN" sz="2000" i="0"/>
                <a:t>    1          1</a:t>
              </a:r>
            </a:p>
          </p:txBody>
        </p:sp>
        <p:sp>
          <p:nvSpPr>
            <p:cNvPr id="63" name="Rectangle 55">
              <a:extLst>
                <a:ext uri="{FF2B5EF4-FFF2-40B4-BE49-F238E27FC236}">
                  <a16:creationId xmlns:a16="http://schemas.microsoft.com/office/drawing/2014/main" id="{28EF9487-02BE-3689-E758-86589B582AA8}"/>
                </a:ext>
              </a:extLst>
            </p:cNvPr>
            <p:cNvSpPr>
              <a:spLocks noChangeArrowheads="1"/>
            </p:cNvSpPr>
            <p:nvPr/>
          </p:nvSpPr>
          <p:spPr bwMode="auto">
            <a:xfrm>
              <a:off x="770" y="1858"/>
              <a:ext cx="1102" cy="2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en-US" altLang="zh-CN" sz="2000" i="0"/>
                <a:t>R</a:t>
              </a:r>
              <a:r>
                <a:rPr kumimoji="1" lang="en-US" altLang="zh-CN" sz="2000" i="0" baseline="-25000"/>
                <a:t>0</a:t>
              </a:r>
              <a:r>
                <a:rPr kumimoji="1" lang="zh-CN" altLang="en-US" sz="2000" i="0" baseline="-25000"/>
                <a:t>（</a:t>
              </a:r>
              <a:r>
                <a:rPr kumimoji="1" lang="en-US" altLang="zh-CN" sz="2000" i="0" baseline="-25000"/>
                <a:t>1</a:t>
              </a:r>
              <a:r>
                <a:rPr kumimoji="1" lang="zh-CN" altLang="en-US" sz="2000" i="0" baseline="-25000"/>
                <a:t>）   </a:t>
              </a:r>
              <a:r>
                <a:rPr kumimoji="1" lang="en-US" altLang="zh-CN" sz="2000" i="0"/>
                <a:t>R</a:t>
              </a:r>
              <a:r>
                <a:rPr kumimoji="1" lang="en-US" altLang="zh-CN" sz="2000" i="0" baseline="-25000"/>
                <a:t>0</a:t>
              </a:r>
              <a:r>
                <a:rPr kumimoji="1" lang="zh-CN" altLang="en-US" sz="2000" i="0" baseline="-25000"/>
                <a:t>（</a:t>
              </a:r>
              <a:r>
                <a:rPr kumimoji="1" lang="en-US" altLang="zh-CN" sz="2000" i="0" baseline="-25000"/>
                <a:t>1</a:t>
              </a:r>
              <a:r>
                <a:rPr kumimoji="1" lang="zh-CN" altLang="en-US" sz="2000" i="0" baseline="-25000"/>
                <a:t>）</a:t>
              </a:r>
            </a:p>
          </p:txBody>
        </p:sp>
        <p:sp>
          <p:nvSpPr>
            <p:cNvPr id="64" name="Rectangle 56">
              <a:extLst>
                <a:ext uri="{FF2B5EF4-FFF2-40B4-BE49-F238E27FC236}">
                  <a16:creationId xmlns:a16="http://schemas.microsoft.com/office/drawing/2014/main" id="{6999BA71-8402-28EE-4128-CD808B943081}"/>
                </a:ext>
              </a:extLst>
            </p:cNvPr>
            <p:cNvSpPr>
              <a:spLocks noChangeArrowheads="1"/>
            </p:cNvSpPr>
            <p:nvPr/>
          </p:nvSpPr>
          <p:spPr bwMode="auto">
            <a:xfrm>
              <a:off x="295" y="1609"/>
              <a:ext cx="3733" cy="2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buClr>
                  <a:srgbClr val="66FF33"/>
                </a:buClr>
                <a:buFont typeface="Wingdings" panose="05000000000000000000" pitchFamily="2" charset="2"/>
                <a:buNone/>
              </a:pPr>
              <a:r>
                <a:rPr kumimoji="1" lang="zh-CN" altLang="en-US" sz="2000" i="0"/>
                <a:t>输                 入</a:t>
              </a:r>
            </a:p>
          </p:txBody>
        </p:sp>
        <p:sp>
          <p:nvSpPr>
            <p:cNvPr id="65" name="Line 57">
              <a:extLst>
                <a:ext uri="{FF2B5EF4-FFF2-40B4-BE49-F238E27FC236}">
                  <a16:creationId xmlns:a16="http://schemas.microsoft.com/office/drawing/2014/main" id="{315A83FD-4456-D463-DBC3-00967E0B8291}"/>
                </a:ext>
              </a:extLst>
            </p:cNvPr>
            <p:cNvSpPr>
              <a:spLocks noChangeShapeType="1"/>
            </p:cNvSpPr>
            <p:nvPr/>
          </p:nvSpPr>
          <p:spPr bwMode="auto">
            <a:xfrm>
              <a:off x="4028" y="1609"/>
              <a:ext cx="0" cy="2592"/>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58">
              <a:extLst>
                <a:ext uri="{FF2B5EF4-FFF2-40B4-BE49-F238E27FC236}">
                  <a16:creationId xmlns:a16="http://schemas.microsoft.com/office/drawing/2014/main" id="{F17CA151-120C-1A0F-9ECF-FD4AC796241D}"/>
                </a:ext>
              </a:extLst>
            </p:cNvPr>
            <p:cNvSpPr>
              <a:spLocks noChangeShapeType="1"/>
            </p:cNvSpPr>
            <p:nvPr/>
          </p:nvSpPr>
          <p:spPr bwMode="auto">
            <a:xfrm>
              <a:off x="295" y="1858"/>
              <a:ext cx="5171"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59">
              <a:extLst>
                <a:ext uri="{FF2B5EF4-FFF2-40B4-BE49-F238E27FC236}">
                  <a16:creationId xmlns:a16="http://schemas.microsoft.com/office/drawing/2014/main" id="{D9CAA003-DBA1-E3F8-4744-50B01536B5F6}"/>
                </a:ext>
              </a:extLst>
            </p:cNvPr>
            <p:cNvSpPr>
              <a:spLocks noChangeShapeType="1"/>
            </p:cNvSpPr>
            <p:nvPr/>
          </p:nvSpPr>
          <p:spPr bwMode="auto">
            <a:xfrm>
              <a:off x="1872" y="1858"/>
              <a:ext cx="0" cy="2343"/>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60">
              <a:extLst>
                <a:ext uri="{FF2B5EF4-FFF2-40B4-BE49-F238E27FC236}">
                  <a16:creationId xmlns:a16="http://schemas.microsoft.com/office/drawing/2014/main" id="{A0A07C08-7ABF-D3FF-BD48-3EDC4A715924}"/>
                </a:ext>
              </a:extLst>
            </p:cNvPr>
            <p:cNvSpPr>
              <a:spLocks noChangeShapeType="1"/>
            </p:cNvSpPr>
            <p:nvPr/>
          </p:nvSpPr>
          <p:spPr bwMode="auto">
            <a:xfrm>
              <a:off x="2974" y="1858"/>
              <a:ext cx="0" cy="2343"/>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61">
              <a:extLst>
                <a:ext uri="{FF2B5EF4-FFF2-40B4-BE49-F238E27FC236}">
                  <a16:creationId xmlns:a16="http://schemas.microsoft.com/office/drawing/2014/main" id="{3E420A44-325D-3405-619A-DA610D6352AA}"/>
                </a:ext>
              </a:extLst>
            </p:cNvPr>
            <p:cNvSpPr>
              <a:spLocks noChangeShapeType="1"/>
            </p:cNvSpPr>
            <p:nvPr/>
          </p:nvSpPr>
          <p:spPr bwMode="auto">
            <a:xfrm>
              <a:off x="295" y="2137"/>
              <a:ext cx="5171"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62">
              <a:extLst>
                <a:ext uri="{FF2B5EF4-FFF2-40B4-BE49-F238E27FC236}">
                  <a16:creationId xmlns:a16="http://schemas.microsoft.com/office/drawing/2014/main" id="{AA36632F-D1A9-4FC2-8A4C-7B4FA4DD78C8}"/>
                </a:ext>
              </a:extLst>
            </p:cNvPr>
            <p:cNvSpPr>
              <a:spLocks noChangeShapeType="1"/>
            </p:cNvSpPr>
            <p:nvPr/>
          </p:nvSpPr>
          <p:spPr bwMode="auto">
            <a:xfrm>
              <a:off x="295" y="2386"/>
              <a:ext cx="5171"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63">
              <a:extLst>
                <a:ext uri="{FF2B5EF4-FFF2-40B4-BE49-F238E27FC236}">
                  <a16:creationId xmlns:a16="http://schemas.microsoft.com/office/drawing/2014/main" id="{C813B97F-3A27-ACB8-9D38-B30D5AE4CCBF}"/>
                </a:ext>
              </a:extLst>
            </p:cNvPr>
            <p:cNvSpPr>
              <a:spLocks noChangeShapeType="1"/>
            </p:cNvSpPr>
            <p:nvPr/>
          </p:nvSpPr>
          <p:spPr bwMode="auto">
            <a:xfrm>
              <a:off x="295" y="2674"/>
              <a:ext cx="5171"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64">
              <a:extLst>
                <a:ext uri="{FF2B5EF4-FFF2-40B4-BE49-F238E27FC236}">
                  <a16:creationId xmlns:a16="http://schemas.microsoft.com/office/drawing/2014/main" id="{38CB7566-069B-AE33-0910-3B6C2F732B25}"/>
                </a:ext>
              </a:extLst>
            </p:cNvPr>
            <p:cNvSpPr>
              <a:spLocks noChangeShapeType="1"/>
            </p:cNvSpPr>
            <p:nvPr/>
          </p:nvSpPr>
          <p:spPr bwMode="auto">
            <a:xfrm>
              <a:off x="295" y="2953"/>
              <a:ext cx="5171"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65">
              <a:extLst>
                <a:ext uri="{FF2B5EF4-FFF2-40B4-BE49-F238E27FC236}">
                  <a16:creationId xmlns:a16="http://schemas.microsoft.com/office/drawing/2014/main" id="{519A969F-B1F2-80D8-508B-55441731A828}"/>
                </a:ext>
              </a:extLst>
            </p:cNvPr>
            <p:cNvSpPr>
              <a:spLocks noChangeShapeType="1"/>
            </p:cNvSpPr>
            <p:nvPr/>
          </p:nvSpPr>
          <p:spPr bwMode="auto">
            <a:xfrm>
              <a:off x="295" y="3241"/>
              <a:ext cx="5171"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66">
              <a:extLst>
                <a:ext uri="{FF2B5EF4-FFF2-40B4-BE49-F238E27FC236}">
                  <a16:creationId xmlns:a16="http://schemas.microsoft.com/office/drawing/2014/main" id="{7DA62A0F-BD23-8AF6-9FE4-14F5E47E3CF3}"/>
                </a:ext>
              </a:extLst>
            </p:cNvPr>
            <p:cNvSpPr>
              <a:spLocks noChangeShapeType="1"/>
            </p:cNvSpPr>
            <p:nvPr/>
          </p:nvSpPr>
          <p:spPr bwMode="auto">
            <a:xfrm>
              <a:off x="295" y="1609"/>
              <a:ext cx="5171"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67">
              <a:extLst>
                <a:ext uri="{FF2B5EF4-FFF2-40B4-BE49-F238E27FC236}">
                  <a16:creationId xmlns:a16="http://schemas.microsoft.com/office/drawing/2014/main" id="{74A94E17-D194-69A5-5CF7-DADB61BA4760}"/>
                </a:ext>
              </a:extLst>
            </p:cNvPr>
            <p:cNvSpPr>
              <a:spLocks noChangeShapeType="1"/>
            </p:cNvSpPr>
            <p:nvPr/>
          </p:nvSpPr>
          <p:spPr bwMode="auto">
            <a:xfrm>
              <a:off x="295" y="1609"/>
              <a:ext cx="0" cy="2592"/>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68">
              <a:extLst>
                <a:ext uri="{FF2B5EF4-FFF2-40B4-BE49-F238E27FC236}">
                  <a16:creationId xmlns:a16="http://schemas.microsoft.com/office/drawing/2014/main" id="{19654041-9E24-D66E-F961-6C183A2A0071}"/>
                </a:ext>
              </a:extLst>
            </p:cNvPr>
            <p:cNvSpPr>
              <a:spLocks noChangeShapeType="1"/>
            </p:cNvSpPr>
            <p:nvPr/>
          </p:nvSpPr>
          <p:spPr bwMode="auto">
            <a:xfrm>
              <a:off x="5466" y="1609"/>
              <a:ext cx="0" cy="2592"/>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69">
              <a:extLst>
                <a:ext uri="{FF2B5EF4-FFF2-40B4-BE49-F238E27FC236}">
                  <a16:creationId xmlns:a16="http://schemas.microsoft.com/office/drawing/2014/main" id="{99FDCD32-A77B-9018-6422-BA0826DDE9A4}"/>
                </a:ext>
              </a:extLst>
            </p:cNvPr>
            <p:cNvSpPr>
              <a:spLocks noChangeShapeType="1"/>
            </p:cNvSpPr>
            <p:nvPr/>
          </p:nvSpPr>
          <p:spPr bwMode="auto">
            <a:xfrm>
              <a:off x="770" y="1858"/>
              <a:ext cx="0" cy="2343"/>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70">
              <a:extLst>
                <a:ext uri="{FF2B5EF4-FFF2-40B4-BE49-F238E27FC236}">
                  <a16:creationId xmlns:a16="http://schemas.microsoft.com/office/drawing/2014/main" id="{34A84E65-A654-2170-7BBF-FE9E57CA4390}"/>
                </a:ext>
              </a:extLst>
            </p:cNvPr>
            <p:cNvSpPr>
              <a:spLocks noChangeShapeType="1"/>
            </p:cNvSpPr>
            <p:nvPr/>
          </p:nvSpPr>
          <p:spPr bwMode="auto">
            <a:xfrm>
              <a:off x="295" y="3490"/>
              <a:ext cx="475"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Line 71">
              <a:extLst>
                <a:ext uri="{FF2B5EF4-FFF2-40B4-BE49-F238E27FC236}">
                  <a16:creationId xmlns:a16="http://schemas.microsoft.com/office/drawing/2014/main" id="{C4FFF20A-16F3-FBEE-A5C1-D6B37F2D5623}"/>
                </a:ext>
              </a:extLst>
            </p:cNvPr>
            <p:cNvSpPr>
              <a:spLocks noChangeShapeType="1"/>
            </p:cNvSpPr>
            <p:nvPr/>
          </p:nvSpPr>
          <p:spPr bwMode="auto">
            <a:xfrm>
              <a:off x="295" y="3739"/>
              <a:ext cx="475"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72">
              <a:extLst>
                <a:ext uri="{FF2B5EF4-FFF2-40B4-BE49-F238E27FC236}">
                  <a16:creationId xmlns:a16="http://schemas.microsoft.com/office/drawing/2014/main" id="{981798C8-40D2-76C5-3A29-573EDD3ADD97}"/>
                </a:ext>
              </a:extLst>
            </p:cNvPr>
            <p:cNvSpPr>
              <a:spLocks noChangeShapeType="1"/>
            </p:cNvSpPr>
            <p:nvPr/>
          </p:nvSpPr>
          <p:spPr bwMode="auto">
            <a:xfrm>
              <a:off x="295" y="3988"/>
              <a:ext cx="475"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73">
              <a:extLst>
                <a:ext uri="{FF2B5EF4-FFF2-40B4-BE49-F238E27FC236}">
                  <a16:creationId xmlns:a16="http://schemas.microsoft.com/office/drawing/2014/main" id="{DE225746-FDEE-1DCD-9553-F54261FE9D42}"/>
                </a:ext>
              </a:extLst>
            </p:cNvPr>
            <p:cNvSpPr>
              <a:spLocks noChangeShapeType="1"/>
            </p:cNvSpPr>
            <p:nvPr/>
          </p:nvSpPr>
          <p:spPr bwMode="auto">
            <a:xfrm>
              <a:off x="295" y="4201"/>
              <a:ext cx="5171"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Rectangle 74">
              <a:extLst>
                <a:ext uri="{FF2B5EF4-FFF2-40B4-BE49-F238E27FC236}">
                  <a16:creationId xmlns:a16="http://schemas.microsoft.com/office/drawing/2014/main" id="{427071A7-E654-8A8F-9015-703AEB34D794}"/>
                </a:ext>
              </a:extLst>
            </p:cNvPr>
            <p:cNvSpPr>
              <a:spLocks noChangeArrowheads="1"/>
            </p:cNvSpPr>
            <p:nvPr/>
          </p:nvSpPr>
          <p:spPr bwMode="auto">
            <a:xfrm>
              <a:off x="2164" y="1241"/>
              <a:ext cx="1101" cy="2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000" i="0" dirty="0">
                  <a:solidFill>
                    <a:srgbClr val="800000"/>
                  </a:solidFill>
                  <a:latin typeface="+mn-ea"/>
                  <a:ea typeface="+mn-ea"/>
                </a:rPr>
                <a:t>74290</a:t>
              </a:r>
              <a:r>
                <a:rPr kumimoji="1" lang="zh-CN" altLang="en-US" sz="2000" i="0" dirty="0">
                  <a:solidFill>
                    <a:srgbClr val="800000"/>
                  </a:solidFill>
                  <a:latin typeface="+mn-ea"/>
                  <a:ea typeface="+mn-ea"/>
                </a:rPr>
                <a:t>功能表</a:t>
              </a:r>
            </a:p>
          </p:txBody>
        </p:sp>
      </p:grpSp>
    </p:spTree>
    <p:extLst>
      <p:ext uri="{BB962C8B-B14F-4D97-AF65-F5344CB8AC3E}">
        <p14:creationId xmlns:p14="http://schemas.microsoft.com/office/powerpoint/2010/main" val="4382144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6"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inHorizontal)">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F8DC9DC-6F98-5469-3971-AC90F288F0F4}"/>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17765" name="Text Box 5">
                <a:extLst>
                  <a:ext uri="{FF2B5EF4-FFF2-40B4-BE49-F238E27FC236}">
                    <a16:creationId xmlns:a16="http://schemas.microsoft.com/office/drawing/2014/main" id="{45390650-6188-CEBA-84E9-910E42BD7B80}"/>
                  </a:ext>
                </a:extLst>
              </p:cNvPr>
              <p:cNvSpPr txBox="1">
                <a:spLocks noChangeArrowheads="1"/>
              </p:cNvSpPr>
              <p:nvPr/>
            </p:nvSpPr>
            <p:spPr bwMode="auto">
              <a:xfrm>
                <a:off x="3517900" y="794904"/>
                <a:ext cx="4956305" cy="1453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pPr>
                <a:r>
                  <a:rPr lang="en-US" altLang="zh-CN" sz="2400" b="1" dirty="0">
                    <a:latin typeface="Times New Roman" panose="02020603050405020304" pitchFamily="18" charset="0"/>
                    <a:cs typeface="Times New Roman" panose="02020603050405020304" pitchFamily="18" charset="0"/>
                  </a:rPr>
                  <a:t>(1) </a:t>
                </a:r>
                <a:r>
                  <a:rPr lang="zh-CN" altLang="en-US" sz="2400" b="1" dirty="0">
                    <a:latin typeface="Times New Roman" panose="02020603050405020304" pitchFamily="18" charset="0"/>
                    <a:cs typeface="Times New Roman" panose="02020603050405020304" pitchFamily="18" charset="0"/>
                  </a:rPr>
                  <a:t>触发器</a:t>
                </a:r>
                <a14:m>
                  <m:oMath xmlns:m="http://schemas.openxmlformats.org/officeDocument/2006/math">
                    <m:sSub>
                      <m:sSubPr>
                        <m:ctrlPr>
                          <a:rPr lang="en-US" altLang="zh-CN" sz="2400" i="1" dirty="0" smtClean="0">
                            <a:latin typeface="Cambria Math" panose="02040503050406030204" pitchFamily="18" charset="0"/>
                            <a:cs typeface="Times New Roman" panose="02020603050405020304" pitchFamily="18" charset="0"/>
                          </a:rPr>
                        </m:ctrlPr>
                      </m:sSubPr>
                      <m:e>
                        <m:r>
                          <a:rPr lang="en-US" altLang="zh-CN" sz="2400" b="1" i="1" dirty="0" smtClean="0">
                            <a:latin typeface="Cambria Math" panose="02040503050406030204" pitchFamily="18" charset="0"/>
                            <a:cs typeface="Times New Roman" panose="02020603050405020304" pitchFamily="18" charset="0"/>
                          </a:rPr>
                          <m:t>𝑸</m:t>
                        </m:r>
                      </m:e>
                      <m:sub>
                        <m:r>
                          <a:rPr lang="en-US" altLang="zh-CN" sz="2400" b="1" i="1" dirty="0" smtClean="0">
                            <a:latin typeface="Cambria Math" panose="02040503050406030204" pitchFamily="18" charset="0"/>
                            <a:cs typeface="Times New Roman" panose="02020603050405020304" pitchFamily="18" charset="0"/>
                          </a:rPr>
                          <m:t>𝟎</m:t>
                        </m:r>
                      </m:sub>
                    </m:sSub>
                  </m:oMath>
                </a14:m>
                <a:r>
                  <a:rPr lang="zh-CN" altLang="en-US" sz="2400" b="1" dirty="0">
                    <a:latin typeface="Times New Roman" panose="02020603050405020304" pitchFamily="18" charset="0"/>
                    <a:cs typeface="Times New Roman" panose="02020603050405020304" pitchFamily="18" charset="0"/>
                  </a:rPr>
                  <a:t>：模</a:t>
                </a:r>
                <a:r>
                  <a:rPr lang="en-US" altLang="zh-CN" sz="2400" b="1" dirty="0">
                    <a:latin typeface="Times New Roman" panose="02020603050405020304" pitchFamily="18" charset="0"/>
                    <a:cs typeface="Times New Roman" panose="02020603050405020304" pitchFamily="18" charset="0"/>
                  </a:rPr>
                  <a:t>2  </a:t>
                </a:r>
                <a:r>
                  <a:rPr lang="en-US" altLang="zh-CN" sz="2800" b="1" i="1" dirty="0">
                    <a:latin typeface="Times New Roman" panose="02020603050405020304" pitchFamily="18" charset="0"/>
                    <a:cs typeface="Times New Roman" panose="02020603050405020304" pitchFamily="18" charset="0"/>
                  </a:rPr>
                  <a:t>CP</a:t>
                </a:r>
                <a:r>
                  <a:rPr lang="en-US" altLang="zh-CN" sz="2800" b="1" baseline="-250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入</a:t>
                </a:r>
                <a:r>
                  <a:rPr lang="en-US" altLang="zh-CN" sz="2800" b="1" i="1" dirty="0">
                    <a:latin typeface="Times New Roman" panose="02020603050405020304" pitchFamily="18" charset="0"/>
                    <a:cs typeface="Times New Roman" panose="02020603050405020304" pitchFamily="18" charset="0"/>
                  </a:rPr>
                  <a:t>Q</a:t>
                </a:r>
                <a:r>
                  <a:rPr lang="en-US" altLang="zh-CN" sz="2800" b="1" baseline="-250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出</a:t>
                </a:r>
                <a:endParaRPr lang="zh-CN" altLang="en-US" sz="2400" b="1" dirty="0">
                  <a:latin typeface="Times New Roman" panose="02020603050405020304" pitchFamily="18" charset="0"/>
                  <a:cs typeface="Times New Roman" panose="02020603050405020304" pitchFamily="18" charset="0"/>
                </a:endParaRPr>
              </a:p>
              <a:p>
                <a:pPr eaLnBrk="1" hangingPunct="1">
                  <a:lnSpc>
                    <a:spcPct val="120000"/>
                  </a:lnSpc>
                  <a:spcBef>
                    <a:spcPct val="0"/>
                  </a:spcBef>
                  <a:buFontTx/>
                  <a:buNone/>
                </a:pPr>
                <a:r>
                  <a:rPr lang="en-US" altLang="zh-CN" sz="2400" b="1" dirty="0">
                    <a:latin typeface="Times New Roman" panose="02020603050405020304" pitchFamily="18" charset="0"/>
                    <a:cs typeface="Times New Roman" panose="02020603050405020304" pitchFamily="18" charset="0"/>
                  </a:rPr>
                  <a:t>(2) </a:t>
                </a:r>
                <a:r>
                  <a:rPr lang="zh-CN" altLang="en-US" sz="2400" b="1" dirty="0">
                    <a:latin typeface="Times New Roman" panose="02020603050405020304" pitchFamily="18" charset="0"/>
                    <a:cs typeface="Times New Roman" panose="02020603050405020304" pitchFamily="18" charset="0"/>
                  </a:rPr>
                  <a:t>触发器</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𝑸</m:t>
                        </m:r>
                      </m:e>
                      <m:sub>
                        <m:r>
                          <a:rPr lang="en-US" altLang="zh-CN" sz="2400" b="1" i="1" dirty="0" smtClean="0">
                            <a:latin typeface="Cambria Math" panose="02040503050406030204" pitchFamily="18" charset="0"/>
                            <a:cs typeface="Times New Roman" panose="02020603050405020304" pitchFamily="18" charset="0"/>
                          </a:rPr>
                          <m:t>𝟏</m:t>
                        </m:r>
                      </m:sub>
                    </m:sSub>
                    <m:r>
                      <a:rPr lang="en-US" altLang="zh-CN" sz="2400" i="1" dirty="0">
                        <a:latin typeface="Cambria Math" panose="02040503050406030204" pitchFamily="18" charset="0"/>
                        <a:cs typeface="Times New Roman" panose="02020603050405020304" pitchFamily="18" charset="0"/>
                      </a:rPr>
                      <m:t> </m:t>
                    </m:r>
                  </m:oMath>
                </a14:m>
                <a:r>
                  <a:rPr lang="zh-CN" altLang="en-US" sz="2400" b="1" i="1" dirty="0">
                    <a:latin typeface="Times New Roman" panose="02020603050405020304" pitchFamily="18" charset="0"/>
                    <a:cs typeface="Times New Roman" panose="02020603050405020304" pitchFamily="18" charset="0"/>
                  </a:rPr>
                  <a:t>、</a:t>
                </a:r>
                <a:r>
                  <a:rPr lang="en-US" altLang="zh-CN" sz="2400" dirty="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𝑸</m:t>
                        </m:r>
                      </m:e>
                      <m:sub>
                        <m:r>
                          <a:rPr lang="en-US" altLang="zh-CN" sz="2400" b="1" i="1" dirty="0" smtClean="0">
                            <a:latin typeface="Cambria Math" panose="02040503050406030204" pitchFamily="18" charset="0"/>
                            <a:cs typeface="Times New Roman" panose="02020603050405020304" pitchFamily="18" charset="0"/>
                          </a:rPr>
                          <m:t>𝟐</m:t>
                        </m:r>
                      </m:sub>
                    </m:sSub>
                    <m:r>
                      <a:rPr lang="en-US" altLang="zh-CN" sz="2400" i="1" dirty="0">
                        <a:latin typeface="Cambria Math" panose="02040503050406030204" pitchFamily="18" charset="0"/>
                        <a:cs typeface="Times New Roman" panose="02020603050405020304" pitchFamily="18" charset="0"/>
                      </a:rPr>
                      <m:t> </m:t>
                    </m:r>
                  </m:oMath>
                </a14:m>
                <a:r>
                  <a:rPr lang="zh-CN" altLang="en-US" sz="2400" b="1" i="1" dirty="0">
                    <a:latin typeface="Times New Roman" panose="02020603050405020304" pitchFamily="18" charset="0"/>
                    <a:cs typeface="Times New Roman" panose="02020603050405020304" pitchFamily="18" charset="0"/>
                  </a:rPr>
                  <a:t>、</a:t>
                </a:r>
                <a:r>
                  <a:rPr lang="en-US" altLang="zh-CN" sz="2400" dirty="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𝑸</m:t>
                        </m:r>
                      </m:e>
                      <m:sub>
                        <m:r>
                          <a:rPr lang="en-US" altLang="zh-CN" sz="2400" b="1" i="1" dirty="0" smtClean="0">
                            <a:latin typeface="Cambria Math" panose="02040503050406030204" pitchFamily="18" charset="0"/>
                            <a:cs typeface="Times New Roman" panose="02020603050405020304" pitchFamily="18" charset="0"/>
                          </a:rPr>
                          <m:t>𝟑</m:t>
                        </m:r>
                      </m:sub>
                    </m:sSub>
                    <m:r>
                      <a:rPr lang="en-US" altLang="zh-CN" sz="2400" i="1" dirty="0">
                        <a:latin typeface="Cambria Math" panose="02040503050406030204" pitchFamily="18" charset="0"/>
                        <a:cs typeface="Times New Roman" panose="02020603050405020304" pitchFamily="18" charset="0"/>
                      </a:rPr>
                      <m:t> </m:t>
                    </m:r>
                  </m:oMath>
                </a14:m>
                <a:r>
                  <a:rPr lang="zh-CN" altLang="en-US" sz="2400" b="1" dirty="0">
                    <a:latin typeface="Times New Roman" panose="02020603050405020304" pitchFamily="18" charset="0"/>
                    <a:cs typeface="Times New Roman" panose="02020603050405020304" pitchFamily="18" charset="0"/>
                  </a:rPr>
                  <a:t>：模</a:t>
                </a:r>
                <a:r>
                  <a:rPr lang="en-US" altLang="zh-CN" sz="2400" b="1" dirty="0">
                    <a:latin typeface="Times New Roman" panose="02020603050405020304" pitchFamily="18" charset="0"/>
                    <a:cs typeface="Times New Roman" panose="02020603050405020304" pitchFamily="18" charset="0"/>
                  </a:rPr>
                  <a:t>5</a:t>
                </a:r>
                <a:r>
                  <a:rPr lang="zh-CN" altLang="en-US" sz="2400" b="1" dirty="0">
                    <a:latin typeface="Times New Roman" panose="02020603050405020304" pitchFamily="18" charset="0"/>
                    <a:cs typeface="Times New Roman" panose="02020603050405020304" pitchFamily="18" charset="0"/>
                  </a:rPr>
                  <a:t>异步计数器。     </a:t>
                </a:r>
                <a:r>
                  <a:rPr lang="en-US" altLang="zh-CN" sz="2400" b="1" i="1" dirty="0">
                    <a:solidFill>
                      <a:srgbClr val="FF3300"/>
                    </a:solidFill>
                    <a:latin typeface="Times New Roman" panose="02020603050405020304" pitchFamily="18" charset="0"/>
                    <a:cs typeface="Times New Roman" panose="02020603050405020304" pitchFamily="18" charset="0"/>
                  </a:rPr>
                  <a:t>CP</a:t>
                </a:r>
                <a:r>
                  <a:rPr lang="en-US" altLang="zh-CN" sz="2400" baseline="-25000" dirty="0">
                    <a:solidFill>
                      <a:srgbClr val="FF3300"/>
                    </a:solidFill>
                    <a:latin typeface="Times New Roman" panose="02020603050405020304" pitchFamily="18" charset="0"/>
                    <a:cs typeface="Times New Roman" panose="02020603050405020304" pitchFamily="18" charset="0"/>
                  </a:rPr>
                  <a:t>1</a:t>
                </a:r>
                <a:r>
                  <a:rPr lang="en-US" altLang="zh-CN" sz="2400" b="1" dirty="0">
                    <a:solidFill>
                      <a:srgbClr val="FF3300"/>
                    </a:solidFill>
                    <a:latin typeface="Times New Roman" panose="02020603050405020304" pitchFamily="18" charset="0"/>
                    <a:cs typeface="Times New Roman" panose="02020603050405020304" pitchFamily="18" charset="0"/>
                  </a:rPr>
                  <a:t> </a:t>
                </a:r>
                <a:r>
                  <a:rPr lang="zh-CN" altLang="en-US" sz="2400" b="1" dirty="0">
                    <a:solidFill>
                      <a:srgbClr val="FF3300"/>
                    </a:solidFill>
                    <a:latin typeface="Times New Roman" panose="02020603050405020304" pitchFamily="18" charset="0"/>
                    <a:cs typeface="Times New Roman" panose="02020603050405020304" pitchFamily="18" charset="0"/>
                  </a:rPr>
                  <a:t>入</a:t>
                </a:r>
                <a:r>
                  <a:rPr lang="en-US" altLang="zh-CN" sz="2400" b="1" i="1" dirty="0">
                    <a:solidFill>
                      <a:srgbClr val="FF3300"/>
                    </a:solidFill>
                    <a:latin typeface="Times New Roman" panose="02020603050405020304" pitchFamily="18" charset="0"/>
                    <a:ea typeface="隶书" panose="02010509060101010101" pitchFamily="49" charset="-122"/>
                    <a:cs typeface="Times New Roman" panose="02020603050405020304" pitchFamily="18" charset="0"/>
                  </a:rPr>
                  <a:t>Q</a:t>
                </a:r>
                <a:r>
                  <a:rPr lang="en-US" altLang="zh-CN" sz="2400" baseline="-25000" dirty="0">
                    <a:solidFill>
                      <a:srgbClr val="FF3300"/>
                    </a:solidFill>
                    <a:latin typeface="Times New Roman" panose="02020603050405020304" pitchFamily="18" charset="0"/>
                    <a:ea typeface="隶书" panose="02010509060101010101" pitchFamily="49" charset="-122"/>
                    <a:cs typeface="Times New Roman" panose="02020603050405020304" pitchFamily="18" charset="0"/>
                  </a:rPr>
                  <a:t>3</a:t>
                </a:r>
                <a:r>
                  <a:rPr lang="en-US" altLang="zh-CN" sz="2400" b="1" baseline="-25000" dirty="0">
                    <a:solidFill>
                      <a:srgbClr val="FF330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2400" b="1" dirty="0">
                    <a:solidFill>
                      <a:srgbClr val="FF33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baseline="-25000" dirty="0">
                    <a:solidFill>
                      <a:srgbClr val="FF3300"/>
                    </a:solidFill>
                    <a:latin typeface="Times New Roman" panose="02020603050405020304" pitchFamily="18" charset="0"/>
                    <a:ea typeface="隶书" panose="02010509060101010101" pitchFamily="49" charset="-122"/>
                  </a:rPr>
                  <a:t> </a:t>
                </a:r>
                <a:r>
                  <a:rPr lang="en-US" altLang="zh-CN" sz="2400" b="1" i="1" dirty="0">
                    <a:solidFill>
                      <a:srgbClr val="FF3300"/>
                    </a:solidFill>
                    <a:latin typeface="Times New Roman" panose="02020603050405020304" pitchFamily="18" charset="0"/>
                    <a:ea typeface="隶书" panose="02010509060101010101" pitchFamily="49" charset="-122"/>
                  </a:rPr>
                  <a:t>Q</a:t>
                </a:r>
                <a:r>
                  <a:rPr lang="en-US" altLang="zh-CN" sz="2400" baseline="-25000" dirty="0">
                    <a:solidFill>
                      <a:srgbClr val="FF3300"/>
                    </a:solidFill>
                    <a:latin typeface="Times New Roman" panose="02020603050405020304" pitchFamily="18" charset="0"/>
                    <a:ea typeface="隶书" panose="02010509060101010101" pitchFamily="49" charset="-122"/>
                  </a:rPr>
                  <a:t>1</a:t>
                </a:r>
                <a:r>
                  <a:rPr lang="zh-CN" altLang="en-US" sz="2400" b="1" dirty="0">
                    <a:solidFill>
                      <a:srgbClr val="FF3300"/>
                    </a:solidFill>
                    <a:latin typeface="Times New Roman" panose="02020603050405020304" pitchFamily="18" charset="0"/>
                    <a:cs typeface="Times New Roman" panose="02020603050405020304" pitchFamily="18" charset="0"/>
                  </a:rPr>
                  <a:t>出</a:t>
                </a:r>
                <a:endParaRPr lang="zh-CN" altLang="en-US" sz="2800" b="1" dirty="0">
                  <a:solidFill>
                    <a:srgbClr val="CC0000"/>
                  </a:solidFill>
                  <a:latin typeface="Times New Roman" panose="02020603050405020304" pitchFamily="18" charset="0"/>
                  <a:cs typeface="Times New Roman" panose="02020603050405020304" pitchFamily="18" charset="0"/>
                </a:endParaRPr>
              </a:p>
            </p:txBody>
          </p:sp>
        </mc:Choice>
        <mc:Fallback xmlns="">
          <p:sp>
            <p:nvSpPr>
              <p:cNvPr id="117765" name="Text Box 5">
                <a:extLst>
                  <a:ext uri="{FF2B5EF4-FFF2-40B4-BE49-F238E27FC236}">
                    <a16:creationId xmlns:a16="http://schemas.microsoft.com/office/drawing/2014/main" id="{45390650-6188-CEBA-84E9-910E42BD7B80}"/>
                  </a:ext>
                </a:extLst>
              </p:cNvPr>
              <p:cNvSpPr txBox="1">
                <a:spLocks noRot="1" noChangeAspect="1" noMove="1" noResize="1" noEditPoints="1" noAdjustHandles="1" noChangeArrowheads="1" noChangeShapeType="1" noTextEdit="1"/>
              </p:cNvSpPr>
              <p:nvPr/>
            </p:nvSpPr>
            <p:spPr bwMode="auto">
              <a:xfrm>
                <a:off x="3517900" y="794904"/>
                <a:ext cx="4956305" cy="1453411"/>
              </a:xfrm>
              <a:prstGeom prst="rect">
                <a:avLst/>
              </a:prstGeom>
              <a:blipFill>
                <a:blip r:embed="rId3"/>
                <a:stretch>
                  <a:fillRect l="-1845" t="-2929" b="-8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7766" name="Text Box 6">
            <a:extLst>
              <a:ext uri="{FF2B5EF4-FFF2-40B4-BE49-F238E27FC236}">
                <a16:creationId xmlns:a16="http://schemas.microsoft.com/office/drawing/2014/main" id="{17FE5CCE-6AED-65AC-B99E-BE6ED8A5EEB0}"/>
              </a:ext>
            </a:extLst>
          </p:cNvPr>
          <p:cNvSpPr txBox="1">
            <a:spLocks noChangeArrowheads="1"/>
          </p:cNvSpPr>
          <p:nvPr/>
        </p:nvSpPr>
        <p:spPr bwMode="auto">
          <a:xfrm>
            <a:off x="134730" y="1261946"/>
            <a:ext cx="3810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dirty="0">
                <a:latin typeface="+mn-ea"/>
                <a:ea typeface="+mn-ea"/>
                <a:cs typeface="Times New Roman" panose="02020603050405020304" pitchFamily="18" charset="0"/>
              </a:rPr>
              <a:t>逻辑符号</a:t>
            </a:r>
            <a:endParaRPr lang="zh-CN" altLang="en-US" sz="2400" dirty="0">
              <a:latin typeface="+mn-ea"/>
              <a:ea typeface="+mn-ea"/>
              <a:cs typeface="Times New Roman" panose="02020603050405020304" pitchFamily="18" charset="0"/>
            </a:endParaRPr>
          </a:p>
        </p:txBody>
      </p:sp>
      <p:grpSp>
        <p:nvGrpSpPr>
          <p:cNvPr id="2" name="Group 142">
            <a:extLst>
              <a:ext uri="{FF2B5EF4-FFF2-40B4-BE49-F238E27FC236}">
                <a16:creationId xmlns:a16="http://schemas.microsoft.com/office/drawing/2014/main" id="{79B9F57B-B160-0A5A-D64D-480252E04BFC}"/>
              </a:ext>
            </a:extLst>
          </p:cNvPr>
          <p:cNvGrpSpPr>
            <a:grpSpLocks/>
          </p:cNvGrpSpPr>
          <p:nvPr/>
        </p:nvGrpSpPr>
        <p:grpSpPr bwMode="auto">
          <a:xfrm>
            <a:off x="280988" y="2590800"/>
            <a:ext cx="3097212" cy="3763963"/>
            <a:chOff x="177" y="1632"/>
            <a:chExt cx="1951" cy="2371"/>
          </a:xfrm>
        </p:grpSpPr>
        <p:grpSp>
          <p:nvGrpSpPr>
            <p:cNvPr id="103451" name="Group 141">
              <a:extLst>
                <a:ext uri="{FF2B5EF4-FFF2-40B4-BE49-F238E27FC236}">
                  <a16:creationId xmlns:a16="http://schemas.microsoft.com/office/drawing/2014/main" id="{367FF50C-0163-6C9D-4F0F-C9E4B1317A21}"/>
                </a:ext>
              </a:extLst>
            </p:cNvPr>
            <p:cNvGrpSpPr>
              <a:grpSpLocks/>
            </p:cNvGrpSpPr>
            <p:nvPr/>
          </p:nvGrpSpPr>
          <p:grpSpPr bwMode="auto">
            <a:xfrm>
              <a:off x="206" y="1632"/>
              <a:ext cx="1922" cy="2371"/>
              <a:chOff x="206" y="1632"/>
              <a:chExt cx="1922" cy="2371"/>
            </a:xfrm>
          </p:grpSpPr>
          <p:sp>
            <p:nvSpPr>
              <p:cNvPr id="103454" name="Rectangle 22">
                <a:extLst>
                  <a:ext uri="{FF2B5EF4-FFF2-40B4-BE49-F238E27FC236}">
                    <a16:creationId xmlns:a16="http://schemas.microsoft.com/office/drawing/2014/main" id="{2751F768-8143-FCE4-CDDD-2543D61F78D0}"/>
                  </a:ext>
                </a:extLst>
              </p:cNvPr>
              <p:cNvSpPr>
                <a:spLocks noChangeArrowheads="1"/>
              </p:cNvSpPr>
              <p:nvPr/>
            </p:nvSpPr>
            <p:spPr bwMode="auto">
              <a:xfrm>
                <a:off x="554" y="1664"/>
                <a:ext cx="1175" cy="2339"/>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3455" name="Text Box 55">
                <a:extLst>
                  <a:ext uri="{FF2B5EF4-FFF2-40B4-BE49-F238E27FC236}">
                    <a16:creationId xmlns:a16="http://schemas.microsoft.com/office/drawing/2014/main" id="{A44477A7-E92E-4D95-5634-32434C6BF17C}"/>
                  </a:ext>
                </a:extLst>
              </p:cNvPr>
              <p:cNvSpPr txBox="1">
                <a:spLocks noChangeArrowheads="1"/>
              </p:cNvSpPr>
              <p:nvPr/>
            </p:nvSpPr>
            <p:spPr bwMode="auto">
              <a:xfrm>
                <a:off x="1761" y="3706"/>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3</a:t>
                </a:r>
              </a:p>
            </p:txBody>
          </p:sp>
          <p:sp>
            <p:nvSpPr>
              <p:cNvPr id="103456" name="Line 13">
                <a:extLst>
                  <a:ext uri="{FF2B5EF4-FFF2-40B4-BE49-F238E27FC236}">
                    <a16:creationId xmlns:a16="http://schemas.microsoft.com/office/drawing/2014/main" id="{BD7E9AC8-24D9-3FCB-4FAA-121868442343}"/>
                  </a:ext>
                </a:extLst>
              </p:cNvPr>
              <p:cNvSpPr>
                <a:spLocks noChangeShapeType="1"/>
              </p:cNvSpPr>
              <p:nvPr/>
            </p:nvSpPr>
            <p:spPr bwMode="auto">
              <a:xfrm flipV="1">
                <a:off x="240" y="2127"/>
                <a:ext cx="328"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57" name="Line 14">
                <a:extLst>
                  <a:ext uri="{FF2B5EF4-FFF2-40B4-BE49-F238E27FC236}">
                    <a16:creationId xmlns:a16="http://schemas.microsoft.com/office/drawing/2014/main" id="{4D688420-2493-1FCD-C81E-395E40BC3B59}"/>
                  </a:ext>
                </a:extLst>
              </p:cNvPr>
              <p:cNvSpPr>
                <a:spLocks noChangeShapeType="1"/>
              </p:cNvSpPr>
              <p:nvPr/>
            </p:nvSpPr>
            <p:spPr bwMode="auto">
              <a:xfrm flipV="1">
                <a:off x="233" y="3202"/>
                <a:ext cx="24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58" name="Line 24">
                <a:extLst>
                  <a:ext uri="{FF2B5EF4-FFF2-40B4-BE49-F238E27FC236}">
                    <a16:creationId xmlns:a16="http://schemas.microsoft.com/office/drawing/2014/main" id="{E20FA538-9FBA-488C-5DD1-9CFE362DE49F}"/>
                  </a:ext>
                </a:extLst>
              </p:cNvPr>
              <p:cNvSpPr>
                <a:spLocks noChangeShapeType="1"/>
              </p:cNvSpPr>
              <p:nvPr/>
            </p:nvSpPr>
            <p:spPr bwMode="auto">
              <a:xfrm flipV="1">
                <a:off x="240" y="1955"/>
                <a:ext cx="32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59" name="Text Box 26">
                <a:extLst>
                  <a:ext uri="{FF2B5EF4-FFF2-40B4-BE49-F238E27FC236}">
                    <a16:creationId xmlns:a16="http://schemas.microsoft.com/office/drawing/2014/main" id="{C73B58D6-353C-83BD-6713-ED3B5381EB96}"/>
                  </a:ext>
                </a:extLst>
              </p:cNvPr>
              <p:cNvSpPr txBox="1">
                <a:spLocks noChangeArrowheads="1"/>
              </p:cNvSpPr>
              <p:nvPr/>
            </p:nvSpPr>
            <p:spPr bwMode="auto">
              <a:xfrm>
                <a:off x="647" y="1632"/>
                <a:ext cx="10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800" b="1">
                    <a:latin typeface="Times New Roman" panose="02020603050405020304" pitchFamily="18" charset="0"/>
                    <a:cs typeface="Times New Roman" panose="02020603050405020304" pitchFamily="18" charset="0"/>
                  </a:rPr>
                  <a:t>74LS290</a:t>
                </a:r>
              </a:p>
            </p:txBody>
          </p:sp>
          <p:sp>
            <p:nvSpPr>
              <p:cNvPr id="103460" name="Text Box 35">
                <a:extLst>
                  <a:ext uri="{FF2B5EF4-FFF2-40B4-BE49-F238E27FC236}">
                    <a16:creationId xmlns:a16="http://schemas.microsoft.com/office/drawing/2014/main" id="{32A697E3-9832-1C09-D6F1-C97D4A12A8FE}"/>
                  </a:ext>
                </a:extLst>
              </p:cNvPr>
              <p:cNvSpPr txBox="1">
                <a:spLocks noChangeArrowheads="1"/>
              </p:cNvSpPr>
              <p:nvPr/>
            </p:nvSpPr>
            <p:spPr bwMode="auto">
              <a:xfrm>
                <a:off x="549" y="1829"/>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R</a:t>
                </a:r>
                <a:r>
                  <a:rPr lang="en-US" altLang="zh-CN" sz="1800" b="1" baseline="-25000">
                    <a:solidFill>
                      <a:srgbClr val="A50021"/>
                    </a:solidFill>
                    <a:latin typeface="Times New Roman" panose="02020603050405020304" pitchFamily="18" charset="0"/>
                    <a:cs typeface="Times New Roman" panose="02020603050405020304" pitchFamily="18" charset="0"/>
                  </a:rPr>
                  <a:t>0</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1</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3461" name="Text Box 40">
                <a:extLst>
                  <a:ext uri="{FF2B5EF4-FFF2-40B4-BE49-F238E27FC236}">
                    <a16:creationId xmlns:a16="http://schemas.microsoft.com/office/drawing/2014/main" id="{2DED0B54-788B-F69D-A179-BEC11C002A74}"/>
                  </a:ext>
                </a:extLst>
              </p:cNvPr>
              <p:cNvSpPr txBox="1">
                <a:spLocks noChangeArrowheads="1"/>
              </p:cNvSpPr>
              <p:nvPr/>
            </p:nvSpPr>
            <p:spPr bwMode="auto">
              <a:xfrm>
                <a:off x="557" y="3078"/>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CP</a:t>
                </a:r>
                <a:r>
                  <a:rPr lang="en-US" altLang="zh-CN" sz="1400" baseline="-25000" dirty="0">
                    <a:solidFill>
                      <a:srgbClr val="A50021"/>
                    </a:solidFill>
                    <a:latin typeface="Times New Roman" panose="02020603050405020304" pitchFamily="18" charset="0"/>
                    <a:cs typeface="Times New Roman" panose="02020603050405020304" pitchFamily="18" charset="0"/>
                  </a:rPr>
                  <a:t>0</a:t>
                </a:r>
              </a:p>
            </p:txBody>
          </p:sp>
          <p:sp>
            <p:nvSpPr>
              <p:cNvPr id="103462" name="Line 41">
                <a:extLst>
                  <a:ext uri="{FF2B5EF4-FFF2-40B4-BE49-F238E27FC236}">
                    <a16:creationId xmlns:a16="http://schemas.microsoft.com/office/drawing/2014/main" id="{0DB537DA-CE2E-A49B-185B-FCAF9334BFE9}"/>
                  </a:ext>
                </a:extLst>
              </p:cNvPr>
              <p:cNvSpPr>
                <a:spLocks noChangeShapeType="1"/>
              </p:cNvSpPr>
              <p:nvPr/>
            </p:nvSpPr>
            <p:spPr bwMode="auto">
              <a:xfrm>
                <a:off x="1744" y="3270"/>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63" name="Line 42">
                <a:extLst>
                  <a:ext uri="{FF2B5EF4-FFF2-40B4-BE49-F238E27FC236}">
                    <a16:creationId xmlns:a16="http://schemas.microsoft.com/office/drawing/2014/main" id="{CBA32245-CAE4-F418-0917-EEA3D9C4D2D9}"/>
                  </a:ext>
                </a:extLst>
              </p:cNvPr>
              <p:cNvSpPr>
                <a:spLocks noChangeShapeType="1"/>
              </p:cNvSpPr>
              <p:nvPr/>
            </p:nvSpPr>
            <p:spPr bwMode="auto">
              <a:xfrm>
                <a:off x="1737" y="3757"/>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64" name="Line 43">
                <a:extLst>
                  <a:ext uri="{FF2B5EF4-FFF2-40B4-BE49-F238E27FC236}">
                    <a16:creationId xmlns:a16="http://schemas.microsoft.com/office/drawing/2014/main" id="{3A40ECF0-7D5D-8BF3-1D79-A4078079DE97}"/>
                  </a:ext>
                </a:extLst>
              </p:cNvPr>
              <p:cNvSpPr>
                <a:spLocks noChangeShapeType="1"/>
              </p:cNvSpPr>
              <p:nvPr/>
            </p:nvSpPr>
            <p:spPr bwMode="auto">
              <a:xfrm>
                <a:off x="1738" y="3558"/>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65" name="Line 44">
                <a:extLst>
                  <a:ext uri="{FF2B5EF4-FFF2-40B4-BE49-F238E27FC236}">
                    <a16:creationId xmlns:a16="http://schemas.microsoft.com/office/drawing/2014/main" id="{AF6E8002-D0CB-F8F8-15AD-C6E50AED63F4}"/>
                  </a:ext>
                </a:extLst>
              </p:cNvPr>
              <p:cNvSpPr>
                <a:spLocks noChangeShapeType="1"/>
              </p:cNvSpPr>
              <p:nvPr/>
            </p:nvSpPr>
            <p:spPr bwMode="auto">
              <a:xfrm>
                <a:off x="1737" y="3948"/>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66" name="Text Box 46">
                <a:extLst>
                  <a:ext uri="{FF2B5EF4-FFF2-40B4-BE49-F238E27FC236}">
                    <a16:creationId xmlns:a16="http://schemas.microsoft.com/office/drawing/2014/main" id="{2EBE2410-14B4-C43A-73D4-9E6E1571969B}"/>
                  </a:ext>
                </a:extLst>
              </p:cNvPr>
              <p:cNvSpPr txBox="1">
                <a:spLocks noChangeArrowheads="1"/>
              </p:cNvSpPr>
              <p:nvPr/>
            </p:nvSpPr>
            <p:spPr bwMode="auto">
              <a:xfrm>
                <a:off x="206" y="1693"/>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R</a:t>
                </a:r>
                <a:r>
                  <a:rPr lang="en-US" altLang="zh-CN" sz="1600" b="1" baseline="-25000">
                    <a:solidFill>
                      <a:srgbClr val="000099"/>
                    </a:solidFill>
                    <a:latin typeface="Times New Roman" panose="02020603050405020304" pitchFamily="18" charset="0"/>
                    <a:cs typeface="Times New Roman" panose="02020603050405020304" pitchFamily="18" charset="0"/>
                  </a:rPr>
                  <a:t>0(1)</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03467" name="Text Box 52">
                <a:extLst>
                  <a:ext uri="{FF2B5EF4-FFF2-40B4-BE49-F238E27FC236}">
                    <a16:creationId xmlns:a16="http://schemas.microsoft.com/office/drawing/2014/main" id="{DEFD4412-70EA-5E76-B24E-FC06DDDFFF9D}"/>
                  </a:ext>
                </a:extLst>
              </p:cNvPr>
              <p:cNvSpPr txBox="1">
                <a:spLocks noChangeArrowheads="1"/>
              </p:cNvSpPr>
              <p:nvPr/>
            </p:nvSpPr>
            <p:spPr bwMode="auto">
              <a:xfrm>
                <a:off x="1775" y="3024"/>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0</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103468" name="Text Box 53">
                <a:extLst>
                  <a:ext uri="{FF2B5EF4-FFF2-40B4-BE49-F238E27FC236}">
                    <a16:creationId xmlns:a16="http://schemas.microsoft.com/office/drawing/2014/main" id="{5EFFDF64-4588-BFAF-797A-6E0739A86007}"/>
                  </a:ext>
                </a:extLst>
              </p:cNvPr>
              <p:cNvSpPr txBox="1">
                <a:spLocks noChangeArrowheads="1"/>
              </p:cNvSpPr>
              <p:nvPr/>
            </p:nvSpPr>
            <p:spPr bwMode="auto">
              <a:xfrm>
                <a:off x="1768" y="3317"/>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1</a:t>
                </a:r>
              </a:p>
            </p:txBody>
          </p:sp>
          <p:sp>
            <p:nvSpPr>
              <p:cNvPr id="103469" name="Text Box 54">
                <a:extLst>
                  <a:ext uri="{FF2B5EF4-FFF2-40B4-BE49-F238E27FC236}">
                    <a16:creationId xmlns:a16="http://schemas.microsoft.com/office/drawing/2014/main" id="{2877BF64-6774-A669-9CE2-F6B10A3CB9C0}"/>
                  </a:ext>
                </a:extLst>
              </p:cNvPr>
              <p:cNvSpPr txBox="1">
                <a:spLocks noChangeArrowheads="1"/>
              </p:cNvSpPr>
              <p:nvPr/>
            </p:nvSpPr>
            <p:spPr bwMode="auto">
              <a:xfrm>
                <a:off x="1768" y="3515"/>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2</a:t>
                </a:r>
              </a:p>
            </p:txBody>
          </p:sp>
          <p:sp>
            <p:nvSpPr>
              <p:cNvPr id="103470" name="Oval 77">
                <a:extLst>
                  <a:ext uri="{FF2B5EF4-FFF2-40B4-BE49-F238E27FC236}">
                    <a16:creationId xmlns:a16="http://schemas.microsoft.com/office/drawing/2014/main" id="{C753120E-DE38-90B5-4DFD-BB6B7B7BC715}"/>
                  </a:ext>
                </a:extLst>
              </p:cNvPr>
              <p:cNvSpPr>
                <a:spLocks noChangeArrowheads="1"/>
              </p:cNvSpPr>
              <p:nvPr/>
            </p:nvSpPr>
            <p:spPr bwMode="auto">
              <a:xfrm>
                <a:off x="473" y="3160"/>
                <a:ext cx="96" cy="96"/>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3471" name="Line 79">
                <a:extLst>
                  <a:ext uri="{FF2B5EF4-FFF2-40B4-BE49-F238E27FC236}">
                    <a16:creationId xmlns:a16="http://schemas.microsoft.com/office/drawing/2014/main" id="{719B659E-83AD-F6A7-3F4C-E15F8AF0EA0F}"/>
                  </a:ext>
                </a:extLst>
              </p:cNvPr>
              <p:cNvSpPr>
                <a:spLocks noChangeShapeType="1"/>
              </p:cNvSpPr>
              <p:nvPr/>
            </p:nvSpPr>
            <p:spPr bwMode="auto">
              <a:xfrm flipV="1">
                <a:off x="232" y="3663"/>
                <a:ext cx="24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72" name="Oval 82">
                <a:extLst>
                  <a:ext uri="{FF2B5EF4-FFF2-40B4-BE49-F238E27FC236}">
                    <a16:creationId xmlns:a16="http://schemas.microsoft.com/office/drawing/2014/main" id="{4A9E76DF-5CBC-1F54-C77C-3DA47A170FC3}"/>
                  </a:ext>
                </a:extLst>
              </p:cNvPr>
              <p:cNvSpPr>
                <a:spLocks noChangeArrowheads="1"/>
              </p:cNvSpPr>
              <p:nvPr/>
            </p:nvSpPr>
            <p:spPr bwMode="auto">
              <a:xfrm>
                <a:off x="472" y="3621"/>
                <a:ext cx="96" cy="96"/>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3473" name="Text Box 88">
                <a:extLst>
                  <a:ext uri="{FF2B5EF4-FFF2-40B4-BE49-F238E27FC236}">
                    <a16:creationId xmlns:a16="http://schemas.microsoft.com/office/drawing/2014/main" id="{347A9F5D-9494-810A-FF37-DA08ECE4130F}"/>
                  </a:ext>
                </a:extLst>
              </p:cNvPr>
              <p:cNvSpPr txBox="1">
                <a:spLocks noChangeArrowheads="1"/>
              </p:cNvSpPr>
              <p:nvPr/>
            </p:nvSpPr>
            <p:spPr bwMode="auto">
              <a:xfrm>
                <a:off x="206" y="1871"/>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R</a:t>
                </a:r>
                <a:r>
                  <a:rPr lang="en-US" altLang="zh-CN" sz="1600" b="1" baseline="-25000">
                    <a:solidFill>
                      <a:srgbClr val="000099"/>
                    </a:solidFill>
                    <a:latin typeface="Times New Roman" panose="02020603050405020304" pitchFamily="18" charset="0"/>
                    <a:cs typeface="Times New Roman" panose="02020603050405020304" pitchFamily="18" charset="0"/>
                  </a:rPr>
                  <a:t>0(2)</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03474" name="Line 93">
                <a:extLst>
                  <a:ext uri="{FF2B5EF4-FFF2-40B4-BE49-F238E27FC236}">
                    <a16:creationId xmlns:a16="http://schemas.microsoft.com/office/drawing/2014/main" id="{7F1AC9AD-8EAA-C23D-C050-50F4533703AA}"/>
                  </a:ext>
                </a:extLst>
              </p:cNvPr>
              <p:cNvSpPr>
                <a:spLocks noChangeShapeType="1"/>
              </p:cNvSpPr>
              <p:nvPr/>
            </p:nvSpPr>
            <p:spPr bwMode="auto">
              <a:xfrm flipV="1">
                <a:off x="240" y="2560"/>
                <a:ext cx="328"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75" name="Line 94">
                <a:extLst>
                  <a:ext uri="{FF2B5EF4-FFF2-40B4-BE49-F238E27FC236}">
                    <a16:creationId xmlns:a16="http://schemas.microsoft.com/office/drawing/2014/main" id="{77C82E15-5D60-5EF2-E4B6-A13D89647FFF}"/>
                  </a:ext>
                </a:extLst>
              </p:cNvPr>
              <p:cNvSpPr>
                <a:spLocks noChangeShapeType="1"/>
              </p:cNvSpPr>
              <p:nvPr/>
            </p:nvSpPr>
            <p:spPr bwMode="auto">
              <a:xfrm flipV="1">
                <a:off x="240" y="2388"/>
                <a:ext cx="32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76" name="Text Box 96">
                <a:extLst>
                  <a:ext uri="{FF2B5EF4-FFF2-40B4-BE49-F238E27FC236}">
                    <a16:creationId xmlns:a16="http://schemas.microsoft.com/office/drawing/2014/main" id="{940C6C4C-D52A-774B-5EC4-8BA066F08C09}"/>
                  </a:ext>
                </a:extLst>
              </p:cNvPr>
              <p:cNvSpPr txBox="1">
                <a:spLocks noChangeArrowheads="1"/>
              </p:cNvSpPr>
              <p:nvPr/>
            </p:nvSpPr>
            <p:spPr bwMode="auto">
              <a:xfrm>
                <a:off x="206" y="2126"/>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S</a:t>
                </a:r>
                <a:r>
                  <a:rPr lang="en-US" altLang="zh-CN" sz="1600" b="1" baseline="-25000">
                    <a:solidFill>
                      <a:srgbClr val="000099"/>
                    </a:solidFill>
                    <a:latin typeface="Times New Roman" panose="02020603050405020304" pitchFamily="18" charset="0"/>
                    <a:cs typeface="Times New Roman" panose="02020603050405020304" pitchFamily="18" charset="0"/>
                  </a:rPr>
                  <a:t>9(1)</a:t>
                </a:r>
              </a:p>
            </p:txBody>
          </p:sp>
          <p:sp>
            <p:nvSpPr>
              <p:cNvPr id="103477" name="Text Box 99">
                <a:extLst>
                  <a:ext uri="{FF2B5EF4-FFF2-40B4-BE49-F238E27FC236}">
                    <a16:creationId xmlns:a16="http://schemas.microsoft.com/office/drawing/2014/main" id="{F914302F-3882-E23F-E6DE-0C0DD637370E}"/>
                  </a:ext>
                </a:extLst>
              </p:cNvPr>
              <p:cNvSpPr txBox="1">
                <a:spLocks noChangeArrowheads="1"/>
              </p:cNvSpPr>
              <p:nvPr/>
            </p:nvSpPr>
            <p:spPr bwMode="auto">
              <a:xfrm>
                <a:off x="206" y="2304"/>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S</a:t>
                </a:r>
                <a:r>
                  <a:rPr lang="en-US" altLang="zh-CN" sz="1600" b="1" baseline="-25000">
                    <a:solidFill>
                      <a:srgbClr val="000099"/>
                    </a:solidFill>
                    <a:latin typeface="Times New Roman" panose="02020603050405020304" pitchFamily="18" charset="0"/>
                    <a:cs typeface="Times New Roman" panose="02020603050405020304" pitchFamily="18" charset="0"/>
                  </a:rPr>
                  <a:t>9(2)</a:t>
                </a:r>
              </a:p>
            </p:txBody>
          </p:sp>
          <p:sp>
            <p:nvSpPr>
              <p:cNvPr id="103478" name="Text Box 133">
                <a:extLst>
                  <a:ext uri="{FF2B5EF4-FFF2-40B4-BE49-F238E27FC236}">
                    <a16:creationId xmlns:a16="http://schemas.microsoft.com/office/drawing/2014/main" id="{E4EF68C3-9B9D-3BDE-DBAB-E5A894AC177B}"/>
                  </a:ext>
                </a:extLst>
              </p:cNvPr>
              <p:cNvSpPr txBox="1">
                <a:spLocks noChangeArrowheads="1"/>
              </p:cNvSpPr>
              <p:nvPr/>
            </p:nvSpPr>
            <p:spPr bwMode="auto">
              <a:xfrm>
                <a:off x="548" y="3550"/>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CP</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103479" name="Text Box 134">
                <a:extLst>
                  <a:ext uri="{FF2B5EF4-FFF2-40B4-BE49-F238E27FC236}">
                    <a16:creationId xmlns:a16="http://schemas.microsoft.com/office/drawing/2014/main" id="{AD2A064E-132D-7256-968A-70E106C041EC}"/>
                  </a:ext>
                </a:extLst>
              </p:cNvPr>
              <p:cNvSpPr txBox="1">
                <a:spLocks noChangeArrowheads="1"/>
              </p:cNvSpPr>
              <p:nvPr/>
            </p:nvSpPr>
            <p:spPr bwMode="auto">
              <a:xfrm>
                <a:off x="546" y="2018"/>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R</a:t>
                </a:r>
                <a:r>
                  <a:rPr lang="en-US" altLang="zh-CN" sz="1800" b="1" baseline="-25000">
                    <a:solidFill>
                      <a:srgbClr val="A50021"/>
                    </a:solidFill>
                    <a:latin typeface="Times New Roman" panose="02020603050405020304" pitchFamily="18" charset="0"/>
                    <a:cs typeface="Times New Roman" panose="02020603050405020304" pitchFamily="18" charset="0"/>
                  </a:rPr>
                  <a:t>0</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2</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3480" name="Text Box 135">
                <a:extLst>
                  <a:ext uri="{FF2B5EF4-FFF2-40B4-BE49-F238E27FC236}">
                    <a16:creationId xmlns:a16="http://schemas.microsoft.com/office/drawing/2014/main" id="{016D4F09-E9B4-0E43-FE0D-2C6F7E92DE3C}"/>
                  </a:ext>
                </a:extLst>
              </p:cNvPr>
              <p:cNvSpPr txBox="1">
                <a:spLocks noChangeArrowheads="1"/>
              </p:cNvSpPr>
              <p:nvPr/>
            </p:nvSpPr>
            <p:spPr bwMode="auto">
              <a:xfrm>
                <a:off x="555" y="2255"/>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S</a:t>
                </a:r>
                <a:r>
                  <a:rPr lang="en-US" altLang="zh-CN" sz="1800" b="1" baseline="-25000">
                    <a:solidFill>
                      <a:srgbClr val="A50021"/>
                    </a:solidFill>
                    <a:latin typeface="Times New Roman" panose="02020603050405020304" pitchFamily="18" charset="0"/>
                    <a:cs typeface="Times New Roman" panose="02020603050405020304" pitchFamily="18" charset="0"/>
                  </a:rPr>
                  <a:t>9</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1</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3481" name="Text Box 136">
                <a:extLst>
                  <a:ext uri="{FF2B5EF4-FFF2-40B4-BE49-F238E27FC236}">
                    <a16:creationId xmlns:a16="http://schemas.microsoft.com/office/drawing/2014/main" id="{DACC95A7-B8E0-696B-76DB-596C469872FA}"/>
                  </a:ext>
                </a:extLst>
              </p:cNvPr>
              <p:cNvSpPr txBox="1">
                <a:spLocks noChangeArrowheads="1"/>
              </p:cNvSpPr>
              <p:nvPr/>
            </p:nvSpPr>
            <p:spPr bwMode="auto">
              <a:xfrm>
                <a:off x="555" y="2442"/>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S</a:t>
                </a:r>
                <a:r>
                  <a:rPr lang="en-US" altLang="zh-CN" sz="1800" b="1" baseline="-25000">
                    <a:solidFill>
                      <a:srgbClr val="A50021"/>
                    </a:solidFill>
                    <a:latin typeface="Times New Roman" panose="02020603050405020304" pitchFamily="18" charset="0"/>
                    <a:cs typeface="Times New Roman" panose="02020603050405020304" pitchFamily="18" charset="0"/>
                  </a:rPr>
                  <a:t>9</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2</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3482" name="Text Box 137">
                <a:extLst>
                  <a:ext uri="{FF2B5EF4-FFF2-40B4-BE49-F238E27FC236}">
                    <a16:creationId xmlns:a16="http://schemas.microsoft.com/office/drawing/2014/main" id="{A33407D0-2BA1-B4D7-583F-161DA9E5BC2F}"/>
                  </a:ext>
                </a:extLst>
              </p:cNvPr>
              <p:cNvSpPr txBox="1">
                <a:spLocks noChangeArrowheads="1"/>
              </p:cNvSpPr>
              <p:nvPr/>
            </p:nvSpPr>
            <p:spPr bwMode="auto">
              <a:xfrm>
                <a:off x="1492" y="3766"/>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3</a:t>
                </a:r>
              </a:p>
            </p:txBody>
          </p:sp>
          <p:sp>
            <p:nvSpPr>
              <p:cNvPr id="103483" name="Text Box 138">
                <a:extLst>
                  <a:ext uri="{FF2B5EF4-FFF2-40B4-BE49-F238E27FC236}">
                    <a16:creationId xmlns:a16="http://schemas.microsoft.com/office/drawing/2014/main" id="{E26AAAF6-D3FE-B79B-B375-E60CD6A3BDAB}"/>
                  </a:ext>
                </a:extLst>
              </p:cNvPr>
              <p:cNvSpPr txBox="1">
                <a:spLocks noChangeArrowheads="1"/>
              </p:cNvSpPr>
              <p:nvPr/>
            </p:nvSpPr>
            <p:spPr bwMode="auto">
              <a:xfrm>
                <a:off x="1506" y="3084"/>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0</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103484" name="Text Box 139">
                <a:extLst>
                  <a:ext uri="{FF2B5EF4-FFF2-40B4-BE49-F238E27FC236}">
                    <a16:creationId xmlns:a16="http://schemas.microsoft.com/office/drawing/2014/main" id="{0082DCBD-227A-BCC2-3D3B-11E763C5082A}"/>
                  </a:ext>
                </a:extLst>
              </p:cNvPr>
              <p:cNvSpPr txBox="1">
                <a:spLocks noChangeArrowheads="1"/>
              </p:cNvSpPr>
              <p:nvPr/>
            </p:nvSpPr>
            <p:spPr bwMode="auto">
              <a:xfrm>
                <a:off x="1499" y="3377"/>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p>
            </p:txBody>
          </p:sp>
          <p:sp>
            <p:nvSpPr>
              <p:cNvPr id="103485" name="Text Box 140">
                <a:extLst>
                  <a:ext uri="{FF2B5EF4-FFF2-40B4-BE49-F238E27FC236}">
                    <a16:creationId xmlns:a16="http://schemas.microsoft.com/office/drawing/2014/main" id="{15AEE8DC-8E79-6860-0D86-9B18EF21DA8B}"/>
                  </a:ext>
                </a:extLst>
              </p:cNvPr>
              <p:cNvSpPr txBox="1">
                <a:spLocks noChangeArrowheads="1"/>
              </p:cNvSpPr>
              <p:nvPr/>
            </p:nvSpPr>
            <p:spPr bwMode="auto">
              <a:xfrm>
                <a:off x="1499" y="3575"/>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2</a:t>
                </a:r>
              </a:p>
            </p:txBody>
          </p:sp>
        </p:grpSp>
        <p:sp>
          <p:nvSpPr>
            <p:cNvPr id="103452" name="Text Box 56">
              <a:extLst>
                <a:ext uri="{FF2B5EF4-FFF2-40B4-BE49-F238E27FC236}">
                  <a16:creationId xmlns:a16="http://schemas.microsoft.com/office/drawing/2014/main" id="{14E15E1A-0894-F9EA-DD8D-A37635A1D10F}"/>
                </a:ext>
              </a:extLst>
            </p:cNvPr>
            <p:cNvSpPr txBox="1">
              <a:spLocks noChangeArrowheads="1"/>
            </p:cNvSpPr>
            <p:nvPr/>
          </p:nvSpPr>
          <p:spPr bwMode="auto">
            <a:xfrm>
              <a:off x="178" y="2949"/>
              <a:ext cx="395"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CP</a:t>
              </a:r>
              <a:r>
                <a:rPr lang="en-US" altLang="zh-CN" sz="1600" b="1" baseline="-25000" dirty="0">
                  <a:solidFill>
                    <a:srgbClr val="000099"/>
                  </a:solidFill>
                  <a:latin typeface="Times New Roman" panose="02020603050405020304" pitchFamily="18" charset="0"/>
                  <a:cs typeface="Times New Roman" panose="02020603050405020304" pitchFamily="18" charset="0"/>
                </a:rPr>
                <a:t>0</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103453" name="Text Box 81">
              <a:extLst>
                <a:ext uri="{FF2B5EF4-FFF2-40B4-BE49-F238E27FC236}">
                  <a16:creationId xmlns:a16="http://schemas.microsoft.com/office/drawing/2014/main" id="{F2F62EAD-D79F-31D7-8FCC-C1F9F578C299}"/>
                </a:ext>
              </a:extLst>
            </p:cNvPr>
            <p:cNvSpPr txBox="1">
              <a:spLocks noChangeArrowheads="1"/>
            </p:cNvSpPr>
            <p:nvPr/>
          </p:nvSpPr>
          <p:spPr bwMode="auto">
            <a:xfrm>
              <a:off x="177" y="3424"/>
              <a:ext cx="395"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CP</a:t>
              </a:r>
              <a:r>
                <a:rPr lang="en-US" altLang="zh-CN" sz="1600" b="1" baseline="-25000" dirty="0">
                  <a:solidFill>
                    <a:srgbClr val="000099"/>
                  </a:solidFill>
                  <a:latin typeface="Times New Roman" panose="02020603050405020304" pitchFamily="18" charset="0"/>
                  <a:cs typeface="Times New Roman" panose="02020603050405020304" pitchFamily="18" charset="0"/>
                </a:rPr>
                <a:t>1</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grpSp>
      <p:sp>
        <p:nvSpPr>
          <p:cNvPr id="117863" name="Text Box 103">
            <a:extLst>
              <a:ext uri="{FF2B5EF4-FFF2-40B4-BE49-F238E27FC236}">
                <a16:creationId xmlns:a16="http://schemas.microsoft.com/office/drawing/2014/main" id="{431CDF2A-6971-5EF2-A83E-0EC991E11AFF}"/>
              </a:ext>
            </a:extLst>
          </p:cNvPr>
          <p:cNvSpPr txBox="1">
            <a:spLocks noChangeArrowheads="1"/>
          </p:cNvSpPr>
          <p:nvPr/>
        </p:nvSpPr>
        <p:spPr bwMode="auto">
          <a:xfrm>
            <a:off x="3687763" y="2315211"/>
            <a:ext cx="4786442" cy="1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S</a:t>
            </a:r>
            <a:r>
              <a:rPr lang="en-US" altLang="zh-CN" sz="2400" b="1" baseline="-25000" dirty="0">
                <a:latin typeface="Times New Roman" panose="02020603050405020304" pitchFamily="18" charset="0"/>
                <a:cs typeface="Times New Roman" panose="02020603050405020304" pitchFamily="18" charset="0"/>
              </a:rPr>
              <a:t>9</a:t>
            </a:r>
            <a:r>
              <a:rPr lang="zh-CN" altLang="en-US" sz="2400" b="1" baseline="-25000" dirty="0">
                <a:latin typeface="Times New Roman" panose="02020603050405020304" pitchFamily="18" charset="0"/>
                <a:cs typeface="Times New Roman" panose="02020603050405020304" pitchFamily="18" charset="0"/>
              </a:rPr>
              <a:t>（</a:t>
            </a:r>
            <a:r>
              <a:rPr lang="en-US" altLang="zh-CN" sz="2400" b="1" baseline="-25000" dirty="0">
                <a:latin typeface="Times New Roman" panose="02020603050405020304" pitchFamily="18" charset="0"/>
                <a:cs typeface="Times New Roman" panose="02020603050405020304" pitchFamily="18" charset="0"/>
              </a:rPr>
              <a:t>1</a:t>
            </a:r>
            <a:r>
              <a:rPr lang="zh-CN" altLang="en-US" sz="2400" b="1" baseline="-25000"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S</a:t>
            </a:r>
            <a:r>
              <a:rPr lang="en-US" altLang="zh-CN" sz="2400" b="1" baseline="-25000" dirty="0">
                <a:latin typeface="Times New Roman" panose="02020603050405020304" pitchFamily="18" charset="0"/>
                <a:cs typeface="Times New Roman" panose="02020603050405020304" pitchFamily="18" charset="0"/>
              </a:rPr>
              <a:t>9</a:t>
            </a:r>
            <a:r>
              <a:rPr lang="zh-CN" altLang="en-US" sz="2400" b="1" baseline="-25000" dirty="0">
                <a:latin typeface="Times New Roman" panose="02020603050405020304" pitchFamily="18" charset="0"/>
                <a:cs typeface="Times New Roman" panose="02020603050405020304" pitchFamily="18" charset="0"/>
              </a:rPr>
              <a:t>（</a:t>
            </a:r>
            <a:r>
              <a:rPr lang="en-US" altLang="zh-CN" sz="2400" b="1" baseline="-25000" dirty="0">
                <a:latin typeface="Times New Roman" panose="02020603050405020304" pitchFamily="18" charset="0"/>
                <a:cs typeface="Times New Roman" panose="02020603050405020304" pitchFamily="18" charset="0"/>
              </a:rPr>
              <a:t>2</a:t>
            </a:r>
            <a:r>
              <a:rPr lang="zh-CN" altLang="en-US" sz="2400" b="1" baseline="-25000"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有效。 不管</a:t>
            </a:r>
            <a:r>
              <a:rPr lang="en-US" altLang="zh-CN" sz="2400" b="1" i="1" dirty="0">
                <a:latin typeface="Times New Roman" panose="02020603050405020304" pitchFamily="18" charset="0"/>
                <a:cs typeface="Times New Roman" panose="02020603050405020304" pitchFamily="18" charset="0"/>
              </a:rPr>
              <a:t>R</a:t>
            </a:r>
            <a:r>
              <a:rPr lang="en-US" altLang="zh-CN" sz="2400" b="1" baseline="-25000" dirty="0">
                <a:latin typeface="Times New Roman" panose="02020603050405020304" pitchFamily="18" charset="0"/>
                <a:cs typeface="Times New Roman" panose="02020603050405020304" pitchFamily="18" charset="0"/>
              </a:rPr>
              <a:t>0</a:t>
            </a:r>
            <a:r>
              <a:rPr lang="zh-CN" altLang="en-US" sz="2400" b="1" baseline="-25000" dirty="0">
                <a:latin typeface="Times New Roman" panose="02020603050405020304" pitchFamily="18" charset="0"/>
                <a:cs typeface="Times New Roman" panose="02020603050405020304" pitchFamily="18" charset="0"/>
              </a:rPr>
              <a:t>（</a:t>
            </a:r>
            <a:r>
              <a:rPr lang="en-US" altLang="zh-CN" sz="2400" b="1" baseline="-25000" dirty="0">
                <a:latin typeface="Times New Roman" panose="02020603050405020304" pitchFamily="18" charset="0"/>
                <a:cs typeface="Times New Roman" panose="02020603050405020304" pitchFamily="18" charset="0"/>
              </a:rPr>
              <a:t>1</a:t>
            </a:r>
            <a:r>
              <a:rPr lang="zh-CN" altLang="en-US" sz="2400" b="1" baseline="-25000"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R</a:t>
            </a:r>
            <a:r>
              <a:rPr lang="en-US" altLang="zh-CN" sz="2400" b="1" baseline="-25000" dirty="0">
                <a:latin typeface="Times New Roman" panose="02020603050405020304" pitchFamily="18" charset="0"/>
                <a:cs typeface="Times New Roman" panose="02020603050405020304" pitchFamily="18" charset="0"/>
              </a:rPr>
              <a:t>0</a:t>
            </a:r>
            <a:r>
              <a:rPr lang="zh-CN" altLang="en-US" sz="2400" b="1" baseline="-25000" dirty="0">
                <a:latin typeface="Times New Roman" panose="02020603050405020304" pitchFamily="18" charset="0"/>
                <a:cs typeface="Times New Roman" panose="02020603050405020304" pitchFamily="18" charset="0"/>
              </a:rPr>
              <a:t>（</a:t>
            </a:r>
            <a:r>
              <a:rPr lang="en-US" altLang="zh-CN" sz="2400" b="1" baseline="-25000" dirty="0">
                <a:latin typeface="Times New Roman" panose="02020603050405020304" pitchFamily="18" charset="0"/>
                <a:cs typeface="Times New Roman" panose="02020603050405020304" pitchFamily="18" charset="0"/>
              </a:rPr>
              <a:t>2</a:t>
            </a:r>
            <a:r>
              <a:rPr lang="zh-CN" altLang="en-US" sz="2400" b="1" baseline="-25000"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是否有效，数据输出端为</a:t>
            </a:r>
            <a:r>
              <a:rPr lang="en-US" altLang="zh-CN" sz="2400" b="1" dirty="0">
                <a:latin typeface="Times New Roman" panose="02020603050405020304" pitchFamily="18" charset="0"/>
                <a:cs typeface="Times New Roman" panose="02020603050405020304" pitchFamily="18" charset="0"/>
              </a:rPr>
              <a:t>1001</a:t>
            </a:r>
            <a:r>
              <a:rPr lang="zh-CN" altLang="en-US" sz="2400" b="1" dirty="0">
                <a:latin typeface="Times New Roman" panose="02020603050405020304" pitchFamily="18" charset="0"/>
                <a:cs typeface="Times New Roman" panose="02020603050405020304" pitchFamily="18" charset="0"/>
              </a:rPr>
              <a:t>。</a:t>
            </a:r>
          </a:p>
        </p:txBody>
      </p:sp>
      <p:sp>
        <p:nvSpPr>
          <p:cNvPr id="117869" name="Text Box 109" descr="蓝色砂纸">
            <a:extLst>
              <a:ext uri="{FF2B5EF4-FFF2-40B4-BE49-F238E27FC236}">
                <a16:creationId xmlns:a16="http://schemas.microsoft.com/office/drawing/2014/main" id="{7B2E6BCF-9FD7-76D9-16CE-8FBC765983C9}"/>
              </a:ext>
            </a:extLst>
          </p:cNvPr>
          <p:cNvSpPr txBox="1">
            <a:spLocks noChangeArrowheads="1"/>
          </p:cNvSpPr>
          <p:nvPr/>
        </p:nvSpPr>
        <p:spPr bwMode="auto">
          <a:xfrm>
            <a:off x="3652708" y="3533095"/>
            <a:ext cx="4683255" cy="1202510"/>
          </a:xfrm>
          <a:prstGeom prst="rect">
            <a:avLst/>
          </a:prstGeom>
          <a:noFill/>
          <a:ln>
            <a:noFill/>
          </a:ln>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S</a:t>
            </a:r>
            <a:r>
              <a:rPr lang="en-US" altLang="zh-CN" sz="2400" b="1" baseline="-25000" dirty="0">
                <a:latin typeface="Times New Roman" panose="02020603050405020304" pitchFamily="18" charset="0"/>
                <a:cs typeface="Times New Roman" panose="02020603050405020304" pitchFamily="18" charset="0"/>
              </a:rPr>
              <a:t>9</a:t>
            </a:r>
            <a:r>
              <a:rPr lang="zh-CN" altLang="en-US" sz="2400" b="1" baseline="-25000" dirty="0">
                <a:latin typeface="Times New Roman" panose="02020603050405020304" pitchFamily="18" charset="0"/>
                <a:cs typeface="Times New Roman" panose="02020603050405020304" pitchFamily="18" charset="0"/>
              </a:rPr>
              <a:t>（</a:t>
            </a:r>
            <a:r>
              <a:rPr lang="en-US" altLang="zh-CN" sz="2400" b="1" baseline="-25000" dirty="0">
                <a:latin typeface="Times New Roman" panose="02020603050405020304" pitchFamily="18" charset="0"/>
                <a:cs typeface="Times New Roman" panose="02020603050405020304" pitchFamily="18" charset="0"/>
              </a:rPr>
              <a:t>1</a:t>
            </a:r>
            <a:r>
              <a:rPr lang="zh-CN" altLang="en-US" sz="2400" b="1" baseline="-25000"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S</a:t>
            </a:r>
            <a:r>
              <a:rPr lang="en-US" altLang="zh-CN" sz="2400" b="1" baseline="-25000" dirty="0">
                <a:latin typeface="Times New Roman" panose="02020603050405020304" pitchFamily="18" charset="0"/>
                <a:cs typeface="Times New Roman" panose="02020603050405020304" pitchFamily="18" charset="0"/>
              </a:rPr>
              <a:t>9</a:t>
            </a:r>
            <a:r>
              <a:rPr lang="zh-CN" altLang="en-US" sz="2400" b="1" baseline="-25000" dirty="0">
                <a:latin typeface="Times New Roman" panose="02020603050405020304" pitchFamily="18" charset="0"/>
                <a:cs typeface="Times New Roman" panose="02020603050405020304" pitchFamily="18" charset="0"/>
              </a:rPr>
              <a:t>（</a:t>
            </a:r>
            <a:r>
              <a:rPr lang="en-US" altLang="zh-CN" sz="2400" b="1" baseline="-25000" dirty="0">
                <a:latin typeface="Times New Roman" panose="02020603050405020304" pitchFamily="18" charset="0"/>
                <a:cs typeface="Times New Roman" panose="02020603050405020304" pitchFamily="18" charset="0"/>
              </a:rPr>
              <a:t>2</a:t>
            </a:r>
            <a:r>
              <a:rPr lang="zh-CN" altLang="en-US" sz="2400" b="1" baseline="-25000"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有一个无效。 </a:t>
            </a:r>
            <a:r>
              <a:rPr lang="en-US" altLang="zh-CN" sz="2400" b="1" i="1" dirty="0">
                <a:latin typeface="Times New Roman" panose="02020603050405020304" pitchFamily="18" charset="0"/>
                <a:cs typeface="Times New Roman" panose="02020603050405020304" pitchFamily="18" charset="0"/>
              </a:rPr>
              <a:t>R</a:t>
            </a:r>
            <a:r>
              <a:rPr lang="en-US" altLang="zh-CN" sz="2400" b="1" baseline="-25000" dirty="0">
                <a:latin typeface="Times New Roman" panose="02020603050405020304" pitchFamily="18" charset="0"/>
                <a:cs typeface="Times New Roman" panose="02020603050405020304" pitchFamily="18" charset="0"/>
              </a:rPr>
              <a:t>0</a:t>
            </a:r>
            <a:r>
              <a:rPr lang="zh-CN" altLang="en-US" sz="2400" b="1" baseline="-25000" dirty="0">
                <a:latin typeface="Times New Roman" panose="02020603050405020304" pitchFamily="18" charset="0"/>
                <a:cs typeface="Times New Roman" panose="02020603050405020304" pitchFamily="18" charset="0"/>
              </a:rPr>
              <a:t>（</a:t>
            </a:r>
            <a:r>
              <a:rPr lang="en-US" altLang="zh-CN" sz="2400" b="1" baseline="-25000" dirty="0">
                <a:latin typeface="Times New Roman" panose="02020603050405020304" pitchFamily="18" charset="0"/>
                <a:cs typeface="Times New Roman" panose="02020603050405020304" pitchFamily="18" charset="0"/>
              </a:rPr>
              <a:t>1</a:t>
            </a:r>
            <a:r>
              <a:rPr lang="zh-CN" altLang="en-US" sz="2400" b="1" baseline="-25000"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R</a:t>
            </a:r>
            <a:r>
              <a:rPr lang="en-US" altLang="zh-CN" sz="2400" b="1" baseline="-25000" dirty="0">
                <a:latin typeface="Times New Roman" panose="02020603050405020304" pitchFamily="18" charset="0"/>
                <a:cs typeface="Times New Roman" panose="02020603050405020304" pitchFamily="18" charset="0"/>
              </a:rPr>
              <a:t>0</a:t>
            </a:r>
            <a:r>
              <a:rPr lang="zh-CN" altLang="en-US" sz="2400" b="1" baseline="-25000" dirty="0">
                <a:latin typeface="Times New Roman" panose="02020603050405020304" pitchFamily="18" charset="0"/>
                <a:cs typeface="Times New Roman" panose="02020603050405020304" pitchFamily="18" charset="0"/>
              </a:rPr>
              <a:t>（</a:t>
            </a:r>
            <a:r>
              <a:rPr lang="en-US" altLang="zh-CN" sz="2400" b="1" baseline="-25000" dirty="0">
                <a:latin typeface="Times New Roman" panose="02020603050405020304" pitchFamily="18" charset="0"/>
                <a:cs typeface="Times New Roman" panose="02020603050405020304" pitchFamily="18" charset="0"/>
              </a:rPr>
              <a:t>2</a:t>
            </a:r>
            <a:r>
              <a:rPr lang="zh-CN" altLang="en-US" sz="2400" b="1" baseline="-25000"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输入高电平，数据输出端清零。</a:t>
            </a:r>
            <a:endParaRPr lang="en-US" altLang="zh-CN" sz="2000" b="1" baseline="-25000" dirty="0">
              <a:solidFill>
                <a:srgbClr val="000099"/>
              </a:solidFill>
              <a:latin typeface="Times New Roman" panose="02020603050405020304" pitchFamily="18" charset="0"/>
              <a:cs typeface="Times New Roman" panose="02020603050405020304" pitchFamily="18" charset="0"/>
            </a:endParaRPr>
          </a:p>
        </p:txBody>
      </p:sp>
      <p:sp>
        <p:nvSpPr>
          <p:cNvPr id="117873" name="Text Box 113">
            <a:extLst>
              <a:ext uri="{FF2B5EF4-FFF2-40B4-BE49-F238E27FC236}">
                <a16:creationId xmlns:a16="http://schemas.microsoft.com/office/drawing/2014/main" id="{771A5574-2737-8B36-8235-AC10CC77D8FE}"/>
              </a:ext>
            </a:extLst>
          </p:cNvPr>
          <p:cNvSpPr txBox="1">
            <a:spLocks noChangeArrowheads="1"/>
          </p:cNvSpPr>
          <p:nvPr/>
        </p:nvSpPr>
        <p:spPr bwMode="auto">
          <a:xfrm>
            <a:off x="3230563" y="4940300"/>
            <a:ext cx="4572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95000"/>
              </a:lnSpc>
              <a:spcBef>
                <a:spcPct val="50000"/>
              </a:spcBef>
              <a:buFontTx/>
              <a:buNone/>
            </a:pPr>
            <a:r>
              <a:rPr lang="en-US" altLang="zh-CN" sz="1600" b="1">
                <a:latin typeface="Times New Roman" panose="02020603050405020304" pitchFamily="18" charset="0"/>
                <a:cs typeface="Times New Roman" panose="02020603050405020304" pitchFamily="18" charset="0"/>
              </a:rPr>
              <a:t>0</a:t>
            </a:r>
          </a:p>
          <a:p>
            <a:pPr algn="ctr" eaLnBrk="1" hangingPunct="1">
              <a:lnSpc>
                <a:spcPct val="95000"/>
              </a:lnSpc>
              <a:spcBef>
                <a:spcPct val="50000"/>
              </a:spcBef>
              <a:buFontTx/>
              <a:buNone/>
            </a:pPr>
            <a:r>
              <a:rPr lang="en-US" altLang="zh-CN" sz="1600" b="1">
                <a:latin typeface="Times New Roman" panose="02020603050405020304" pitchFamily="18" charset="0"/>
                <a:cs typeface="Times New Roman" panose="02020603050405020304" pitchFamily="18" charset="0"/>
              </a:rPr>
              <a:t>0</a:t>
            </a:r>
          </a:p>
          <a:p>
            <a:pPr algn="ctr" eaLnBrk="1" hangingPunct="1">
              <a:lnSpc>
                <a:spcPct val="95000"/>
              </a:lnSpc>
              <a:spcBef>
                <a:spcPct val="50000"/>
              </a:spcBef>
              <a:buFontTx/>
              <a:buNone/>
            </a:pPr>
            <a:r>
              <a:rPr lang="en-US" altLang="zh-CN" sz="1600" b="1">
                <a:latin typeface="Times New Roman" panose="02020603050405020304" pitchFamily="18" charset="0"/>
                <a:cs typeface="Times New Roman" panose="02020603050405020304" pitchFamily="18" charset="0"/>
              </a:rPr>
              <a:t>0</a:t>
            </a:r>
          </a:p>
          <a:p>
            <a:pPr algn="ctr" eaLnBrk="1" hangingPunct="1">
              <a:lnSpc>
                <a:spcPct val="95000"/>
              </a:lnSpc>
              <a:spcBef>
                <a:spcPct val="50000"/>
              </a:spcBef>
              <a:buFontTx/>
              <a:buNone/>
            </a:pPr>
            <a:r>
              <a:rPr lang="en-US" altLang="zh-CN" sz="1600" b="1">
                <a:latin typeface="Times New Roman" panose="02020603050405020304" pitchFamily="18" charset="0"/>
                <a:cs typeface="Times New Roman" panose="02020603050405020304" pitchFamily="18" charset="0"/>
              </a:rPr>
              <a:t>0</a:t>
            </a:r>
          </a:p>
        </p:txBody>
      </p:sp>
      <p:sp>
        <p:nvSpPr>
          <p:cNvPr id="117874" name="Text Box 114">
            <a:extLst>
              <a:ext uri="{FF2B5EF4-FFF2-40B4-BE49-F238E27FC236}">
                <a16:creationId xmlns:a16="http://schemas.microsoft.com/office/drawing/2014/main" id="{F734281C-D5F0-0558-390D-0BF4F5B095E0}"/>
              </a:ext>
            </a:extLst>
          </p:cNvPr>
          <p:cNvSpPr txBox="1">
            <a:spLocks noChangeArrowheads="1"/>
          </p:cNvSpPr>
          <p:nvPr/>
        </p:nvSpPr>
        <p:spPr bwMode="auto">
          <a:xfrm>
            <a:off x="3825875" y="4837122"/>
            <a:ext cx="4876800" cy="143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ct val="50000"/>
              </a:spcBef>
              <a:buFontTx/>
              <a:buNone/>
            </a:pP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计数：当</a:t>
            </a:r>
            <a:r>
              <a:rPr lang="en-US" altLang="zh-CN" sz="2400" b="1" i="1" dirty="0">
                <a:solidFill>
                  <a:srgbClr val="CC0000"/>
                </a:solidFill>
                <a:latin typeface="Times New Roman" panose="02020603050405020304" pitchFamily="18" charset="0"/>
                <a:cs typeface="Times New Roman" panose="02020603050405020304" pitchFamily="18" charset="0"/>
              </a:rPr>
              <a:t>R</a:t>
            </a:r>
            <a:r>
              <a:rPr lang="en-US" altLang="zh-CN" sz="2400" b="1" baseline="-25000" dirty="0">
                <a:solidFill>
                  <a:srgbClr val="CC0000"/>
                </a:solidFill>
                <a:latin typeface="Times New Roman" panose="02020603050405020304" pitchFamily="18" charset="0"/>
                <a:cs typeface="Times New Roman" panose="02020603050405020304" pitchFamily="18" charset="0"/>
              </a:rPr>
              <a:t>0</a:t>
            </a:r>
            <a:r>
              <a:rPr lang="zh-CN" altLang="en-US" sz="2400" b="1" baseline="-25000" dirty="0">
                <a:solidFill>
                  <a:srgbClr val="CC0000"/>
                </a:solidFill>
                <a:latin typeface="Times New Roman" panose="02020603050405020304" pitchFamily="18" charset="0"/>
                <a:cs typeface="Times New Roman" panose="02020603050405020304" pitchFamily="18" charset="0"/>
              </a:rPr>
              <a:t>（</a:t>
            </a:r>
            <a:r>
              <a:rPr lang="en-US" altLang="zh-CN" sz="2400" b="1" baseline="-25000" dirty="0">
                <a:solidFill>
                  <a:srgbClr val="CC0000"/>
                </a:solidFill>
                <a:latin typeface="Times New Roman" panose="02020603050405020304" pitchFamily="18" charset="0"/>
                <a:cs typeface="Times New Roman" panose="02020603050405020304" pitchFamily="18" charset="0"/>
              </a:rPr>
              <a:t>1</a:t>
            </a:r>
            <a:r>
              <a:rPr lang="zh-CN" altLang="en-US" sz="2400" b="1" baseline="-25000" dirty="0">
                <a:solidFill>
                  <a:srgbClr val="CC0000"/>
                </a:solidFill>
                <a:latin typeface="Times New Roman" panose="02020603050405020304" pitchFamily="18" charset="0"/>
                <a:cs typeface="Times New Roman" panose="02020603050405020304" pitchFamily="18" charset="0"/>
              </a:rPr>
              <a:t>）、</a:t>
            </a:r>
            <a:r>
              <a:rPr lang="en-US" altLang="zh-CN" sz="2400" b="1" i="1" dirty="0">
                <a:solidFill>
                  <a:srgbClr val="CC0000"/>
                </a:solidFill>
                <a:latin typeface="Times New Roman" panose="02020603050405020304" pitchFamily="18" charset="0"/>
                <a:cs typeface="Times New Roman" panose="02020603050405020304" pitchFamily="18" charset="0"/>
              </a:rPr>
              <a:t>R</a:t>
            </a:r>
            <a:r>
              <a:rPr lang="en-US" altLang="zh-CN" sz="2400" b="1" baseline="-25000" dirty="0">
                <a:solidFill>
                  <a:srgbClr val="CC0000"/>
                </a:solidFill>
                <a:latin typeface="Times New Roman" panose="02020603050405020304" pitchFamily="18" charset="0"/>
                <a:cs typeface="Times New Roman" panose="02020603050405020304" pitchFamily="18" charset="0"/>
              </a:rPr>
              <a:t>0</a:t>
            </a:r>
            <a:r>
              <a:rPr lang="zh-CN" altLang="en-US" sz="2400" b="1" baseline="-25000" dirty="0">
                <a:solidFill>
                  <a:srgbClr val="CC0000"/>
                </a:solidFill>
                <a:latin typeface="Times New Roman" panose="02020603050405020304" pitchFamily="18" charset="0"/>
                <a:cs typeface="Times New Roman" panose="02020603050405020304" pitchFamily="18" charset="0"/>
              </a:rPr>
              <a:t>（</a:t>
            </a:r>
            <a:r>
              <a:rPr lang="en-US" altLang="zh-CN" sz="2400" b="1" baseline="-25000" dirty="0">
                <a:solidFill>
                  <a:srgbClr val="CC0000"/>
                </a:solidFill>
                <a:latin typeface="Times New Roman" panose="02020603050405020304" pitchFamily="18" charset="0"/>
                <a:cs typeface="Times New Roman" panose="02020603050405020304" pitchFamily="18" charset="0"/>
              </a:rPr>
              <a:t>2</a:t>
            </a:r>
            <a:r>
              <a:rPr lang="zh-CN" altLang="en-US" sz="2400" b="1" baseline="-25000" dirty="0">
                <a:solidFill>
                  <a:srgbClr val="CC0000"/>
                </a:solidFill>
                <a:latin typeface="Times New Roman" panose="02020603050405020304" pitchFamily="18" charset="0"/>
                <a:cs typeface="Times New Roman" panose="02020603050405020304" pitchFamily="18" charset="0"/>
              </a:rPr>
              <a:t>）</a:t>
            </a:r>
            <a:r>
              <a:rPr lang="zh-CN" altLang="en-US" sz="2400" b="1" dirty="0">
                <a:solidFill>
                  <a:srgbClr val="CC0000"/>
                </a:solidFill>
                <a:latin typeface="Times New Roman" panose="02020603050405020304" pitchFamily="18" charset="0"/>
                <a:cs typeface="Times New Roman" panose="02020603050405020304" pitchFamily="18" charset="0"/>
              </a:rPr>
              <a:t>及</a:t>
            </a:r>
            <a:r>
              <a:rPr lang="en-US" altLang="zh-CN" sz="2400" b="1" i="1" dirty="0">
                <a:solidFill>
                  <a:srgbClr val="CC0000"/>
                </a:solidFill>
                <a:latin typeface="Times New Roman" panose="02020603050405020304" pitchFamily="18" charset="0"/>
                <a:cs typeface="Times New Roman" panose="02020603050405020304" pitchFamily="18" charset="0"/>
              </a:rPr>
              <a:t>S</a:t>
            </a:r>
            <a:r>
              <a:rPr lang="en-US" altLang="zh-CN" sz="2400" b="1" baseline="-25000" dirty="0">
                <a:solidFill>
                  <a:srgbClr val="CC0000"/>
                </a:solidFill>
                <a:latin typeface="Times New Roman" panose="02020603050405020304" pitchFamily="18" charset="0"/>
                <a:cs typeface="Times New Roman" panose="02020603050405020304" pitchFamily="18" charset="0"/>
              </a:rPr>
              <a:t>9</a:t>
            </a:r>
            <a:r>
              <a:rPr lang="zh-CN" altLang="en-US" sz="2400" b="1" baseline="-25000" dirty="0">
                <a:solidFill>
                  <a:srgbClr val="CC0000"/>
                </a:solidFill>
                <a:latin typeface="Times New Roman" panose="02020603050405020304" pitchFamily="18" charset="0"/>
                <a:cs typeface="Times New Roman" panose="02020603050405020304" pitchFamily="18" charset="0"/>
              </a:rPr>
              <a:t>（</a:t>
            </a:r>
            <a:r>
              <a:rPr lang="en-US" altLang="zh-CN" sz="2400" b="1" baseline="-25000" dirty="0">
                <a:solidFill>
                  <a:srgbClr val="CC0000"/>
                </a:solidFill>
                <a:latin typeface="Times New Roman" panose="02020603050405020304" pitchFamily="18" charset="0"/>
                <a:cs typeface="Times New Roman" panose="02020603050405020304" pitchFamily="18" charset="0"/>
              </a:rPr>
              <a:t>1</a:t>
            </a:r>
            <a:r>
              <a:rPr lang="zh-CN" altLang="en-US" sz="2400" b="1" baseline="-25000" dirty="0">
                <a:solidFill>
                  <a:srgbClr val="CC0000"/>
                </a:solidFill>
                <a:latin typeface="Times New Roman" panose="02020603050405020304" pitchFamily="18" charset="0"/>
                <a:cs typeface="Times New Roman" panose="02020603050405020304" pitchFamily="18" charset="0"/>
              </a:rPr>
              <a:t>）、</a:t>
            </a:r>
            <a:r>
              <a:rPr lang="en-US" altLang="zh-CN" sz="2400" b="1" i="1" dirty="0">
                <a:solidFill>
                  <a:srgbClr val="CC0000"/>
                </a:solidFill>
                <a:latin typeface="Times New Roman" panose="02020603050405020304" pitchFamily="18" charset="0"/>
                <a:cs typeface="Times New Roman" panose="02020603050405020304" pitchFamily="18" charset="0"/>
              </a:rPr>
              <a:t>S</a:t>
            </a:r>
            <a:r>
              <a:rPr lang="en-US" altLang="zh-CN" sz="2400" b="1" baseline="-25000" dirty="0">
                <a:solidFill>
                  <a:srgbClr val="CC0000"/>
                </a:solidFill>
                <a:latin typeface="Times New Roman" panose="02020603050405020304" pitchFamily="18" charset="0"/>
                <a:cs typeface="Times New Roman" panose="02020603050405020304" pitchFamily="18" charset="0"/>
              </a:rPr>
              <a:t>9</a:t>
            </a:r>
            <a:r>
              <a:rPr lang="zh-CN" altLang="en-US" sz="2400" b="1" baseline="-25000" dirty="0">
                <a:solidFill>
                  <a:srgbClr val="CC0000"/>
                </a:solidFill>
                <a:latin typeface="Times New Roman" panose="02020603050405020304" pitchFamily="18" charset="0"/>
                <a:cs typeface="Times New Roman" panose="02020603050405020304" pitchFamily="18" charset="0"/>
              </a:rPr>
              <a:t>（</a:t>
            </a:r>
            <a:r>
              <a:rPr lang="en-US" altLang="zh-CN" sz="2400" b="1" baseline="-25000" dirty="0">
                <a:solidFill>
                  <a:srgbClr val="CC0000"/>
                </a:solidFill>
                <a:latin typeface="Times New Roman" panose="02020603050405020304" pitchFamily="18" charset="0"/>
                <a:cs typeface="Times New Roman" panose="02020603050405020304" pitchFamily="18" charset="0"/>
              </a:rPr>
              <a:t>2</a:t>
            </a:r>
            <a:r>
              <a:rPr lang="zh-CN" altLang="en-US" sz="2400" b="1" baseline="-25000" dirty="0">
                <a:solidFill>
                  <a:srgbClr val="CC0000"/>
                </a:solidFill>
                <a:latin typeface="Times New Roman" panose="02020603050405020304" pitchFamily="18" charset="0"/>
                <a:cs typeface="Times New Roman" panose="02020603050405020304" pitchFamily="18" charset="0"/>
              </a:rPr>
              <a:t>）</a:t>
            </a:r>
            <a:r>
              <a:rPr lang="zh-CN" altLang="en-US" sz="2400" b="1" dirty="0">
                <a:solidFill>
                  <a:srgbClr val="CC0000"/>
                </a:solidFill>
                <a:latin typeface="Times New Roman" panose="02020603050405020304" pitchFamily="18" charset="0"/>
                <a:cs typeface="Times New Roman" panose="02020603050405020304" pitchFamily="18" charset="0"/>
              </a:rPr>
              <a:t>有低电平时</a:t>
            </a:r>
            <a:r>
              <a:rPr lang="zh-CN" altLang="en-US" sz="2400" b="1" dirty="0">
                <a:latin typeface="Times New Roman" panose="02020603050405020304" pitchFamily="18" charset="0"/>
                <a:cs typeface="Times New Roman" panose="02020603050405020304" pitchFamily="18" charset="0"/>
              </a:rPr>
              <a:t>，且当有</a:t>
            </a:r>
            <a:r>
              <a:rPr lang="en-US" altLang="zh-CN" sz="2400" b="1" i="1" dirty="0">
                <a:solidFill>
                  <a:srgbClr val="CC0000"/>
                </a:solidFill>
                <a:latin typeface="Times New Roman" panose="02020603050405020304" pitchFamily="18" charset="0"/>
                <a:cs typeface="Times New Roman" panose="02020603050405020304" pitchFamily="18" charset="0"/>
              </a:rPr>
              <a:t>CP</a:t>
            </a:r>
            <a:r>
              <a:rPr lang="zh-CN" altLang="en-US" sz="2400" b="1" dirty="0">
                <a:solidFill>
                  <a:srgbClr val="CC0000"/>
                </a:solidFill>
                <a:latin typeface="Times New Roman" panose="02020603050405020304" pitchFamily="18" charset="0"/>
                <a:cs typeface="Times New Roman" panose="02020603050405020304" pitchFamily="18" charset="0"/>
              </a:rPr>
              <a:t>下降沿</a:t>
            </a:r>
            <a:r>
              <a:rPr lang="zh-CN" altLang="en-US" sz="2400" b="1" dirty="0">
                <a:latin typeface="Times New Roman" panose="02020603050405020304" pitchFamily="18" charset="0"/>
                <a:cs typeface="Times New Roman" panose="02020603050405020304" pitchFamily="18" charset="0"/>
              </a:rPr>
              <a:t>时，即可以实现计数。      </a:t>
            </a:r>
          </a:p>
        </p:txBody>
      </p:sp>
      <p:grpSp>
        <p:nvGrpSpPr>
          <p:cNvPr id="4" name="Group 122">
            <a:extLst>
              <a:ext uri="{FF2B5EF4-FFF2-40B4-BE49-F238E27FC236}">
                <a16:creationId xmlns:a16="http://schemas.microsoft.com/office/drawing/2014/main" id="{9D560911-BFBD-38EF-67C7-A193235CB99E}"/>
              </a:ext>
            </a:extLst>
          </p:cNvPr>
          <p:cNvGrpSpPr>
            <a:grpSpLocks/>
          </p:cNvGrpSpPr>
          <p:nvPr/>
        </p:nvGrpSpPr>
        <p:grpSpPr bwMode="auto">
          <a:xfrm>
            <a:off x="-88900" y="2108200"/>
            <a:ext cx="7504113" cy="4394200"/>
            <a:chOff x="-56" y="1328"/>
            <a:chExt cx="4727" cy="2768"/>
          </a:xfrm>
        </p:grpSpPr>
        <p:sp>
          <p:nvSpPr>
            <p:cNvPr id="103444" name="AutoShape 115">
              <a:extLst>
                <a:ext uri="{FF2B5EF4-FFF2-40B4-BE49-F238E27FC236}">
                  <a16:creationId xmlns:a16="http://schemas.microsoft.com/office/drawing/2014/main" id="{F9460792-3161-5E53-D08C-3207CC05543D}"/>
                </a:ext>
              </a:extLst>
            </p:cNvPr>
            <p:cNvSpPr>
              <a:spLocks noChangeArrowheads="1"/>
            </p:cNvSpPr>
            <p:nvPr/>
          </p:nvSpPr>
          <p:spPr bwMode="auto">
            <a:xfrm>
              <a:off x="2236" y="1328"/>
              <a:ext cx="2435" cy="1317"/>
            </a:xfrm>
            <a:prstGeom prst="wedgeRoundRectCallout">
              <a:avLst>
                <a:gd name="adj1" fmla="val -61588"/>
                <a:gd name="adj2" fmla="val 97917"/>
                <a:gd name="adj3" fmla="val 16667"/>
              </a:avLst>
            </a:prstGeom>
            <a:solidFill>
              <a:srgbClr val="FFFF99"/>
            </a:solidFill>
            <a:ln w="9525">
              <a:solidFill>
                <a:srgbClr val="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在外部将</a:t>
              </a:r>
              <a:r>
                <a:rPr lang="en-US" altLang="zh-CN" sz="2800" b="1" i="1" dirty="0">
                  <a:latin typeface="Times New Roman" panose="02020603050405020304" pitchFamily="18" charset="0"/>
                  <a:cs typeface="Times New Roman" panose="02020603050405020304" pitchFamily="18" charset="0"/>
                </a:rPr>
                <a:t>Q</a:t>
              </a:r>
              <a:r>
                <a:rPr lang="en-US" altLang="zh-CN" sz="2800" b="1" baseline="-250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和</a:t>
              </a:r>
              <a:r>
                <a:rPr lang="en-US" altLang="zh-CN" sz="2800" b="1" i="1" dirty="0">
                  <a:latin typeface="Times New Roman" panose="02020603050405020304" pitchFamily="18" charset="0"/>
                  <a:cs typeface="Times New Roman" panose="02020603050405020304" pitchFamily="18" charset="0"/>
                </a:rPr>
                <a:t>CP</a:t>
              </a:r>
              <a:r>
                <a:rPr lang="en-US" altLang="zh-CN" sz="2800" b="1" baseline="-25000" dirty="0">
                  <a:latin typeface="Times New Roman" panose="02020603050405020304" pitchFamily="18" charset="0"/>
                  <a:cs typeface="Times New Roman" panose="02020603050405020304" pitchFamily="18" charset="0"/>
                </a:rPr>
                <a:t>1</a:t>
              </a:r>
            </a:p>
            <a:p>
              <a:pPr eaLnBrk="1" hangingPunct="1">
                <a:spcBef>
                  <a:spcPct val="0"/>
                </a:spcBef>
                <a:buFontTx/>
                <a:buNone/>
              </a:pPr>
              <a:r>
                <a:rPr lang="zh-CN" altLang="en-US" sz="2800" b="1" dirty="0">
                  <a:latin typeface="Times New Roman" panose="02020603050405020304" pitchFamily="18" charset="0"/>
                  <a:cs typeface="Times New Roman" panose="02020603050405020304" pitchFamily="18" charset="0"/>
                </a:rPr>
                <a:t>连接构成</a:t>
              </a:r>
              <a:r>
                <a:rPr lang="en-US" altLang="zh-CN" sz="2800" b="1" dirty="0">
                  <a:latin typeface="Times New Roman" panose="02020603050405020304" pitchFamily="18" charset="0"/>
                  <a:cs typeface="Times New Roman" panose="02020603050405020304" pitchFamily="18" charset="0"/>
                </a:rPr>
                <a:t>8421BCD</a:t>
              </a:r>
              <a:r>
                <a:rPr lang="zh-CN" altLang="en-US" sz="2800" b="1" dirty="0">
                  <a:latin typeface="Times New Roman" panose="02020603050405020304" pitchFamily="18" charset="0"/>
                  <a:cs typeface="Times New Roman" panose="02020603050405020304" pitchFamily="18" charset="0"/>
                </a:rPr>
                <a:t>码计</a:t>
              </a:r>
            </a:p>
            <a:p>
              <a:pPr eaLnBrk="1" hangingPunct="1">
                <a:spcBef>
                  <a:spcPct val="0"/>
                </a:spcBef>
                <a:buFontTx/>
                <a:buNone/>
              </a:pPr>
              <a:r>
                <a:rPr lang="zh-CN" altLang="en-US" sz="2800" b="1" dirty="0">
                  <a:latin typeface="Times New Roman" panose="02020603050405020304" pitchFamily="18" charset="0"/>
                  <a:cs typeface="Times New Roman" panose="02020603050405020304" pitchFamily="18" charset="0"/>
                </a:rPr>
                <a:t>数。</a:t>
              </a:r>
              <a:r>
                <a:rPr lang="zh-CN" altLang="en-US" sz="2400" b="1" dirty="0">
                  <a:latin typeface="Times New Roman" panose="02020603050405020304" pitchFamily="18" charset="0"/>
                  <a:cs typeface="Times New Roman" panose="02020603050405020304" pitchFamily="18" charset="0"/>
                </a:rPr>
                <a:t> </a:t>
              </a:r>
            </a:p>
            <a:p>
              <a:pPr eaLnBrk="1" hangingPunct="1">
                <a:spcBef>
                  <a:spcPct val="0"/>
                </a:spcBef>
                <a:buFontTx/>
                <a:buNone/>
              </a:pPr>
              <a:r>
                <a:rPr lang="zh-CN" altLang="en-US" sz="2400" b="1"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f </a:t>
              </a:r>
              <a:r>
                <a:rPr lang="zh-CN" altLang="en-US" sz="2800" b="1" dirty="0">
                  <a:latin typeface="Times New Roman" panose="02020603050405020304" pitchFamily="18" charset="0"/>
                  <a:cs typeface="Times New Roman" panose="02020603050405020304" pitchFamily="18" charset="0"/>
                </a:rPr>
                <a:t>从</a:t>
              </a:r>
              <a:r>
                <a:rPr lang="en-US" altLang="zh-CN" sz="2800" b="1" i="1" dirty="0">
                  <a:latin typeface="Times New Roman" panose="02020603050405020304" pitchFamily="18" charset="0"/>
                  <a:cs typeface="Times New Roman" panose="02020603050405020304" pitchFamily="18" charset="0"/>
                </a:rPr>
                <a:t>CP</a:t>
              </a:r>
              <a:r>
                <a:rPr lang="en-US" altLang="zh-CN" sz="2800" b="1" baseline="-25000" dirty="0">
                  <a:latin typeface="Times New Roman" panose="02020603050405020304" pitchFamily="18" charset="0"/>
                  <a:cs typeface="Times New Roman" panose="02020603050405020304" pitchFamily="18" charset="0"/>
                </a:rPr>
                <a:t>0</a:t>
              </a:r>
              <a:r>
                <a:rPr lang="zh-CN" altLang="en-US" sz="2800" b="1" dirty="0">
                  <a:latin typeface="Times New Roman" panose="02020603050405020304" pitchFamily="18" charset="0"/>
                  <a:cs typeface="Times New Roman" panose="02020603050405020304" pitchFamily="18" charset="0"/>
                </a:rPr>
                <a:t>入，输出从</a:t>
              </a:r>
            </a:p>
            <a:p>
              <a:pPr eaLnBrk="1" hangingPunct="1">
                <a:spcBef>
                  <a:spcPct val="0"/>
                </a:spcBef>
                <a:buFontTx/>
                <a:buNone/>
              </a:pPr>
              <a:r>
                <a:rPr lang="en-US" altLang="zh-CN" sz="2800" b="1" i="1" dirty="0">
                  <a:solidFill>
                    <a:srgbClr val="CC0000"/>
                  </a:solidFill>
                  <a:latin typeface="Times New Roman" panose="02020603050405020304" pitchFamily="18" charset="0"/>
                  <a:ea typeface="隶书" panose="02010509060101010101" pitchFamily="49" charset="-122"/>
                  <a:cs typeface="Times New Roman" panose="02020603050405020304" pitchFamily="18" charset="0"/>
                </a:rPr>
                <a:t>Q</a:t>
              </a:r>
              <a:r>
                <a:rPr lang="en-US" altLang="zh-CN" sz="2800" b="1" baseline="-25000" dirty="0">
                  <a:solidFill>
                    <a:srgbClr val="CC0000"/>
                  </a:solidFill>
                  <a:latin typeface="Times New Roman" panose="02020603050405020304" pitchFamily="18" charset="0"/>
                  <a:ea typeface="隶书" panose="02010509060101010101" pitchFamily="49" charset="-122"/>
                  <a:cs typeface="Times New Roman" panose="02020603050405020304" pitchFamily="18" charset="0"/>
                </a:rPr>
                <a:t>3 </a:t>
              </a:r>
              <a:r>
                <a:rPr lang="en-US" altLang="zh-CN" sz="2800" b="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1" baseline="-25000" dirty="0">
                  <a:solidFill>
                    <a:srgbClr val="CC0000"/>
                  </a:solidFill>
                  <a:latin typeface="Times New Roman" panose="02020603050405020304" pitchFamily="18" charset="0"/>
                  <a:ea typeface="隶书" panose="02010509060101010101" pitchFamily="49" charset="-122"/>
                </a:rPr>
                <a:t> </a:t>
              </a:r>
              <a:r>
                <a:rPr lang="en-US" altLang="zh-CN" sz="2800" b="1" i="1" dirty="0">
                  <a:solidFill>
                    <a:srgbClr val="CC0000"/>
                  </a:solidFill>
                  <a:latin typeface="Times New Roman" panose="02020603050405020304" pitchFamily="18" charset="0"/>
                  <a:ea typeface="隶书" panose="02010509060101010101" pitchFamily="49" charset="-122"/>
                </a:rPr>
                <a:t>Q</a:t>
              </a:r>
              <a:r>
                <a:rPr lang="en-US" altLang="zh-CN" sz="2800" b="1" baseline="-25000" dirty="0">
                  <a:solidFill>
                    <a:srgbClr val="CC0000"/>
                  </a:solidFill>
                  <a:latin typeface="Times New Roman" panose="02020603050405020304" pitchFamily="18" charset="0"/>
                  <a:ea typeface="隶书" panose="02010509060101010101" pitchFamily="49" charset="-122"/>
                </a:rPr>
                <a:t>0</a:t>
              </a:r>
              <a:r>
                <a:rPr lang="zh-CN" altLang="en-US" sz="2800" b="1" dirty="0">
                  <a:latin typeface="Times New Roman" panose="02020603050405020304" pitchFamily="18" charset="0"/>
                  <a:cs typeface="Times New Roman" panose="02020603050405020304" pitchFamily="18" charset="0"/>
                </a:rPr>
                <a:t>出。</a:t>
              </a:r>
            </a:p>
          </p:txBody>
        </p:sp>
        <p:sp>
          <p:nvSpPr>
            <p:cNvPr id="103445" name="Line 116">
              <a:extLst>
                <a:ext uri="{FF2B5EF4-FFF2-40B4-BE49-F238E27FC236}">
                  <a16:creationId xmlns:a16="http://schemas.microsoft.com/office/drawing/2014/main" id="{19EF655A-DF8D-536A-9879-99BCF39D4CC5}"/>
                </a:ext>
              </a:extLst>
            </p:cNvPr>
            <p:cNvSpPr>
              <a:spLocks noChangeShapeType="1"/>
            </p:cNvSpPr>
            <p:nvPr/>
          </p:nvSpPr>
          <p:spPr bwMode="auto">
            <a:xfrm>
              <a:off x="2112" y="3278"/>
              <a:ext cx="24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46" name="Line 117">
              <a:extLst>
                <a:ext uri="{FF2B5EF4-FFF2-40B4-BE49-F238E27FC236}">
                  <a16:creationId xmlns:a16="http://schemas.microsoft.com/office/drawing/2014/main" id="{8D46C71D-DB3E-3F85-1305-934546F83E2A}"/>
                </a:ext>
              </a:extLst>
            </p:cNvPr>
            <p:cNvSpPr>
              <a:spLocks noChangeShapeType="1"/>
            </p:cNvSpPr>
            <p:nvPr/>
          </p:nvSpPr>
          <p:spPr bwMode="auto">
            <a:xfrm>
              <a:off x="2352" y="3278"/>
              <a:ext cx="0" cy="816"/>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47" name="Line 118">
              <a:extLst>
                <a:ext uri="{FF2B5EF4-FFF2-40B4-BE49-F238E27FC236}">
                  <a16:creationId xmlns:a16="http://schemas.microsoft.com/office/drawing/2014/main" id="{83FF8CAE-A841-A1AE-D6A4-A256CE63FD69}"/>
                </a:ext>
              </a:extLst>
            </p:cNvPr>
            <p:cNvSpPr>
              <a:spLocks noChangeShapeType="1"/>
            </p:cNvSpPr>
            <p:nvPr/>
          </p:nvSpPr>
          <p:spPr bwMode="auto">
            <a:xfrm flipH="1">
              <a:off x="96" y="4080"/>
              <a:ext cx="2256"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48" name="Line 119">
              <a:extLst>
                <a:ext uri="{FF2B5EF4-FFF2-40B4-BE49-F238E27FC236}">
                  <a16:creationId xmlns:a16="http://schemas.microsoft.com/office/drawing/2014/main" id="{C1142A32-5998-F4C8-3C34-FEBBD2326D50}"/>
                </a:ext>
              </a:extLst>
            </p:cNvPr>
            <p:cNvSpPr>
              <a:spLocks noChangeShapeType="1"/>
            </p:cNvSpPr>
            <p:nvPr/>
          </p:nvSpPr>
          <p:spPr bwMode="auto">
            <a:xfrm flipV="1">
              <a:off x="96" y="3664"/>
              <a:ext cx="0" cy="432"/>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49" name="Line 120">
              <a:extLst>
                <a:ext uri="{FF2B5EF4-FFF2-40B4-BE49-F238E27FC236}">
                  <a16:creationId xmlns:a16="http://schemas.microsoft.com/office/drawing/2014/main" id="{470B6AED-38AE-81FC-1E83-67CA6E978989}"/>
                </a:ext>
              </a:extLst>
            </p:cNvPr>
            <p:cNvSpPr>
              <a:spLocks noChangeShapeType="1"/>
            </p:cNvSpPr>
            <p:nvPr/>
          </p:nvSpPr>
          <p:spPr bwMode="auto">
            <a:xfrm>
              <a:off x="88" y="3664"/>
              <a:ext cx="14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50" name="Text Box 121">
              <a:extLst>
                <a:ext uri="{FF2B5EF4-FFF2-40B4-BE49-F238E27FC236}">
                  <a16:creationId xmlns:a16="http://schemas.microsoft.com/office/drawing/2014/main" id="{B61EC3A8-7B81-78AC-1FB5-5312ADB759E4}"/>
                </a:ext>
              </a:extLst>
            </p:cNvPr>
            <p:cNvSpPr txBox="1">
              <a:spLocks noChangeArrowheads="1"/>
            </p:cNvSpPr>
            <p:nvPr/>
          </p:nvSpPr>
          <p:spPr bwMode="auto">
            <a:xfrm>
              <a:off x="-56" y="3072"/>
              <a:ext cx="43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800" b="1" i="1">
                  <a:latin typeface="Times New Roman" panose="02020603050405020304" pitchFamily="18" charset="0"/>
                  <a:cs typeface="Times New Roman" panose="02020603050405020304" pitchFamily="18" charset="0"/>
                </a:rPr>
                <a:t>f</a:t>
              </a:r>
            </a:p>
          </p:txBody>
        </p:sp>
      </p:grpSp>
      <p:grpSp>
        <p:nvGrpSpPr>
          <p:cNvPr id="5" name="Group 132">
            <a:extLst>
              <a:ext uri="{FF2B5EF4-FFF2-40B4-BE49-F238E27FC236}">
                <a16:creationId xmlns:a16="http://schemas.microsoft.com/office/drawing/2014/main" id="{3ED1D8F0-B8F9-E424-FE64-7544CBEC2B57}"/>
              </a:ext>
            </a:extLst>
          </p:cNvPr>
          <p:cNvGrpSpPr>
            <a:grpSpLocks/>
          </p:cNvGrpSpPr>
          <p:nvPr/>
        </p:nvGrpSpPr>
        <p:grpSpPr bwMode="auto">
          <a:xfrm>
            <a:off x="120963" y="1872457"/>
            <a:ext cx="7710488" cy="4654550"/>
            <a:chOff x="-48" y="1180"/>
            <a:chExt cx="4857" cy="2932"/>
          </a:xfrm>
        </p:grpSpPr>
        <p:grpSp>
          <p:nvGrpSpPr>
            <p:cNvPr id="103436" name="Group 131">
              <a:extLst>
                <a:ext uri="{FF2B5EF4-FFF2-40B4-BE49-F238E27FC236}">
                  <a16:creationId xmlns:a16="http://schemas.microsoft.com/office/drawing/2014/main" id="{94998048-09F5-B42E-50BB-259A5FB93038}"/>
                </a:ext>
              </a:extLst>
            </p:cNvPr>
            <p:cNvGrpSpPr>
              <a:grpSpLocks/>
            </p:cNvGrpSpPr>
            <p:nvPr/>
          </p:nvGrpSpPr>
          <p:grpSpPr bwMode="auto">
            <a:xfrm>
              <a:off x="96" y="1180"/>
              <a:ext cx="4713" cy="2932"/>
              <a:chOff x="96" y="1180"/>
              <a:chExt cx="4713" cy="2932"/>
            </a:xfrm>
          </p:grpSpPr>
          <p:sp>
            <p:nvSpPr>
              <p:cNvPr id="103438" name="AutoShape 124">
                <a:extLst>
                  <a:ext uri="{FF2B5EF4-FFF2-40B4-BE49-F238E27FC236}">
                    <a16:creationId xmlns:a16="http://schemas.microsoft.com/office/drawing/2014/main" id="{8D3BDBB0-0776-2AAE-73C8-DCC72EE1692D}"/>
                  </a:ext>
                </a:extLst>
              </p:cNvPr>
              <p:cNvSpPr>
                <a:spLocks noChangeArrowheads="1"/>
              </p:cNvSpPr>
              <p:nvPr/>
            </p:nvSpPr>
            <p:spPr bwMode="auto">
              <a:xfrm>
                <a:off x="2273" y="1180"/>
                <a:ext cx="2536" cy="1432"/>
              </a:xfrm>
              <a:prstGeom prst="wedgeRoundRectCallout">
                <a:avLst>
                  <a:gd name="adj1" fmla="val -64389"/>
                  <a:gd name="adj2" fmla="val 142005"/>
                  <a:gd name="adj3" fmla="val 16667"/>
                </a:avLst>
              </a:prstGeom>
              <a:solidFill>
                <a:srgbClr val="FFFF99"/>
              </a:solidFill>
              <a:ln w="9525">
                <a:solidFill>
                  <a:srgbClr val="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在外部将</a:t>
                </a:r>
                <a:r>
                  <a:rPr lang="en-US" altLang="zh-CN" sz="2800" b="1" i="1" dirty="0">
                    <a:latin typeface="Times New Roman" panose="02020603050405020304" pitchFamily="18" charset="0"/>
                    <a:cs typeface="Times New Roman" panose="02020603050405020304" pitchFamily="18" charset="0"/>
                  </a:rPr>
                  <a:t>Q</a:t>
                </a:r>
                <a:r>
                  <a:rPr lang="en-US" altLang="zh-CN" sz="2800" i="1" baseline="-25000" dirty="0">
                    <a:latin typeface="Times New Roman" panose="02020603050405020304" pitchFamily="18" charset="0"/>
                    <a:cs typeface="Times New Roman" panose="02020603050405020304" pitchFamily="18" charset="0"/>
                  </a:rPr>
                  <a:t>3</a:t>
                </a:r>
                <a:r>
                  <a:rPr lang="zh-CN" altLang="en-US" sz="2800" b="1" dirty="0">
                    <a:latin typeface="Times New Roman" panose="02020603050405020304" pitchFamily="18" charset="0"/>
                    <a:cs typeface="Times New Roman" panose="02020603050405020304" pitchFamily="18" charset="0"/>
                  </a:rPr>
                  <a:t>和</a:t>
                </a:r>
                <a:r>
                  <a:rPr lang="en-US" altLang="zh-CN" sz="2800" b="1" i="1" dirty="0">
                    <a:latin typeface="Times New Roman" panose="02020603050405020304" pitchFamily="18" charset="0"/>
                    <a:cs typeface="Times New Roman" panose="02020603050405020304" pitchFamily="18" charset="0"/>
                  </a:rPr>
                  <a:t>CP</a:t>
                </a:r>
                <a:r>
                  <a:rPr lang="en-US" altLang="zh-CN" sz="2800" b="1" baseline="-25000" dirty="0">
                    <a:latin typeface="Times New Roman" panose="02020603050405020304" pitchFamily="18" charset="0"/>
                    <a:cs typeface="Times New Roman" panose="02020603050405020304" pitchFamily="18" charset="0"/>
                  </a:rPr>
                  <a:t>1</a:t>
                </a:r>
              </a:p>
              <a:p>
                <a:pPr eaLnBrk="1" hangingPunct="1">
                  <a:spcBef>
                    <a:spcPct val="0"/>
                  </a:spcBef>
                  <a:buFontTx/>
                  <a:buNone/>
                </a:pPr>
                <a:r>
                  <a:rPr lang="zh-CN" altLang="en-US" sz="2800" b="1" dirty="0">
                    <a:latin typeface="Times New Roman" panose="02020603050405020304" pitchFamily="18" charset="0"/>
                    <a:cs typeface="Times New Roman" panose="02020603050405020304" pitchFamily="18" charset="0"/>
                  </a:rPr>
                  <a:t>连接构成</a:t>
                </a:r>
                <a:r>
                  <a:rPr lang="en-US" altLang="zh-CN" sz="2800" b="1" dirty="0">
                    <a:latin typeface="Times New Roman" panose="02020603050405020304" pitchFamily="18" charset="0"/>
                    <a:cs typeface="Times New Roman" panose="02020603050405020304" pitchFamily="18" charset="0"/>
                  </a:rPr>
                  <a:t>5421BCD</a:t>
                </a:r>
                <a:r>
                  <a:rPr lang="zh-CN" altLang="en-US" sz="2800" b="1" dirty="0">
                    <a:latin typeface="Times New Roman" panose="02020603050405020304" pitchFamily="18" charset="0"/>
                    <a:cs typeface="Times New Roman" panose="02020603050405020304" pitchFamily="18" charset="0"/>
                  </a:rPr>
                  <a:t>码计</a:t>
                </a:r>
              </a:p>
              <a:p>
                <a:pPr eaLnBrk="1" hangingPunct="1">
                  <a:spcBef>
                    <a:spcPct val="0"/>
                  </a:spcBef>
                  <a:buFontTx/>
                  <a:buNone/>
                </a:pPr>
                <a:r>
                  <a:rPr lang="zh-CN" altLang="en-US" sz="2800" b="1" dirty="0">
                    <a:latin typeface="Times New Roman" panose="02020603050405020304" pitchFamily="18" charset="0"/>
                    <a:cs typeface="Times New Roman" panose="02020603050405020304" pitchFamily="18" charset="0"/>
                  </a:rPr>
                  <a:t>数。</a:t>
                </a:r>
                <a:r>
                  <a:rPr lang="zh-CN" altLang="en-US" sz="2400" b="1" dirty="0">
                    <a:latin typeface="Times New Roman" panose="02020603050405020304" pitchFamily="18" charset="0"/>
                    <a:cs typeface="Times New Roman" panose="02020603050405020304" pitchFamily="18" charset="0"/>
                  </a:rPr>
                  <a:t> </a:t>
                </a:r>
              </a:p>
              <a:p>
                <a:pPr eaLnBrk="1" hangingPunct="1">
                  <a:spcBef>
                    <a:spcPct val="0"/>
                  </a:spcBef>
                  <a:buFontTx/>
                  <a:buNone/>
                </a:pPr>
                <a:r>
                  <a:rPr lang="zh-CN" altLang="en-US" sz="2400" b="1" dirty="0">
                    <a:latin typeface="Times New Roman" panose="02020603050405020304" pitchFamily="18" charset="0"/>
                    <a:cs typeface="Times New Roman" panose="02020603050405020304" pitchFamily="18" charset="0"/>
                  </a:rPr>
                  <a:t>         </a:t>
                </a:r>
                <a:r>
                  <a:rPr lang="en-US" altLang="zh-CN" sz="2800" b="1" i="1" dirty="0">
                    <a:latin typeface="Times New Roman" panose="02020603050405020304" pitchFamily="18" charset="0"/>
                    <a:cs typeface="Times New Roman" panose="02020603050405020304" pitchFamily="18" charset="0"/>
                  </a:rPr>
                  <a:t>f </a:t>
                </a:r>
                <a:r>
                  <a:rPr lang="zh-CN" altLang="en-US" sz="2800" b="1" dirty="0">
                    <a:latin typeface="Times New Roman" panose="02020603050405020304" pitchFamily="18" charset="0"/>
                    <a:cs typeface="Times New Roman" panose="02020603050405020304" pitchFamily="18" charset="0"/>
                  </a:rPr>
                  <a:t>从</a:t>
                </a:r>
                <a:r>
                  <a:rPr lang="en-US" altLang="zh-CN" sz="2800" b="1" i="1" dirty="0">
                    <a:latin typeface="Times New Roman" panose="02020603050405020304" pitchFamily="18" charset="0"/>
                    <a:cs typeface="Times New Roman" panose="02020603050405020304" pitchFamily="18" charset="0"/>
                  </a:rPr>
                  <a:t>CP</a:t>
                </a:r>
                <a:r>
                  <a:rPr lang="en-US" altLang="zh-CN" sz="2800" i="1" baseline="-25000" dirty="0">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入，输出从</a:t>
                </a:r>
              </a:p>
              <a:p>
                <a:pPr eaLnBrk="1" hangingPunct="1">
                  <a:spcBef>
                    <a:spcPct val="0"/>
                  </a:spcBef>
                  <a:buFontTx/>
                  <a:buNone/>
                </a:pPr>
                <a:r>
                  <a:rPr lang="en-US" altLang="zh-CN" sz="2800" b="1" i="1" dirty="0">
                    <a:solidFill>
                      <a:srgbClr val="CC0000"/>
                    </a:solidFill>
                    <a:latin typeface="Times New Roman" panose="02020603050405020304" pitchFamily="18" charset="0"/>
                    <a:ea typeface="隶书" panose="02010509060101010101" pitchFamily="49" charset="-122"/>
                    <a:cs typeface="Times New Roman" panose="02020603050405020304" pitchFamily="18" charset="0"/>
                  </a:rPr>
                  <a:t>Q</a:t>
                </a:r>
                <a:r>
                  <a:rPr lang="en-US" altLang="zh-CN" sz="2800" b="1" baseline="-25000" dirty="0">
                    <a:solidFill>
                      <a:srgbClr val="CC0000"/>
                    </a:solidFill>
                    <a:latin typeface="Times New Roman" panose="02020603050405020304" pitchFamily="18" charset="0"/>
                    <a:ea typeface="隶书" panose="02010509060101010101" pitchFamily="49" charset="-122"/>
                    <a:cs typeface="Times New Roman" panose="02020603050405020304" pitchFamily="18" charset="0"/>
                  </a:rPr>
                  <a:t>0</a:t>
                </a:r>
                <a:r>
                  <a:rPr lang="en-US" altLang="zh-CN" sz="2800" b="1" i="1" dirty="0">
                    <a:solidFill>
                      <a:srgbClr val="CC0000"/>
                    </a:solidFill>
                    <a:latin typeface="Times New Roman" panose="02020603050405020304" pitchFamily="18" charset="0"/>
                    <a:ea typeface="隶书" panose="02010509060101010101" pitchFamily="49" charset="-122"/>
                    <a:cs typeface="Times New Roman" panose="02020603050405020304" pitchFamily="18" charset="0"/>
                  </a:rPr>
                  <a:t>Q</a:t>
                </a:r>
                <a:r>
                  <a:rPr lang="en-US" altLang="zh-CN" sz="2800" b="1" baseline="-25000" dirty="0">
                    <a:solidFill>
                      <a:srgbClr val="CC0000"/>
                    </a:solidFill>
                    <a:latin typeface="Times New Roman" panose="02020603050405020304" pitchFamily="18" charset="0"/>
                    <a:ea typeface="隶书" panose="02010509060101010101" pitchFamily="49" charset="-122"/>
                    <a:cs typeface="Times New Roman" panose="02020603050405020304" pitchFamily="18" charset="0"/>
                  </a:rPr>
                  <a:t>3 </a:t>
                </a:r>
                <a:r>
                  <a:rPr lang="en-US" altLang="zh-CN" sz="2800" b="1" i="1" dirty="0">
                    <a:solidFill>
                      <a:srgbClr val="CC0000"/>
                    </a:solidFill>
                    <a:latin typeface="Times New Roman" panose="02020603050405020304" pitchFamily="18" charset="0"/>
                    <a:ea typeface="隶书" panose="02010509060101010101" pitchFamily="49" charset="-122"/>
                    <a:cs typeface="Times New Roman" panose="02020603050405020304" pitchFamily="18" charset="0"/>
                  </a:rPr>
                  <a:t>Q</a:t>
                </a:r>
                <a:r>
                  <a:rPr lang="en-US" altLang="zh-CN" sz="2800" b="1" baseline="-25000" dirty="0">
                    <a:solidFill>
                      <a:srgbClr val="CC0000"/>
                    </a:solidFill>
                    <a:latin typeface="Times New Roman" panose="02020603050405020304" pitchFamily="18" charset="0"/>
                    <a:ea typeface="隶书" panose="02010509060101010101" pitchFamily="49" charset="-122"/>
                    <a:cs typeface="Times New Roman" panose="02020603050405020304" pitchFamily="18" charset="0"/>
                  </a:rPr>
                  <a:t>2 </a:t>
                </a:r>
                <a:r>
                  <a:rPr lang="en-US" altLang="zh-CN" sz="2800" b="1" i="1" dirty="0">
                    <a:solidFill>
                      <a:srgbClr val="CC0000"/>
                    </a:solidFill>
                    <a:latin typeface="Times New Roman" panose="02020603050405020304" pitchFamily="18" charset="0"/>
                    <a:ea typeface="隶书" panose="02010509060101010101" pitchFamily="49" charset="-122"/>
                    <a:cs typeface="Times New Roman" panose="02020603050405020304" pitchFamily="18" charset="0"/>
                  </a:rPr>
                  <a:t>Q</a:t>
                </a:r>
                <a:r>
                  <a:rPr lang="en-US" altLang="zh-CN" sz="2800" b="1" baseline="-25000" dirty="0">
                    <a:solidFill>
                      <a:srgbClr val="CC0000"/>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出。</a:t>
                </a:r>
              </a:p>
            </p:txBody>
          </p:sp>
          <p:sp>
            <p:nvSpPr>
              <p:cNvPr id="103439" name="Line 125">
                <a:extLst>
                  <a:ext uri="{FF2B5EF4-FFF2-40B4-BE49-F238E27FC236}">
                    <a16:creationId xmlns:a16="http://schemas.microsoft.com/office/drawing/2014/main" id="{BAA8668A-B942-6DA8-4818-C3AA1B935DB8}"/>
                  </a:ext>
                </a:extLst>
              </p:cNvPr>
              <p:cNvSpPr>
                <a:spLocks noChangeShapeType="1"/>
              </p:cNvSpPr>
              <p:nvPr/>
            </p:nvSpPr>
            <p:spPr bwMode="auto">
              <a:xfrm>
                <a:off x="1992" y="3944"/>
                <a:ext cx="24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40" name="Line 126">
                <a:extLst>
                  <a:ext uri="{FF2B5EF4-FFF2-40B4-BE49-F238E27FC236}">
                    <a16:creationId xmlns:a16="http://schemas.microsoft.com/office/drawing/2014/main" id="{8FBAD183-AA47-A19F-2E04-4998E06C7EA7}"/>
                  </a:ext>
                </a:extLst>
              </p:cNvPr>
              <p:cNvSpPr>
                <a:spLocks noChangeShapeType="1"/>
              </p:cNvSpPr>
              <p:nvPr/>
            </p:nvSpPr>
            <p:spPr bwMode="auto">
              <a:xfrm>
                <a:off x="2216" y="3938"/>
                <a:ext cx="0" cy="174"/>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41" name="Line 127">
                <a:extLst>
                  <a:ext uri="{FF2B5EF4-FFF2-40B4-BE49-F238E27FC236}">
                    <a16:creationId xmlns:a16="http://schemas.microsoft.com/office/drawing/2014/main" id="{3B41C181-8578-F771-FD44-BC77D7863B06}"/>
                  </a:ext>
                </a:extLst>
              </p:cNvPr>
              <p:cNvSpPr>
                <a:spLocks noChangeShapeType="1"/>
              </p:cNvSpPr>
              <p:nvPr/>
            </p:nvSpPr>
            <p:spPr bwMode="auto">
              <a:xfrm flipH="1">
                <a:off x="104" y="4104"/>
                <a:ext cx="2112"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42" name="Line 128">
                <a:extLst>
                  <a:ext uri="{FF2B5EF4-FFF2-40B4-BE49-F238E27FC236}">
                    <a16:creationId xmlns:a16="http://schemas.microsoft.com/office/drawing/2014/main" id="{49C5CA4C-DE5D-068D-5439-8280D913EBC1}"/>
                  </a:ext>
                </a:extLst>
              </p:cNvPr>
              <p:cNvSpPr>
                <a:spLocks noChangeShapeType="1"/>
              </p:cNvSpPr>
              <p:nvPr/>
            </p:nvSpPr>
            <p:spPr bwMode="auto">
              <a:xfrm flipV="1">
                <a:off x="96" y="3208"/>
                <a:ext cx="0" cy="888"/>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3443" name="Line 129">
                <a:extLst>
                  <a:ext uri="{FF2B5EF4-FFF2-40B4-BE49-F238E27FC236}">
                    <a16:creationId xmlns:a16="http://schemas.microsoft.com/office/drawing/2014/main" id="{20C0AD83-308B-CDE9-D3F1-886F8DEE1859}"/>
                  </a:ext>
                </a:extLst>
              </p:cNvPr>
              <p:cNvSpPr>
                <a:spLocks noChangeShapeType="1"/>
              </p:cNvSpPr>
              <p:nvPr/>
            </p:nvSpPr>
            <p:spPr bwMode="auto">
              <a:xfrm>
                <a:off x="96" y="3200"/>
                <a:ext cx="14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sp>
          <p:nvSpPr>
            <p:cNvPr id="103437" name="Text Box 130">
              <a:extLst>
                <a:ext uri="{FF2B5EF4-FFF2-40B4-BE49-F238E27FC236}">
                  <a16:creationId xmlns:a16="http://schemas.microsoft.com/office/drawing/2014/main" id="{C86A462C-EE80-9890-A78F-01EA8372780E}"/>
                </a:ext>
              </a:extLst>
            </p:cNvPr>
            <p:cNvSpPr txBox="1">
              <a:spLocks noChangeArrowheads="1"/>
            </p:cNvSpPr>
            <p:nvPr/>
          </p:nvSpPr>
          <p:spPr bwMode="auto">
            <a:xfrm>
              <a:off x="-48" y="3520"/>
              <a:ext cx="43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800" b="1" i="1">
                  <a:latin typeface="Times New Roman" panose="02020603050405020304" pitchFamily="18" charset="0"/>
                  <a:cs typeface="Times New Roman" panose="02020603050405020304" pitchFamily="18" charset="0"/>
                </a:rPr>
                <a:t>f</a:t>
              </a:r>
            </a:p>
          </p:txBody>
        </p:sp>
      </p:grpSp>
      <p:sp>
        <p:nvSpPr>
          <p:cNvPr id="6" name="矩形 5">
            <a:extLst>
              <a:ext uri="{FF2B5EF4-FFF2-40B4-BE49-F238E27FC236}">
                <a16:creationId xmlns:a16="http://schemas.microsoft.com/office/drawing/2014/main" id="{59E82A2D-FFC9-E15B-C34E-0620AC10A683}"/>
              </a:ext>
            </a:extLst>
          </p:cNvPr>
          <p:cNvSpPr/>
          <p:nvPr/>
        </p:nvSpPr>
        <p:spPr>
          <a:xfrm>
            <a:off x="131656" y="47417"/>
            <a:ext cx="8487688"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二</a:t>
            </a:r>
            <a:r>
              <a:rPr lang="en-US" altLang="zh-CN" sz="3200" dirty="0">
                <a:solidFill>
                  <a:srgbClr val="0000FF"/>
                </a:solidFill>
                <a:latin typeface="+mn-ea"/>
                <a:ea typeface="+mn-ea"/>
                <a:cs typeface="+mn-ea"/>
              </a:rPr>
              <a:t>—</a:t>
            </a:r>
            <a:r>
              <a:rPr lang="zh-CN" altLang="en-US" sz="3200" dirty="0">
                <a:solidFill>
                  <a:srgbClr val="0000FF"/>
                </a:solidFill>
                <a:latin typeface="+mn-ea"/>
                <a:ea typeface="+mn-ea"/>
                <a:cs typeface="+mn-ea"/>
              </a:rPr>
              <a:t>五</a:t>
            </a:r>
            <a:r>
              <a:rPr lang="en-US" altLang="zh-CN" sz="3200" dirty="0">
                <a:solidFill>
                  <a:srgbClr val="0000FF"/>
                </a:solidFill>
                <a:latin typeface="+mn-ea"/>
                <a:ea typeface="+mn-ea"/>
                <a:cs typeface="+mn-ea"/>
              </a:rPr>
              <a:t>—</a:t>
            </a:r>
            <a:r>
              <a:rPr lang="zh-CN" altLang="en-US" sz="3200" dirty="0">
                <a:solidFill>
                  <a:srgbClr val="0000FF"/>
                </a:solidFill>
                <a:latin typeface="+mn-ea"/>
                <a:ea typeface="+mn-ea"/>
                <a:cs typeface="+mn-ea"/>
              </a:rPr>
              <a:t>十进制异步加法计数器</a:t>
            </a:r>
            <a:r>
              <a:rPr lang="en-US" altLang="zh-CN" sz="3200" dirty="0">
                <a:solidFill>
                  <a:srgbClr val="0000FF"/>
                </a:solidFill>
                <a:latin typeface="+mn-ea"/>
                <a:ea typeface="+mn-ea"/>
                <a:cs typeface="+mn-ea"/>
              </a:rPr>
              <a:t>74290</a:t>
            </a:r>
            <a:endParaRPr lang="zh-CN" altLang="en-US" sz="3200" dirty="0">
              <a:solidFill>
                <a:srgbClr val="0000FF"/>
              </a:solidFill>
              <a:latin typeface="+mn-ea"/>
              <a:ea typeface="+mn-ea"/>
              <a:cs typeface="+mn-ea"/>
              <a:sym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77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117765">
                                            <p:txEl>
                                              <p:pRg st="0" end="0"/>
                                            </p:txEl>
                                          </p:spTgt>
                                        </p:tgtEl>
                                        <p:attrNameLst>
                                          <p:attrName>style.visibility</p:attrName>
                                        </p:attrNameLst>
                                      </p:cBhvr>
                                      <p:to>
                                        <p:strVal val="visible"/>
                                      </p:to>
                                    </p:set>
                                    <p:animEffect transition="in" filter="wipe(left)">
                                      <p:cBhvr>
                                        <p:cTn id="15" dur="500"/>
                                        <p:tgtEl>
                                          <p:spTgt spid="11776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7765">
                                            <p:txEl>
                                              <p:pRg st="1" end="1"/>
                                            </p:txEl>
                                          </p:spTgt>
                                        </p:tgtEl>
                                        <p:attrNameLst>
                                          <p:attrName>style.visibility</p:attrName>
                                        </p:attrNameLst>
                                      </p:cBhvr>
                                      <p:to>
                                        <p:strVal val="visible"/>
                                      </p:to>
                                    </p:set>
                                    <p:animEffect transition="in" filter="wipe(left)">
                                      <p:cBhvr>
                                        <p:cTn id="20" dur="500"/>
                                        <p:tgtEl>
                                          <p:spTgt spid="117765">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1786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117869"/>
                                        </p:tgtEl>
                                        <p:attrNameLst>
                                          <p:attrName>style.visibility</p:attrName>
                                        </p:attrNameLst>
                                      </p:cBhvr>
                                      <p:to>
                                        <p:strVal val="visible"/>
                                      </p:to>
                                    </p:set>
                                    <p:animEffect transition="in" filter="wipe(up)">
                                      <p:cBhvr>
                                        <p:cTn id="29" dur="500"/>
                                        <p:tgtEl>
                                          <p:spTgt spid="11786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1" fill="hold" nodeType="clickEffect">
                                  <p:stCondLst>
                                    <p:cond delay="0"/>
                                  </p:stCondLst>
                                  <p:childTnLst>
                                    <p:set>
                                      <p:cBhvr>
                                        <p:cTn id="33" dur="1" fill="hold">
                                          <p:stCondLst>
                                            <p:cond delay="0"/>
                                          </p:stCondLst>
                                        </p:cTn>
                                        <p:tgtEl>
                                          <p:spTgt spid="117873"/>
                                        </p:tgtEl>
                                        <p:attrNameLst>
                                          <p:attrName>style.visibility</p:attrName>
                                        </p:attrNameLst>
                                      </p:cBhvr>
                                      <p:to>
                                        <p:strVal val="visible"/>
                                      </p:to>
                                    </p:set>
                                    <p:anim calcmode="lin" valueType="num">
                                      <p:cBhvr>
                                        <p:cTn id="34" dur="500" fill="hold"/>
                                        <p:tgtEl>
                                          <p:spTgt spid="117873"/>
                                        </p:tgtEl>
                                        <p:attrNameLst>
                                          <p:attrName>ppt_x</p:attrName>
                                        </p:attrNameLst>
                                      </p:cBhvr>
                                      <p:tavLst>
                                        <p:tav tm="0">
                                          <p:val>
                                            <p:strVal val="#ppt_x"/>
                                          </p:val>
                                        </p:tav>
                                        <p:tav tm="100000">
                                          <p:val>
                                            <p:strVal val="#ppt_x"/>
                                          </p:val>
                                        </p:tav>
                                      </p:tavLst>
                                    </p:anim>
                                    <p:anim calcmode="lin" valueType="num">
                                      <p:cBhvr>
                                        <p:cTn id="35" dur="500" fill="hold"/>
                                        <p:tgtEl>
                                          <p:spTgt spid="117873"/>
                                        </p:tgtEl>
                                        <p:attrNameLst>
                                          <p:attrName>ppt_y</p:attrName>
                                        </p:attrNameLst>
                                      </p:cBhvr>
                                      <p:tavLst>
                                        <p:tav tm="0">
                                          <p:val>
                                            <p:strVal val="#ppt_y-#ppt_h/2"/>
                                          </p:val>
                                        </p:tav>
                                        <p:tav tm="100000">
                                          <p:val>
                                            <p:strVal val="#ppt_y"/>
                                          </p:val>
                                        </p:tav>
                                      </p:tavLst>
                                    </p:anim>
                                    <p:anim calcmode="lin" valueType="num">
                                      <p:cBhvr>
                                        <p:cTn id="36" dur="500" fill="hold"/>
                                        <p:tgtEl>
                                          <p:spTgt spid="117873"/>
                                        </p:tgtEl>
                                        <p:attrNameLst>
                                          <p:attrName>ppt_w</p:attrName>
                                        </p:attrNameLst>
                                      </p:cBhvr>
                                      <p:tavLst>
                                        <p:tav tm="0">
                                          <p:val>
                                            <p:strVal val="#ppt_w"/>
                                          </p:val>
                                        </p:tav>
                                        <p:tav tm="100000">
                                          <p:val>
                                            <p:strVal val="#ppt_w"/>
                                          </p:val>
                                        </p:tav>
                                      </p:tavLst>
                                    </p:anim>
                                    <p:anim calcmode="lin" valueType="num">
                                      <p:cBhvr>
                                        <p:cTn id="37" dur="500" fill="hold"/>
                                        <p:tgtEl>
                                          <p:spTgt spid="117873"/>
                                        </p:tgtEl>
                                        <p:attrNameLst>
                                          <p:attrName>ppt_h</p:attrName>
                                        </p:attrNameLst>
                                      </p:cBhvr>
                                      <p:tavLst>
                                        <p:tav tm="0">
                                          <p:val>
                                            <p:fltVal val="0"/>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7874"/>
                                        </p:tgtEl>
                                        <p:attrNameLst>
                                          <p:attrName>style.visibility</p:attrName>
                                        </p:attrNameLst>
                                      </p:cBhvr>
                                      <p:to>
                                        <p:strVal val="visible"/>
                                      </p:to>
                                    </p:set>
                                    <p:animEffect transition="in" filter="wipe(left)">
                                      <p:cBhvr>
                                        <p:cTn id="42" dur="500"/>
                                        <p:tgtEl>
                                          <p:spTgt spid="11787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12"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strips(downLeft)">
                                      <p:cBhvr>
                                        <p:cTn id="4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12"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strips(downLeft)">
                                      <p:cBhvr>
                                        <p:cTn id="5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5" grpId="0" build="p" autoUpdateAnimBg="0"/>
      <p:bldP spid="117766" grpId="0" autoUpdateAnimBg="0"/>
      <p:bldP spid="117863" grpId="0" autoUpdateAnimBg="0"/>
      <p:bldP spid="117869" grpId="0"/>
      <p:bldP spid="117873" grpId="0" autoUpdateAnimBg="0"/>
      <p:bldP spid="11787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4" name="Text Box 1030">
            <a:extLst>
              <a:ext uri="{FF2B5EF4-FFF2-40B4-BE49-F238E27FC236}">
                <a16:creationId xmlns:a16="http://schemas.microsoft.com/office/drawing/2014/main" id="{A3CFA4B5-C4E1-7629-179F-41F37413DCD8}"/>
              </a:ext>
            </a:extLst>
          </p:cNvPr>
          <p:cNvSpPr txBox="1">
            <a:spLocks noChangeArrowheads="1"/>
          </p:cNvSpPr>
          <p:nvPr/>
        </p:nvSpPr>
        <p:spPr bwMode="auto">
          <a:xfrm>
            <a:off x="878681" y="1819275"/>
            <a:ext cx="2836863"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M</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=10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状态表 </a:t>
            </a:r>
          </a:p>
          <a:p>
            <a:pPr eaLnBrk="1" hangingPunct="1">
              <a:spcBef>
                <a:spcPct val="0"/>
              </a:spcBef>
              <a:buFontTx/>
              <a:buNone/>
            </a:pP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dirty="0">
                <a:solidFill>
                  <a:srgbClr val="CC0000"/>
                </a:solidFill>
                <a:latin typeface="Times New Roman" panose="02020603050405020304" pitchFamily="18" charset="0"/>
                <a:ea typeface="黑体" panose="02010609060101010101" pitchFamily="49" charset="-122"/>
                <a:cs typeface="Times New Roman" panose="02020603050405020304" pitchFamily="18" charset="0"/>
              </a:rPr>
              <a:t>0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dirty="0">
                <a:latin typeface="Times New Roman" panose="02020603050405020304" pitchFamily="18" charset="0"/>
                <a:ea typeface="黑体" panose="02010609060101010101" pitchFamily="49" charset="-122"/>
                <a:cs typeface="Times New Roman" panose="02020603050405020304" pitchFamily="18" charset="0"/>
              </a:rPr>
              <a:t>3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5     4    2    1</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	0    0    0    0</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	0    0    0    1</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2	0    0    1    0</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3	0    0    1    1</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4	0    1    0    0</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5	1    0    0    0</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6	1    0    0    1</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7	1    0    1    0</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8	1    0    1    1</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9	1    1    0    0</a:t>
            </a:r>
          </a:p>
        </p:txBody>
      </p:sp>
      <p:sp>
        <p:nvSpPr>
          <p:cNvPr id="119815" name="Text Box 1031">
            <a:extLst>
              <a:ext uri="{FF2B5EF4-FFF2-40B4-BE49-F238E27FC236}">
                <a16:creationId xmlns:a16="http://schemas.microsoft.com/office/drawing/2014/main" id="{D1769113-A78E-E062-E238-1199FA24FF74}"/>
              </a:ext>
            </a:extLst>
          </p:cNvPr>
          <p:cNvSpPr txBox="1">
            <a:spLocks noChangeArrowheads="1"/>
          </p:cNvSpPr>
          <p:nvPr/>
        </p:nvSpPr>
        <p:spPr bwMode="auto">
          <a:xfrm>
            <a:off x="165099" y="1066008"/>
            <a:ext cx="83311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zh-CN" altLang="en-US" sz="2400" b="1">
                <a:solidFill>
                  <a:srgbClr val="0000CC"/>
                </a:solidFill>
                <a:latin typeface="+mn-ea"/>
                <a:ea typeface="+mn-ea"/>
                <a:cs typeface="Times New Roman" panose="02020603050405020304" pitchFamily="18" charset="0"/>
              </a:rPr>
              <a:t>例</a:t>
            </a:r>
            <a:r>
              <a:rPr lang="en-US" altLang="zh-CN" sz="2400" b="1">
                <a:solidFill>
                  <a:srgbClr val="0000CC"/>
                </a:solidFill>
                <a:latin typeface="+mn-ea"/>
                <a:ea typeface="+mn-ea"/>
                <a:cs typeface="Times New Roman" panose="02020603050405020304" pitchFamily="18" charset="0"/>
              </a:rPr>
              <a:t>6</a:t>
            </a:r>
            <a:r>
              <a:rPr lang="zh-CN" altLang="en-US" sz="2400" b="1">
                <a:solidFill>
                  <a:srgbClr val="0000CC"/>
                </a:solidFill>
                <a:latin typeface="+mn-ea"/>
                <a:ea typeface="+mn-ea"/>
                <a:cs typeface="Times New Roman" panose="02020603050405020304" pitchFamily="18" charset="0"/>
              </a:rPr>
              <a:t>：</a:t>
            </a:r>
            <a:r>
              <a:rPr lang="zh-CN" altLang="en-US" sz="2400" b="1" dirty="0">
                <a:latin typeface="+mn-ea"/>
                <a:ea typeface="+mn-ea"/>
                <a:cs typeface="Times New Roman" panose="02020603050405020304" pitchFamily="18" charset="0"/>
              </a:rPr>
              <a:t>用</a:t>
            </a:r>
            <a:r>
              <a:rPr lang="en-US" altLang="zh-CN" sz="2400" b="1" dirty="0">
                <a:latin typeface="+mn-ea"/>
                <a:ea typeface="+mn-ea"/>
                <a:cs typeface="Times New Roman" panose="02020603050405020304" pitchFamily="18" charset="0"/>
              </a:rPr>
              <a:t>74290</a:t>
            </a:r>
            <a:r>
              <a:rPr lang="zh-CN" altLang="en-US" sz="2400" b="1" dirty="0">
                <a:latin typeface="+mn-ea"/>
                <a:ea typeface="+mn-ea"/>
                <a:cs typeface="Times New Roman" panose="02020603050405020304" pitchFamily="18" charset="0"/>
              </a:rPr>
              <a:t>设计模</a:t>
            </a:r>
            <a:r>
              <a:rPr lang="en-US" altLang="zh-CN" sz="2400" b="1" dirty="0">
                <a:latin typeface="+mn-ea"/>
                <a:ea typeface="+mn-ea"/>
                <a:cs typeface="Times New Roman" panose="02020603050405020304" pitchFamily="18" charset="0"/>
              </a:rPr>
              <a:t>10</a:t>
            </a:r>
            <a:r>
              <a:rPr lang="zh-CN" altLang="en-US" sz="2400" b="1" dirty="0">
                <a:latin typeface="+mn-ea"/>
                <a:ea typeface="+mn-ea"/>
                <a:cs typeface="Times New Roman" panose="02020603050405020304" pitchFamily="18" charset="0"/>
              </a:rPr>
              <a:t>计数器，要求采用</a:t>
            </a:r>
            <a:r>
              <a:rPr lang="en-US" altLang="zh-CN" sz="2400" b="1" dirty="0">
                <a:solidFill>
                  <a:srgbClr val="CC0000"/>
                </a:solidFill>
                <a:latin typeface="+mn-ea"/>
                <a:ea typeface="+mn-ea"/>
                <a:cs typeface="Times New Roman" panose="02020603050405020304" pitchFamily="18" charset="0"/>
              </a:rPr>
              <a:t>5421</a:t>
            </a:r>
            <a:r>
              <a:rPr lang="zh-CN" altLang="en-US" sz="2400" b="1" dirty="0">
                <a:latin typeface="+mn-ea"/>
                <a:ea typeface="+mn-ea"/>
                <a:cs typeface="Times New Roman" panose="02020603050405020304" pitchFamily="18" charset="0"/>
              </a:rPr>
              <a:t>码计数</a:t>
            </a:r>
            <a:r>
              <a:rPr kumimoji="1" lang="zh-CN" altLang="en-US" sz="2400" dirty="0">
                <a:latin typeface="+mn-ea"/>
                <a:ea typeface="+mn-ea"/>
              </a:rPr>
              <a:t>实现</a:t>
            </a:r>
            <a:endParaRPr lang="zh-CN" altLang="en-US" sz="2400" b="1" dirty="0">
              <a:solidFill>
                <a:srgbClr val="006666"/>
              </a:solidFill>
              <a:latin typeface="+mn-ea"/>
              <a:ea typeface="+mn-ea"/>
              <a:cs typeface="Times New Roman" panose="02020603050405020304" pitchFamily="18" charset="0"/>
            </a:endParaRPr>
          </a:p>
        </p:txBody>
      </p:sp>
      <p:sp>
        <p:nvSpPr>
          <p:cNvPr id="119820" name="Line 1036">
            <a:extLst>
              <a:ext uri="{FF2B5EF4-FFF2-40B4-BE49-F238E27FC236}">
                <a16:creationId xmlns:a16="http://schemas.microsoft.com/office/drawing/2014/main" id="{281C2031-2CD0-5917-25B8-5AE763579F5A}"/>
              </a:ext>
            </a:extLst>
          </p:cNvPr>
          <p:cNvSpPr>
            <a:spLocks noChangeShapeType="1"/>
          </p:cNvSpPr>
          <p:nvPr/>
        </p:nvSpPr>
        <p:spPr bwMode="auto">
          <a:xfrm>
            <a:off x="1335881" y="6467475"/>
            <a:ext cx="3810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21" name="Line 1037">
            <a:extLst>
              <a:ext uri="{FF2B5EF4-FFF2-40B4-BE49-F238E27FC236}">
                <a16:creationId xmlns:a16="http://schemas.microsoft.com/office/drawing/2014/main" id="{25C8AB3E-374F-A2C8-C107-495A026115CE}"/>
              </a:ext>
            </a:extLst>
          </p:cNvPr>
          <p:cNvSpPr>
            <a:spLocks noChangeShapeType="1"/>
          </p:cNvSpPr>
          <p:nvPr/>
        </p:nvSpPr>
        <p:spPr bwMode="auto">
          <a:xfrm flipH="1" flipV="1">
            <a:off x="1335881" y="3114675"/>
            <a:ext cx="0" cy="33528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22" name="Line 1038">
            <a:extLst>
              <a:ext uri="{FF2B5EF4-FFF2-40B4-BE49-F238E27FC236}">
                <a16:creationId xmlns:a16="http://schemas.microsoft.com/office/drawing/2014/main" id="{42D41217-81C9-7A0A-8596-74380270C12C}"/>
              </a:ext>
            </a:extLst>
          </p:cNvPr>
          <p:cNvSpPr>
            <a:spLocks noChangeShapeType="1"/>
          </p:cNvSpPr>
          <p:nvPr/>
        </p:nvSpPr>
        <p:spPr bwMode="auto">
          <a:xfrm flipH="1" flipV="1">
            <a:off x="1335881" y="3114675"/>
            <a:ext cx="381000" cy="0"/>
          </a:xfrm>
          <a:prstGeom prst="line">
            <a:avLst/>
          </a:prstGeom>
          <a:noFill/>
          <a:ln w="381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24" name="Rectangle 1040">
            <a:extLst>
              <a:ext uri="{FF2B5EF4-FFF2-40B4-BE49-F238E27FC236}">
                <a16:creationId xmlns:a16="http://schemas.microsoft.com/office/drawing/2014/main" id="{2B89F7E8-68E9-A20E-8F9B-26AEE35280BD}"/>
              </a:ext>
            </a:extLst>
          </p:cNvPr>
          <p:cNvSpPr>
            <a:spLocks noChangeArrowheads="1"/>
          </p:cNvSpPr>
          <p:nvPr/>
        </p:nvSpPr>
        <p:spPr bwMode="auto">
          <a:xfrm>
            <a:off x="2250281" y="2930525"/>
            <a:ext cx="1219200" cy="18288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19825" name="Rectangle 1041">
            <a:extLst>
              <a:ext uri="{FF2B5EF4-FFF2-40B4-BE49-F238E27FC236}">
                <a16:creationId xmlns:a16="http://schemas.microsoft.com/office/drawing/2014/main" id="{110DCBFE-8DB0-F3BD-9E9E-2A7481529B66}"/>
              </a:ext>
            </a:extLst>
          </p:cNvPr>
          <p:cNvSpPr>
            <a:spLocks noChangeArrowheads="1"/>
          </p:cNvSpPr>
          <p:nvPr/>
        </p:nvSpPr>
        <p:spPr bwMode="auto">
          <a:xfrm>
            <a:off x="2250281" y="4714875"/>
            <a:ext cx="1219200" cy="1828800"/>
          </a:xfrm>
          <a:prstGeom prst="rect">
            <a:avLst/>
          </a:prstGeom>
          <a:noFill/>
          <a:ln w="3810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7530" name="Line 1096">
            <a:extLst>
              <a:ext uri="{FF2B5EF4-FFF2-40B4-BE49-F238E27FC236}">
                <a16:creationId xmlns:a16="http://schemas.microsoft.com/office/drawing/2014/main" id="{9167BBB1-1B6A-A926-D8E2-E73856FD2CEE}"/>
              </a:ext>
            </a:extLst>
          </p:cNvPr>
          <p:cNvSpPr>
            <a:spLocks noChangeShapeType="1"/>
          </p:cNvSpPr>
          <p:nvPr/>
        </p:nvSpPr>
        <p:spPr bwMode="auto">
          <a:xfrm flipH="1">
            <a:off x="5268913" y="2557463"/>
            <a:ext cx="0" cy="114300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531" name="Line 1097">
            <a:extLst>
              <a:ext uri="{FF2B5EF4-FFF2-40B4-BE49-F238E27FC236}">
                <a16:creationId xmlns:a16="http://schemas.microsoft.com/office/drawing/2014/main" id="{5E0964DF-C93B-FAB5-DA7F-7625E1766E8B}"/>
              </a:ext>
            </a:extLst>
          </p:cNvPr>
          <p:cNvSpPr>
            <a:spLocks noChangeShapeType="1"/>
          </p:cNvSpPr>
          <p:nvPr/>
        </p:nvSpPr>
        <p:spPr bwMode="auto">
          <a:xfrm>
            <a:off x="5203825" y="3700463"/>
            <a:ext cx="152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19882" name="Line 1098">
            <a:extLst>
              <a:ext uri="{FF2B5EF4-FFF2-40B4-BE49-F238E27FC236}">
                <a16:creationId xmlns:a16="http://schemas.microsoft.com/office/drawing/2014/main" id="{DA1999C3-5A1A-E0B5-AB4A-ACB57C3E1C5C}"/>
              </a:ext>
            </a:extLst>
          </p:cNvPr>
          <p:cNvSpPr>
            <a:spLocks noChangeShapeType="1"/>
          </p:cNvSpPr>
          <p:nvPr/>
        </p:nvSpPr>
        <p:spPr bwMode="auto">
          <a:xfrm>
            <a:off x="7772400" y="5737225"/>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83" name="Line 1099">
            <a:extLst>
              <a:ext uri="{FF2B5EF4-FFF2-40B4-BE49-F238E27FC236}">
                <a16:creationId xmlns:a16="http://schemas.microsoft.com/office/drawing/2014/main" id="{27B23660-4C94-E5A0-C35D-2AC196BB84B1}"/>
              </a:ext>
            </a:extLst>
          </p:cNvPr>
          <p:cNvSpPr>
            <a:spLocks noChangeShapeType="1"/>
          </p:cNvSpPr>
          <p:nvPr/>
        </p:nvSpPr>
        <p:spPr bwMode="auto">
          <a:xfrm flipH="1">
            <a:off x="8350250" y="5715000"/>
            <a:ext cx="0" cy="68580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84" name="Line 1100">
            <a:extLst>
              <a:ext uri="{FF2B5EF4-FFF2-40B4-BE49-F238E27FC236}">
                <a16:creationId xmlns:a16="http://schemas.microsoft.com/office/drawing/2014/main" id="{1BB9D3A6-DD19-358E-9B29-6B3A061A03B6}"/>
              </a:ext>
            </a:extLst>
          </p:cNvPr>
          <p:cNvSpPr>
            <a:spLocks noChangeShapeType="1"/>
          </p:cNvSpPr>
          <p:nvPr/>
        </p:nvSpPr>
        <p:spPr bwMode="auto">
          <a:xfrm flipH="1" flipV="1">
            <a:off x="4876800" y="6369050"/>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85" name="Line 1101">
            <a:extLst>
              <a:ext uri="{FF2B5EF4-FFF2-40B4-BE49-F238E27FC236}">
                <a16:creationId xmlns:a16="http://schemas.microsoft.com/office/drawing/2014/main" id="{0F641744-E950-674C-DE9E-50BE124B8FA5}"/>
              </a:ext>
            </a:extLst>
          </p:cNvPr>
          <p:cNvSpPr>
            <a:spLocks noChangeShapeType="1"/>
          </p:cNvSpPr>
          <p:nvPr/>
        </p:nvSpPr>
        <p:spPr bwMode="auto">
          <a:xfrm flipH="1" flipV="1">
            <a:off x="4887913" y="4506913"/>
            <a:ext cx="0" cy="190500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86" name="Line 1102">
            <a:extLst>
              <a:ext uri="{FF2B5EF4-FFF2-40B4-BE49-F238E27FC236}">
                <a16:creationId xmlns:a16="http://schemas.microsoft.com/office/drawing/2014/main" id="{5CC3254D-BF57-E8C5-F8D0-2B8A65C2D33A}"/>
              </a:ext>
            </a:extLst>
          </p:cNvPr>
          <p:cNvSpPr>
            <a:spLocks noChangeShapeType="1"/>
          </p:cNvSpPr>
          <p:nvPr/>
        </p:nvSpPr>
        <p:spPr bwMode="auto">
          <a:xfrm>
            <a:off x="4876800" y="4538663"/>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88" name="Text Box 1104">
            <a:extLst>
              <a:ext uri="{FF2B5EF4-FFF2-40B4-BE49-F238E27FC236}">
                <a16:creationId xmlns:a16="http://schemas.microsoft.com/office/drawing/2014/main" id="{67D2EB4E-93BA-E688-1FB9-1B18A9DEFACC}"/>
              </a:ext>
            </a:extLst>
          </p:cNvPr>
          <p:cNvSpPr txBox="1">
            <a:spLocks noChangeArrowheads="1"/>
          </p:cNvSpPr>
          <p:nvPr/>
        </p:nvSpPr>
        <p:spPr bwMode="auto">
          <a:xfrm>
            <a:off x="4800600" y="5029200"/>
            <a:ext cx="6096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2400" b="1" i="1" dirty="0">
                <a:solidFill>
                  <a:srgbClr val="CC3300"/>
                </a:solidFill>
                <a:latin typeface="Times New Roman" panose="02020603050405020304" pitchFamily="18" charset="0"/>
                <a:cs typeface="Times New Roman" panose="02020603050405020304" pitchFamily="18" charset="0"/>
              </a:rPr>
              <a:t>f</a:t>
            </a:r>
          </a:p>
        </p:txBody>
      </p:sp>
      <p:grpSp>
        <p:nvGrpSpPr>
          <p:cNvPr id="107539" name="Group 1109">
            <a:extLst>
              <a:ext uri="{FF2B5EF4-FFF2-40B4-BE49-F238E27FC236}">
                <a16:creationId xmlns:a16="http://schemas.microsoft.com/office/drawing/2014/main" id="{4DC6EB71-01E1-7193-20D6-04B403867AB3}"/>
              </a:ext>
            </a:extLst>
          </p:cNvPr>
          <p:cNvGrpSpPr>
            <a:grpSpLocks/>
          </p:cNvGrpSpPr>
          <p:nvPr/>
        </p:nvGrpSpPr>
        <p:grpSpPr bwMode="auto">
          <a:xfrm>
            <a:off x="5195887" y="2054225"/>
            <a:ext cx="3051175" cy="3763963"/>
            <a:chOff x="206" y="1632"/>
            <a:chExt cx="1922" cy="2371"/>
          </a:xfrm>
        </p:grpSpPr>
        <p:sp>
          <p:nvSpPr>
            <p:cNvPr id="107542" name="Rectangle 1110">
              <a:extLst>
                <a:ext uri="{FF2B5EF4-FFF2-40B4-BE49-F238E27FC236}">
                  <a16:creationId xmlns:a16="http://schemas.microsoft.com/office/drawing/2014/main" id="{54FF6AC4-3DBE-7D7B-7488-7961D69FE4CB}"/>
                </a:ext>
              </a:extLst>
            </p:cNvPr>
            <p:cNvSpPr>
              <a:spLocks noChangeArrowheads="1"/>
            </p:cNvSpPr>
            <p:nvPr/>
          </p:nvSpPr>
          <p:spPr bwMode="auto">
            <a:xfrm>
              <a:off x="554" y="1664"/>
              <a:ext cx="1175" cy="2339"/>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7544" name="Line 1112">
              <a:extLst>
                <a:ext uri="{FF2B5EF4-FFF2-40B4-BE49-F238E27FC236}">
                  <a16:creationId xmlns:a16="http://schemas.microsoft.com/office/drawing/2014/main" id="{4402D8D6-912F-2C38-9ACC-93109BE36FB2}"/>
                </a:ext>
              </a:extLst>
            </p:cNvPr>
            <p:cNvSpPr>
              <a:spLocks noChangeShapeType="1"/>
            </p:cNvSpPr>
            <p:nvPr/>
          </p:nvSpPr>
          <p:spPr bwMode="auto">
            <a:xfrm flipV="1">
              <a:off x="240" y="2127"/>
              <a:ext cx="328"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545" name="Line 1113">
              <a:extLst>
                <a:ext uri="{FF2B5EF4-FFF2-40B4-BE49-F238E27FC236}">
                  <a16:creationId xmlns:a16="http://schemas.microsoft.com/office/drawing/2014/main" id="{8B27960B-2E4D-1EBC-EDD6-815A44A3CAFC}"/>
                </a:ext>
              </a:extLst>
            </p:cNvPr>
            <p:cNvSpPr>
              <a:spLocks noChangeShapeType="1"/>
            </p:cNvSpPr>
            <p:nvPr/>
          </p:nvSpPr>
          <p:spPr bwMode="auto">
            <a:xfrm flipV="1">
              <a:off x="233" y="3202"/>
              <a:ext cx="24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546" name="Line 1114">
              <a:extLst>
                <a:ext uri="{FF2B5EF4-FFF2-40B4-BE49-F238E27FC236}">
                  <a16:creationId xmlns:a16="http://schemas.microsoft.com/office/drawing/2014/main" id="{A04B5B7F-5304-BC66-5BDC-347AF38E0CC2}"/>
                </a:ext>
              </a:extLst>
            </p:cNvPr>
            <p:cNvSpPr>
              <a:spLocks noChangeShapeType="1"/>
            </p:cNvSpPr>
            <p:nvPr/>
          </p:nvSpPr>
          <p:spPr bwMode="auto">
            <a:xfrm flipV="1">
              <a:off x="240" y="1955"/>
              <a:ext cx="32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547" name="Text Box 1115">
              <a:extLst>
                <a:ext uri="{FF2B5EF4-FFF2-40B4-BE49-F238E27FC236}">
                  <a16:creationId xmlns:a16="http://schemas.microsoft.com/office/drawing/2014/main" id="{F1C9BEB7-535E-508E-60D8-598249B0F0CB}"/>
                </a:ext>
              </a:extLst>
            </p:cNvPr>
            <p:cNvSpPr txBox="1">
              <a:spLocks noChangeArrowheads="1"/>
            </p:cNvSpPr>
            <p:nvPr/>
          </p:nvSpPr>
          <p:spPr bwMode="auto">
            <a:xfrm>
              <a:off x="647" y="1632"/>
              <a:ext cx="10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800" b="1">
                  <a:latin typeface="Times New Roman" panose="02020603050405020304" pitchFamily="18" charset="0"/>
                  <a:cs typeface="Times New Roman" panose="02020603050405020304" pitchFamily="18" charset="0"/>
                </a:rPr>
                <a:t>74LS290</a:t>
              </a:r>
            </a:p>
          </p:txBody>
        </p:sp>
        <p:sp>
          <p:nvSpPr>
            <p:cNvPr id="107548" name="Text Box 1116">
              <a:extLst>
                <a:ext uri="{FF2B5EF4-FFF2-40B4-BE49-F238E27FC236}">
                  <a16:creationId xmlns:a16="http://schemas.microsoft.com/office/drawing/2014/main" id="{88FC7383-F58E-1269-901B-4B01B3896E86}"/>
                </a:ext>
              </a:extLst>
            </p:cNvPr>
            <p:cNvSpPr txBox="1">
              <a:spLocks noChangeArrowheads="1"/>
            </p:cNvSpPr>
            <p:nvPr/>
          </p:nvSpPr>
          <p:spPr bwMode="auto">
            <a:xfrm>
              <a:off x="549" y="1829"/>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R</a:t>
              </a:r>
              <a:r>
                <a:rPr lang="en-US" altLang="zh-CN" sz="1800" b="1" baseline="-25000">
                  <a:solidFill>
                    <a:srgbClr val="A50021"/>
                  </a:solidFill>
                  <a:latin typeface="Times New Roman" panose="02020603050405020304" pitchFamily="18" charset="0"/>
                  <a:cs typeface="Times New Roman" panose="02020603050405020304" pitchFamily="18" charset="0"/>
                </a:rPr>
                <a:t>0</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1</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7550" name="Line 1118">
              <a:extLst>
                <a:ext uri="{FF2B5EF4-FFF2-40B4-BE49-F238E27FC236}">
                  <a16:creationId xmlns:a16="http://schemas.microsoft.com/office/drawing/2014/main" id="{151E74A9-CAC8-5963-E323-1C3AB94D9A1C}"/>
                </a:ext>
              </a:extLst>
            </p:cNvPr>
            <p:cNvSpPr>
              <a:spLocks noChangeShapeType="1"/>
            </p:cNvSpPr>
            <p:nvPr/>
          </p:nvSpPr>
          <p:spPr bwMode="auto">
            <a:xfrm>
              <a:off x="1744" y="3270"/>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551" name="Line 1119">
              <a:extLst>
                <a:ext uri="{FF2B5EF4-FFF2-40B4-BE49-F238E27FC236}">
                  <a16:creationId xmlns:a16="http://schemas.microsoft.com/office/drawing/2014/main" id="{C90B58F4-057B-B6BD-C9F1-F8E6D0AF13E9}"/>
                </a:ext>
              </a:extLst>
            </p:cNvPr>
            <p:cNvSpPr>
              <a:spLocks noChangeShapeType="1"/>
            </p:cNvSpPr>
            <p:nvPr/>
          </p:nvSpPr>
          <p:spPr bwMode="auto">
            <a:xfrm>
              <a:off x="1737" y="3757"/>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552" name="Line 1120">
              <a:extLst>
                <a:ext uri="{FF2B5EF4-FFF2-40B4-BE49-F238E27FC236}">
                  <a16:creationId xmlns:a16="http://schemas.microsoft.com/office/drawing/2014/main" id="{42CFE9CF-C85D-5F71-ACDD-5D91D2536CD8}"/>
                </a:ext>
              </a:extLst>
            </p:cNvPr>
            <p:cNvSpPr>
              <a:spLocks noChangeShapeType="1"/>
            </p:cNvSpPr>
            <p:nvPr/>
          </p:nvSpPr>
          <p:spPr bwMode="auto">
            <a:xfrm>
              <a:off x="1738" y="3558"/>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553" name="Line 1121">
              <a:extLst>
                <a:ext uri="{FF2B5EF4-FFF2-40B4-BE49-F238E27FC236}">
                  <a16:creationId xmlns:a16="http://schemas.microsoft.com/office/drawing/2014/main" id="{3BC91478-DF29-B67B-15BB-60530123EBE4}"/>
                </a:ext>
              </a:extLst>
            </p:cNvPr>
            <p:cNvSpPr>
              <a:spLocks noChangeShapeType="1"/>
            </p:cNvSpPr>
            <p:nvPr/>
          </p:nvSpPr>
          <p:spPr bwMode="auto">
            <a:xfrm>
              <a:off x="1737" y="3948"/>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554" name="Text Box 1122">
              <a:extLst>
                <a:ext uri="{FF2B5EF4-FFF2-40B4-BE49-F238E27FC236}">
                  <a16:creationId xmlns:a16="http://schemas.microsoft.com/office/drawing/2014/main" id="{1BE51052-CDC1-19E3-6A35-F2488CDFBE0C}"/>
                </a:ext>
              </a:extLst>
            </p:cNvPr>
            <p:cNvSpPr txBox="1">
              <a:spLocks noChangeArrowheads="1"/>
            </p:cNvSpPr>
            <p:nvPr/>
          </p:nvSpPr>
          <p:spPr bwMode="auto">
            <a:xfrm>
              <a:off x="206" y="1693"/>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R</a:t>
              </a:r>
              <a:r>
                <a:rPr lang="en-US" altLang="zh-CN" sz="1600" b="1" baseline="-25000">
                  <a:solidFill>
                    <a:srgbClr val="000099"/>
                  </a:solidFill>
                  <a:latin typeface="Times New Roman" panose="02020603050405020304" pitchFamily="18" charset="0"/>
                  <a:cs typeface="Times New Roman" panose="02020603050405020304" pitchFamily="18" charset="0"/>
                </a:rPr>
                <a:t>0(1)</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07558" name="Oval 1126">
              <a:extLst>
                <a:ext uri="{FF2B5EF4-FFF2-40B4-BE49-F238E27FC236}">
                  <a16:creationId xmlns:a16="http://schemas.microsoft.com/office/drawing/2014/main" id="{989101E5-CDF2-4480-2F57-9821B30D91B9}"/>
                </a:ext>
              </a:extLst>
            </p:cNvPr>
            <p:cNvSpPr>
              <a:spLocks noChangeArrowheads="1"/>
            </p:cNvSpPr>
            <p:nvPr/>
          </p:nvSpPr>
          <p:spPr bwMode="auto">
            <a:xfrm>
              <a:off x="473" y="3160"/>
              <a:ext cx="96" cy="96"/>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7559" name="Line 1127">
              <a:extLst>
                <a:ext uri="{FF2B5EF4-FFF2-40B4-BE49-F238E27FC236}">
                  <a16:creationId xmlns:a16="http://schemas.microsoft.com/office/drawing/2014/main" id="{DD87BC6B-7AD0-3116-D26D-747ACD601982}"/>
                </a:ext>
              </a:extLst>
            </p:cNvPr>
            <p:cNvSpPr>
              <a:spLocks noChangeShapeType="1"/>
            </p:cNvSpPr>
            <p:nvPr/>
          </p:nvSpPr>
          <p:spPr bwMode="auto">
            <a:xfrm flipV="1">
              <a:off x="232" y="3663"/>
              <a:ext cx="24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560" name="Oval 1128">
              <a:extLst>
                <a:ext uri="{FF2B5EF4-FFF2-40B4-BE49-F238E27FC236}">
                  <a16:creationId xmlns:a16="http://schemas.microsoft.com/office/drawing/2014/main" id="{B3801B98-3472-1423-12E3-5697C0D5D036}"/>
                </a:ext>
              </a:extLst>
            </p:cNvPr>
            <p:cNvSpPr>
              <a:spLocks noChangeArrowheads="1"/>
            </p:cNvSpPr>
            <p:nvPr/>
          </p:nvSpPr>
          <p:spPr bwMode="auto">
            <a:xfrm>
              <a:off x="472" y="3621"/>
              <a:ext cx="96" cy="96"/>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7561" name="Text Box 1129">
              <a:extLst>
                <a:ext uri="{FF2B5EF4-FFF2-40B4-BE49-F238E27FC236}">
                  <a16:creationId xmlns:a16="http://schemas.microsoft.com/office/drawing/2014/main" id="{4B50B125-C5F7-A7CA-5554-6B7D71F6F465}"/>
                </a:ext>
              </a:extLst>
            </p:cNvPr>
            <p:cNvSpPr txBox="1">
              <a:spLocks noChangeArrowheads="1"/>
            </p:cNvSpPr>
            <p:nvPr/>
          </p:nvSpPr>
          <p:spPr bwMode="auto">
            <a:xfrm>
              <a:off x="206" y="1871"/>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R</a:t>
              </a:r>
              <a:r>
                <a:rPr lang="en-US" altLang="zh-CN" sz="1600" b="1" baseline="-25000">
                  <a:solidFill>
                    <a:srgbClr val="000099"/>
                  </a:solidFill>
                  <a:latin typeface="Times New Roman" panose="02020603050405020304" pitchFamily="18" charset="0"/>
                  <a:cs typeface="Times New Roman" panose="02020603050405020304" pitchFamily="18" charset="0"/>
                </a:rPr>
                <a:t>0(2)</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07562" name="Line 1130">
              <a:extLst>
                <a:ext uri="{FF2B5EF4-FFF2-40B4-BE49-F238E27FC236}">
                  <a16:creationId xmlns:a16="http://schemas.microsoft.com/office/drawing/2014/main" id="{2EB2DB82-946D-E0C0-386F-5708D730010A}"/>
                </a:ext>
              </a:extLst>
            </p:cNvPr>
            <p:cNvSpPr>
              <a:spLocks noChangeShapeType="1"/>
            </p:cNvSpPr>
            <p:nvPr/>
          </p:nvSpPr>
          <p:spPr bwMode="auto">
            <a:xfrm flipV="1">
              <a:off x="240" y="2560"/>
              <a:ext cx="328"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563" name="Line 1131">
              <a:extLst>
                <a:ext uri="{FF2B5EF4-FFF2-40B4-BE49-F238E27FC236}">
                  <a16:creationId xmlns:a16="http://schemas.microsoft.com/office/drawing/2014/main" id="{FAFD9F8A-B258-7C80-5019-1F39BE47A516}"/>
                </a:ext>
              </a:extLst>
            </p:cNvPr>
            <p:cNvSpPr>
              <a:spLocks noChangeShapeType="1"/>
            </p:cNvSpPr>
            <p:nvPr/>
          </p:nvSpPr>
          <p:spPr bwMode="auto">
            <a:xfrm flipV="1">
              <a:off x="240" y="2388"/>
              <a:ext cx="32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7564" name="Text Box 1132">
              <a:extLst>
                <a:ext uri="{FF2B5EF4-FFF2-40B4-BE49-F238E27FC236}">
                  <a16:creationId xmlns:a16="http://schemas.microsoft.com/office/drawing/2014/main" id="{663E0383-751E-15B3-6038-B780ACC1592A}"/>
                </a:ext>
              </a:extLst>
            </p:cNvPr>
            <p:cNvSpPr txBox="1">
              <a:spLocks noChangeArrowheads="1"/>
            </p:cNvSpPr>
            <p:nvPr/>
          </p:nvSpPr>
          <p:spPr bwMode="auto">
            <a:xfrm>
              <a:off x="206" y="2126"/>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S</a:t>
              </a:r>
              <a:r>
                <a:rPr lang="en-US" altLang="zh-CN" sz="1600" b="1" baseline="-25000">
                  <a:solidFill>
                    <a:srgbClr val="000099"/>
                  </a:solidFill>
                  <a:latin typeface="Times New Roman" panose="02020603050405020304" pitchFamily="18" charset="0"/>
                  <a:cs typeface="Times New Roman" panose="02020603050405020304" pitchFamily="18" charset="0"/>
                </a:rPr>
                <a:t>9(1)</a:t>
              </a:r>
            </a:p>
          </p:txBody>
        </p:sp>
        <p:sp>
          <p:nvSpPr>
            <p:cNvPr id="107565" name="Text Box 1133">
              <a:extLst>
                <a:ext uri="{FF2B5EF4-FFF2-40B4-BE49-F238E27FC236}">
                  <a16:creationId xmlns:a16="http://schemas.microsoft.com/office/drawing/2014/main" id="{1ACBCEE0-AB4E-7E40-D6D0-2458E552FED6}"/>
                </a:ext>
              </a:extLst>
            </p:cNvPr>
            <p:cNvSpPr txBox="1">
              <a:spLocks noChangeArrowheads="1"/>
            </p:cNvSpPr>
            <p:nvPr/>
          </p:nvSpPr>
          <p:spPr bwMode="auto">
            <a:xfrm>
              <a:off x="206" y="2304"/>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S</a:t>
              </a:r>
              <a:r>
                <a:rPr lang="en-US" altLang="zh-CN" sz="1600" b="1" baseline="-25000">
                  <a:solidFill>
                    <a:srgbClr val="000099"/>
                  </a:solidFill>
                  <a:latin typeface="Times New Roman" panose="02020603050405020304" pitchFamily="18" charset="0"/>
                  <a:cs typeface="Times New Roman" panose="02020603050405020304" pitchFamily="18" charset="0"/>
                </a:rPr>
                <a:t>9(2)</a:t>
              </a:r>
            </a:p>
          </p:txBody>
        </p:sp>
        <p:sp>
          <p:nvSpPr>
            <p:cNvPr id="107567" name="Text Box 1135">
              <a:extLst>
                <a:ext uri="{FF2B5EF4-FFF2-40B4-BE49-F238E27FC236}">
                  <a16:creationId xmlns:a16="http://schemas.microsoft.com/office/drawing/2014/main" id="{9C5C6CB1-55C3-A274-2BA4-BEF767D7832C}"/>
                </a:ext>
              </a:extLst>
            </p:cNvPr>
            <p:cNvSpPr txBox="1">
              <a:spLocks noChangeArrowheads="1"/>
            </p:cNvSpPr>
            <p:nvPr/>
          </p:nvSpPr>
          <p:spPr bwMode="auto">
            <a:xfrm>
              <a:off x="546" y="2018"/>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R</a:t>
              </a:r>
              <a:r>
                <a:rPr lang="en-US" altLang="zh-CN" sz="1800" b="1" baseline="-25000">
                  <a:solidFill>
                    <a:srgbClr val="A50021"/>
                  </a:solidFill>
                  <a:latin typeface="Times New Roman" panose="02020603050405020304" pitchFamily="18" charset="0"/>
                  <a:cs typeface="Times New Roman" panose="02020603050405020304" pitchFamily="18" charset="0"/>
                </a:rPr>
                <a:t>0</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2</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7568" name="Text Box 1136">
              <a:extLst>
                <a:ext uri="{FF2B5EF4-FFF2-40B4-BE49-F238E27FC236}">
                  <a16:creationId xmlns:a16="http://schemas.microsoft.com/office/drawing/2014/main" id="{5F1D9343-337F-7D1E-48D2-F3078FB057CC}"/>
                </a:ext>
              </a:extLst>
            </p:cNvPr>
            <p:cNvSpPr txBox="1">
              <a:spLocks noChangeArrowheads="1"/>
            </p:cNvSpPr>
            <p:nvPr/>
          </p:nvSpPr>
          <p:spPr bwMode="auto">
            <a:xfrm>
              <a:off x="555" y="2255"/>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S</a:t>
              </a:r>
              <a:r>
                <a:rPr lang="en-US" altLang="zh-CN" sz="1800" b="1" baseline="-25000">
                  <a:solidFill>
                    <a:srgbClr val="A50021"/>
                  </a:solidFill>
                  <a:latin typeface="Times New Roman" panose="02020603050405020304" pitchFamily="18" charset="0"/>
                  <a:cs typeface="Times New Roman" panose="02020603050405020304" pitchFamily="18" charset="0"/>
                </a:rPr>
                <a:t>9</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1</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7569" name="Text Box 1137">
              <a:extLst>
                <a:ext uri="{FF2B5EF4-FFF2-40B4-BE49-F238E27FC236}">
                  <a16:creationId xmlns:a16="http://schemas.microsoft.com/office/drawing/2014/main" id="{1B001339-F354-A41A-1DAD-454373B35FA4}"/>
                </a:ext>
              </a:extLst>
            </p:cNvPr>
            <p:cNvSpPr txBox="1">
              <a:spLocks noChangeArrowheads="1"/>
            </p:cNvSpPr>
            <p:nvPr/>
          </p:nvSpPr>
          <p:spPr bwMode="auto">
            <a:xfrm>
              <a:off x="555" y="2442"/>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S</a:t>
              </a:r>
              <a:r>
                <a:rPr lang="en-US" altLang="zh-CN" sz="1800" b="1" baseline="-25000">
                  <a:solidFill>
                    <a:srgbClr val="A50021"/>
                  </a:solidFill>
                  <a:latin typeface="Times New Roman" panose="02020603050405020304" pitchFamily="18" charset="0"/>
                  <a:cs typeface="Times New Roman" panose="02020603050405020304" pitchFamily="18" charset="0"/>
                </a:rPr>
                <a:t>9</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2</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grpSp>
      <p:sp>
        <p:nvSpPr>
          <p:cNvPr id="28" name="Text Box 55">
            <a:extLst>
              <a:ext uri="{FF2B5EF4-FFF2-40B4-BE49-F238E27FC236}">
                <a16:creationId xmlns:a16="http://schemas.microsoft.com/office/drawing/2014/main" id="{03F68DA8-3CB2-6B3A-F079-574DF5418B34}"/>
              </a:ext>
            </a:extLst>
          </p:cNvPr>
          <p:cNvSpPr txBox="1">
            <a:spLocks noChangeArrowheads="1"/>
          </p:cNvSpPr>
          <p:nvPr/>
        </p:nvSpPr>
        <p:spPr bwMode="auto">
          <a:xfrm>
            <a:off x="7654132" y="5349082"/>
            <a:ext cx="5016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3</a:t>
            </a:r>
          </a:p>
        </p:txBody>
      </p:sp>
      <p:sp>
        <p:nvSpPr>
          <p:cNvPr id="29" name="Text Box 40">
            <a:extLst>
              <a:ext uri="{FF2B5EF4-FFF2-40B4-BE49-F238E27FC236}">
                <a16:creationId xmlns:a16="http://schemas.microsoft.com/office/drawing/2014/main" id="{ECECB5E0-175A-902B-1E6F-21D7593C6EB6}"/>
              </a:ext>
            </a:extLst>
          </p:cNvPr>
          <p:cNvSpPr txBox="1">
            <a:spLocks noChangeArrowheads="1"/>
          </p:cNvSpPr>
          <p:nvPr/>
        </p:nvSpPr>
        <p:spPr bwMode="auto">
          <a:xfrm>
            <a:off x="5742782" y="4352132"/>
            <a:ext cx="5016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CP</a:t>
            </a:r>
            <a:r>
              <a:rPr lang="en-US" altLang="zh-CN" sz="1400" baseline="-25000" dirty="0">
                <a:solidFill>
                  <a:srgbClr val="A50021"/>
                </a:solidFill>
                <a:latin typeface="Times New Roman" panose="02020603050405020304" pitchFamily="18" charset="0"/>
                <a:cs typeface="Times New Roman" panose="02020603050405020304" pitchFamily="18" charset="0"/>
              </a:rPr>
              <a:t>0</a:t>
            </a:r>
          </a:p>
        </p:txBody>
      </p:sp>
      <p:sp>
        <p:nvSpPr>
          <p:cNvPr id="30" name="Text Box 52">
            <a:extLst>
              <a:ext uri="{FF2B5EF4-FFF2-40B4-BE49-F238E27FC236}">
                <a16:creationId xmlns:a16="http://schemas.microsoft.com/office/drawing/2014/main" id="{5A699351-B7C9-F418-3569-AE9383AE14DF}"/>
              </a:ext>
            </a:extLst>
          </p:cNvPr>
          <p:cNvSpPr txBox="1">
            <a:spLocks noChangeArrowheads="1"/>
          </p:cNvSpPr>
          <p:nvPr/>
        </p:nvSpPr>
        <p:spPr bwMode="auto">
          <a:xfrm>
            <a:off x="7676357" y="4266407"/>
            <a:ext cx="5016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1</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31" name="Text Box 53">
            <a:extLst>
              <a:ext uri="{FF2B5EF4-FFF2-40B4-BE49-F238E27FC236}">
                <a16:creationId xmlns:a16="http://schemas.microsoft.com/office/drawing/2014/main" id="{470DED88-00DC-0273-AE36-127C0BC140FE}"/>
              </a:ext>
            </a:extLst>
          </p:cNvPr>
          <p:cNvSpPr txBox="1">
            <a:spLocks noChangeArrowheads="1"/>
          </p:cNvSpPr>
          <p:nvPr/>
        </p:nvSpPr>
        <p:spPr bwMode="auto">
          <a:xfrm>
            <a:off x="7665244" y="4731545"/>
            <a:ext cx="5016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1</a:t>
            </a:r>
          </a:p>
        </p:txBody>
      </p:sp>
      <p:sp>
        <p:nvSpPr>
          <p:cNvPr id="107520" name="Text Box 54">
            <a:extLst>
              <a:ext uri="{FF2B5EF4-FFF2-40B4-BE49-F238E27FC236}">
                <a16:creationId xmlns:a16="http://schemas.microsoft.com/office/drawing/2014/main" id="{E2D8A0B8-3F01-9909-FF01-9045658C7AFE}"/>
              </a:ext>
            </a:extLst>
          </p:cNvPr>
          <p:cNvSpPr txBox="1">
            <a:spLocks noChangeArrowheads="1"/>
          </p:cNvSpPr>
          <p:nvPr/>
        </p:nvSpPr>
        <p:spPr bwMode="auto">
          <a:xfrm>
            <a:off x="7665244" y="5045870"/>
            <a:ext cx="5016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2</a:t>
            </a:r>
          </a:p>
        </p:txBody>
      </p:sp>
      <p:sp>
        <p:nvSpPr>
          <p:cNvPr id="107521" name="Text Box 133">
            <a:extLst>
              <a:ext uri="{FF2B5EF4-FFF2-40B4-BE49-F238E27FC236}">
                <a16:creationId xmlns:a16="http://schemas.microsoft.com/office/drawing/2014/main" id="{31CA5A4E-33F2-BF6C-7AD7-365711EF7665}"/>
              </a:ext>
            </a:extLst>
          </p:cNvPr>
          <p:cNvSpPr txBox="1">
            <a:spLocks noChangeArrowheads="1"/>
          </p:cNvSpPr>
          <p:nvPr/>
        </p:nvSpPr>
        <p:spPr bwMode="auto">
          <a:xfrm>
            <a:off x="5728494" y="5101432"/>
            <a:ext cx="5016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CP</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107522" name="Text Box 137">
            <a:extLst>
              <a:ext uri="{FF2B5EF4-FFF2-40B4-BE49-F238E27FC236}">
                <a16:creationId xmlns:a16="http://schemas.microsoft.com/office/drawing/2014/main" id="{2857B809-405B-D9FF-52A9-690E7AA63250}"/>
              </a:ext>
            </a:extLst>
          </p:cNvPr>
          <p:cNvSpPr txBox="1">
            <a:spLocks noChangeArrowheads="1"/>
          </p:cNvSpPr>
          <p:nvPr/>
        </p:nvSpPr>
        <p:spPr bwMode="auto">
          <a:xfrm>
            <a:off x="7227094" y="5444332"/>
            <a:ext cx="5016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3</a:t>
            </a:r>
          </a:p>
        </p:txBody>
      </p:sp>
      <p:sp>
        <p:nvSpPr>
          <p:cNvPr id="107523" name="Text Box 138">
            <a:extLst>
              <a:ext uri="{FF2B5EF4-FFF2-40B4-BE49-F238E27FC236}">
                <a16:creationId xmlns:a16="http://schemas.microsoft.com/office/drawing/2014/main" id="{FCC154E4-C132-FB89-B531-366943AE6A74}"/>
              </a:ext>
            </a:extLst>
          </p:cNvPr>
          <p:cNvSpPr txBox="1">
            <a:spLocks noChangeArrowheads="1"/>
          </p:cNvSpPr>
          <p:nvPr/>
        </p:nvSpPr>
        <p:spPr bwMode="auto">
          <a:xfrm>
            <a:off x="7249319" y="4361657"/>
            <a:ext cx="5016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0</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107524" name="Text Box 139">
            <a:extLst>
              <a:ext uri="{FF2B5EF4-FFF2-40B4-BE49-F238E27FC236}">
                <a16:creationId xmlns:a16="http://schemas.microsoft.com/office/drawing/2014/main" id="{A57E61D1-21B5-862B-CF89-044B5839213E}"/>
              </a:ext>
            </a:extLst>
          </p:cNvPr>
          <p:cNvSpPr txBox="1">
            <a:spLocks noChangeArrowheads="1"/>
          </p:cNvSpPr>
          <p:nvPr/>
        </p:nvSpPr>
        <p:spPr bwMode="auto">
          <a:xfrm>
            <a:off x="7238207" y="4826795"/>
            <a:ext cx="5016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p>
        </p:txBody>
      </p:sp>
      <p:sp>
        <p:nvSpPr>
          <p:cNvPr id="107525" name="Text Box 140">
            <a:extLst>
              <a:ext uri="{FF2B5EF4-FFF2-40B4-BE49-F238E27FC236}">
                <a16:creationId xmlns:a16="http://schemas.microsoft.com/office/drawing/2014/main" id="{9CFC2E2A-CD47-97A4-2686-5ACBDBBC58A4}"/>
              </a:ext>
            </a:extLst>
          </p:cNvPr>
          <p:cNvSpPr txBox="1">
            <a:spLocks noChangeArrowheads="1"/>
          </p:cNvSpPr>
          <p:nvPr/>
        </p:nvSpPr>
        <p:spPr bwMode="auto">
          <a:xfrm>
            <a:off x="7238207" y="5141120"/>
            <a:ext cx="5016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2</a:t>
            </a:r>
          </a:p>
        </p:txBody>
      </p:sp>
      <p:sp>
        <p:nvSpPr>
          <p:cNvPr id="107526" name="Text Box 56">
            <a:extLst>
              <a:ext uri="{FF2B5EF4-FFF2-40B4-BE49-F238E27FC236}">
                <a16:creationId xmlns:a16="http://schemas.microsoft.com/office/drawing/2014/main" id="{4657B358-7D2B-99DC-A418-12FD4555B361}"/>
              </a:ext>
            </a:extLst>
          </p:cNvPr>
          <p:cNvSpPr txBox="1">
            <a:spLocks noChangeArrowheads="1"/>
          </p:cNvSpPr>
          <p:nvPr/>
        </p:nvSpPr>
        <p:spPr bwMode="auto">
          <a:xfrm>
            <a:off x="5141119" y="4147345"/>
            <a:ext cx="627062"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CP</a:t>
            </a:r>
            <a:r>
              <a:rPr lang="en-US" altLang="zh-CN" sz="1600" b="1" baseline="-25000" dirty="0">
                <a:solidFill>
                  <a:srgbClr val="000099"/>
                </a:solidFill>
                <a:latin typeface="Times New Roman" panose="02020603050405020304" pitchFamily="18" charset="0"/>
                <a:cs typeface="Times New Roman" panose="02020603050405020304" pitchFamily="18" charset="0"/>
              </a:rPr>
              <a:t>0</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107527" name="Text Box 81">
            <a:extLst>
              <a:ext uri="{FF2B5EF4-FFF2-40B4-BE49-F238E27FC236}">
                <a16:creationId xmlns:a16="http://schemas.microsoft.com/office/drawing/2014/main" id="{74C4D89D-595D-EC33-864D-A7D9E8CD967D}"/>
              </a:ext>
            </a:extLst>
          </p:cNvPr>
          <p:cNvSpPr txBox="1">
            <a:spLocks noChangeArrowheads="1"/>
          </p:cNvSpPr>
          <p:nvPr/>
        </p:nvSpPr>
        <p:spPr bwMode="auto">
          <a:xfrm>
            <a:off x="5139532" y="4901407"/>
            <a:ext cx="627062"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CP</a:t>
            </a:r>
            <a:r>
              <a:rPr lang="en-US" altLang="zh-CN" sz="1600" b="1" baseline="-25000" dirty="0">
                <a:solidFill>
                  <a:srgbClr val="000099"/>
                </a:solidFill>
                <a:latin typeface="Times New Roman" panose="02020603050405020304" pitchFamily="18" charset="0"/>
                <a:cs typeface="Times New Roman" panose="02020603050405020304" pitchFamily="18" charset="0"/>
              </a:rPr>
              <a:t>1</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119882"/>
                                        </p:tgtEl>
                                        <p:attrNameLst>
                                          <p:attrName>style.visibility</p:attrName>
                                        </p:attrNameLst>
                                      </p:cBhvr>
                                      <p:to>
                                        <p:strVal val="visible"/>
                                      </p:to>
                                    </p:set>
                                    <p:anim calcmode="lin" valueType="num">
                                      <p:cBhvr>
                                        <p:cTn id="7" dur="500" fill="hold"/>
                                        <p:tgtEl>
                                          <p:spTgt spid="119882"/>
                                        </p:tgtEl>
                                        <p:attrNameLst>
                                          <p:attrName>ppt_x</p:attrName>
                                        </p:attrNameLst>
                                      </p:cBhvr>
                                      <p:tavLst>
                                        <p:tav tm="0">
                                          <p:val>
                                            <p:strVal val="#ppt_x-#ppt_w/2"/>
                                          </p:val>
                                        </p:tav>
                                        <p:tav tm="100000">
                                          <p:val>
                                            <p:strVal val="#ppt_x"/>
                                          </p:val>
                                        </p:tav>
                                      </p:tavLst>
                                    </p:anim>
                                    <p:anim calcmode="lin" valueType="num">
                                      <p:cBhvr>
                                        <p:cTn id="8" dur="500" fill="hold"/>
                                        <p:tgtEl>
                                          <p:spTgt spid="119882"/>
                                        </p:tgtEl>
                                        <p:attrNameLst>
                                          <p:attrName>ppt_y</p:attrName>
                                        </p:attrNameLst>
                                      </p:cBhvr>
                                      <p:tavLst>
                                        <p:tav tm="0">
                                          <p:val>
                                            <p:strVal val="#ppt_y"/>
                                          </p:val>
                                        </p:tav>
                                        <p:tav tm="100000">
                                          <p:val>
                                            <p:strVal val="#ppt_y"/>
                                          </p:val>
                                        </p:tav>
                                      </p:tavLst>
                                    </p:anim>
                                    <p:anim calcmode="lin" valueType="num">
                                      <p:cBhvr>
                                        <p:cTn id="9" dur="500" fill="hold"/>
                                        <p:tgtEl>
                                          <p:spTgt spid="119882"/>
                                        </p:tgtEl>
                                        <p:attrNameLst>
                                          <p:attrName>ppt_w</p:attrName>
                                        </p:attrNameLst>
                                      </p:cBhvr>
                                      <p:tavLst>
                                        <p:tav tm="0">
                                          <p:val>
                                            <p:fltVal val="0"/>
                                          </p:val>
                                        </p:tav>
                                        <p:tav tm="100000">
                                          <p:val>
                                            <p:strVal val="#ppt_w"/>
                                          </p:val>
                                        </p:tav>
                                      </p:tavLst>
                                    </p:anim>
                                    <p:anim calcmode="lin" valueType="num">
                                      <p:cBhvr>
                                        <p:cTn id="10" dur="500" fill="hold"/>
                                        <p:tgtEl>
                                          <p:spTgt spid="119882"/>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17" presetClass="entr" presetSubtype="1" fill="hold" nodeType="afterEffect">
                                  <p:stCondLst>
                                    <p:cond delay="0"/>
                                  </p:stCondLst>
                                  <p:childTnLst>
                                    <p:set>
                                      <p:cBhvr>
                                        <p:cTn id="13" dur="1" fill="hold">
                                          <p:stCondLst>
                                            <p:cond delay="0"/>
                                          </p:stCondLst>
                                        </p:cTn>
                                        <p:tgtEl>
                                          <p:spTgt spid="119883"/>
                                        </p:tgtEl>
                                        <p:attrNameLst>
                                          <p:attrName>style.visibility</p:attrName>
                                        </p:attrNameLst>
                                      </p:cBhvr>
                                      <p:to>
                                        <p:strVal val="visible"/>
                                      </p:to>
                                    </p:set>
                                    <p:anim calcmode="lin" valueType="num">
                                      <p:cBhvr>
                                        <p:cTn id="14" dur="500" fill="hold"/>
                                        <p:tgtEl>
                                          <p:spTgt spid="119883"/>
                                        </p:tgtEl>
                                        <p:attrNameLst>
                                          <p:attrName>ppt_x</p:attrName>
                                        </p:attrNameLst>
                                      </p:cBhvr>
                                      <p:tavLst>
                                        <p:tav tm="0">
                                          <p:val>
                                            <p:strVal val="#ppt_x"/>
                                          </p:val>
                                        </p:tav>
                                        <p:tav tm="100000">
                                          <p:val>
                                            <p:strVal val="#ppt_x"/>
                                          </p:val>
                                        </p:tav>
                                      </p:tavLst>
                                    </p:anim>
                                    <p:anim calcmode="lin" valueType="num">
                                      <p:cBhvr>
                                        <p:cTn id="15" dur="500" fill="hold"/>
                                        <p:tgtEl>
                                          <p:spTgt spid="119883"/>
                                        </p:tgtEl>
                                        <p:attrNameLst>
                                          <p:attrName>ppt_y</p:attrName>
                                        </p:attrNameLst>
                                      </p:cBhvr>
                                      <p:tavLst>
                                        <p:tav tm="0">
                                          <p:val>
                                            <p:strVal val="#ppt_y-#ppt_h/2"/>
                                          </p:val>
                                        </p:tav>
                                        <p:tav tm="100000">
                                          <p:val>
                                            <p:strVal val="#ppt_y"/>
                                          </p:val>
                                        </p:tav>
                                      </p:tavLst>
                                    </p:anim>
                                    <p:anim calcmode="lin" valueType="num">
                                      <p:cBhvr>
                                        <p:cTn id="16" dur="500" fill="hold"/>
                                        <p:tgtEl>
                                          <p:spTgt spid="119883"/>
                                        </p:tgtEl>
                                        <p:attrNameLst>
                                          <p:attrName>ppt_w</p:attrName>
                                        </p:attrNameLst>
                                      </p:cBhvr>
                                      <p:tavLst>
                                        <p:tav tm="0">
                                          <p:val>
                                            <p:strVal val="#ppt_w"/>
                                          </p:val>
                                        </p:tav>
                                        <p:tav tm="100000">
                                          <p:val>
                                            <p:strVal val="#ppt_w"/>
                                          </p:val>
                                        </p:tav>
                                      </p:tavLst>
                                    </p:anim>
                                    <p:anim calcmode="lin" valueType="num">
                                      <p:cBhvr>
                                        <p:cTn id="17" dur="500" fill="hold"/>
                                        <p:tgtEl>
                                          <p:spTgt spid="119883"/>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000"/>
                            </p:stCondLst>
                            <p:childTnLst>
                              <p:par>
                                <p:cTn id="19" presetID="17" presetClass="entr" presetSubtype="2" fill="hold" nodeType="afterEffect">
                                  <p:stCondLst>
                                    <p:cond delay="0"/>
                                  </p:stCondLst>
                                  <p:childTnLst>
                                    <p:set>
                                      <p:cBhvr>
                                        <p:cTn id="20" dur="1" fill="hold">
                                          <p:stCondLst>
                                            <p:cond delay="0"/>
                                          </p:stCondLst>
                                        </p:cTn>
                                        <p:tgtEl>
                                          <p:spTgt spid="119884"/>
                                        </p:tgtEl>
                                        <p:attrNameLst>
                                          <p:attrName>style.visibility</p:attrName>
                                        </p:attrNameLst>
                                      </p:cBhvr>
                                      <p:to>
                                        <p:strVal val="visible"/>
                                      </p:to>
                                    </p:set>
                                    <p:anim calcmode="lin" valueType="num">
                                      <p:cBhvr>
                                        <p:cTn id="21" dur="500" fill="hold"/>
                                        <p:tgtEl>
                                          <p:spTgt spid="119884"/>
                                        </p:tgtEl>
                                        <p:attrNameLst>
                                          <p:attrName>ppt_x</p:attrName>
                                        </p:attrNameLst>
                                      </p:cBhvr>
                                      <p:tavLst>
                                        <p:tav tm="0">
                                          <p:val>
                                            <p:strVal val="#ppt_x+#ppt_w/2"/>
                                          </p:val>
                                        </p:tav>
                                        <p:tav tm="100000">
                                          <p:val>
                                            <p:strVal val="#ppt_x"/>
                                          </p:val>
                                        </p:tav>
                                      </p:tavLst>
                                    </p:anim>
                                    <p:anim calcmode="lin" valueType="num">
                                      <p:cBhvr>
                                        <p:cTn id="22" dur="500" fill="hold"/>
                                        <p:tgtEl>
                                          <p:spTgt spid="119884"/>
                                        </p:tgtEl>
                                        <p:attrNameLst>
                                          <p:attrName>ppt_y</p:attrName>
                                        </p:attrNameLst>
                                      </p:cBhvr>
                                      <p:tavLst>
                                        <p:tav tm="0">
                                          <p:val>
                                            <p:strVal val="#ppt_y"/>
                                          </p:val>
                                        </p:tav>
                                        <p:tav tm="100000">
                                          <p:val>
                                            <p:strVal val="#ppt_y"/>
                                          </p:val>
                                        </p:tav>
                                      </p:tavLst>
                                    </p:anim>
                                    <p:anim calcmode="lin" valueType="num">
                                      <p:cBhvr>
                                        <p:cTn id="23" dur="500" fill="hold"/>
                                        <p:tgtEl>
                                          <p:spTgt spid="119884"/>
                                        </p:tgtEl>
                                        <p:attrNameLst>
                                          <p:attrName>ppt_w</p:attrName>
                                        </p:attrNameLst>
                                      </p:cBhvr>
                                      <p:tavLst>
                                        <p:tav tm="0">
                                          <p:val>
                                            <p:fltVal val="0"/>
                                          </p:val>
                                        </p:tav>
                                        <p:tav tm="100000">
                                          <p:val>
                                            <p:strVal val="#ppt_w"/>
                                          </p:val>
                                        </p:tav>
                                      </p:tavLst>
                                    </p:anim>
                                    <p:anim calcmode="lin" valueType="num">
                                      <p:cBhvr>
                                        <p:cTn id="24" dur="500" fill="hold"/>
                                        <p:tgtEl>
                                          <p:spTgt spid="119884"/>
                                        </p:tgtEl>
                                        <p:attrNameLst>
                                          <p:attrName>ppt_h</p:attrName>
                                        </p:attrNameLst>
                                      </p:cBhvr>
                                      <p:tavLst>
                                        <p:tav tm="0">
                                          <p:val>
                                            <p:strVal val="#ppt_h"/>
                                          </p:val>
                                        </p:tav>
                                        <p:tav tm="100000">
                                          <p:val>
                                            <p:strVal val="#ppt_h"/>
                                          </p:val>
                                        </p:tav>
                                      </p:tavLst>
                                    </p:anim>
                                  </p:childTnLst>
                                </p:cTn>
                              </p:par>
                            </p:childTnLst>
                          </p:cTn>
                        </p:par>
                        <p:par>
                          <p:cTn id="25" fill="hold" nodeType="afterGroup">
                            <p:stCondLst>
                              <p:cond delay="1500"/>
                            </p:stCondLst>
                            <p:childTnLst>
                              <p:par>
                                <p:cTn id="26" presetID="17" presetClass="entr" presetSubtype="4" fill="hold" nodeType="afterEffect">
                                  <p:stCondLst>
                                    <p:cond delay="0"/>
                                  </p:stCondLst>
                                  <p:childTnLst>
                                    <p:set>
                                      <p:cBhvr>
                                        <p:cTn id="27" dur="1" fill="hold">
                                          <p:stCondLst>
                                            <p:cond delay="0"/>
                                          </p:stCondLst>
                                        </p:cTn>
                                        <p:tgtEl>
                                          <p:spTgt spid="119885"/>
                                        </p:tgtEl>
                                        <p:attrNameLst>
                                          <p:attrName>style.visibility</p:attrName>
                                        </p:attrNameLst>
                                      </p:cBhvr>
                                      <p:to>
                                        <p:strVal val="visible"/>
                                      </p:to>
                                    </p:set>
                                    <p:anim calcmode="lin" valueType="num">
                                      <p:cBhvr>
                                        <p:cTn id="28" dur="500" fill="hold"/>
                                        <p:tgtEl>
                                          <p:spTgt spid="119885"/>
                                        </p:tgtEl>
                                        <p:attrNameLst>
                                          <p:attrName>ppt_x</p:attrName>
                                        </p:attrNameLst>
                                      </p:cBhvr>
                                      <p:tavLst>
                                        <p:tav tm="0">
                                          <p:val>
                                            <p:strVal val="#ppt_x"/>
                                          </p:val>
                                        </p:tav>
                                        <p:tav tm="100000">
                                          <p:val>
                                            <p:strVal val="#ppt_x"/>
                                          </p:val>
                                        </p:tav>
                                      </p:tavLst>
                                    </p:anim>
                                    <p:anim calcmode="lin" valueType="num">
                                      <p:cBhvr>
                                        <p:cTn id="29" dur="500" fill="hold"/>
                                        <p:tgtEl>
                                          <p:spTgt spid="119885"/>
                                        </p:tgtEl>
                                        <p:attrNameLst>
                                          <p:attrName>ppt_y</p:attrName>
                                        </p:attrNameLst>
                                      </p:cBhvr>
                                      <p:tavLst>
                                        <p:tav tm="0">
                                          <p:val>
                                            <p:strVal val="#ppt_y+#ppt_h/2"/>
                                          </p:val>
                                        </p:tav>
                                        <p:tav tm="100000">
                                          <p:val>
                                            <p:strVal val="#ppt_y"/>
                                          </p:val>
                                        </p:tav>
                                      </p:tavLst>
                                    </p:anim>
                                    <p:anim calcmode="lin" valueType="num">
                                      <p:cBhvr>
                                        <p:cTn id="30" dur="500" fill="hold"/>
                                        <p:tgtEl>
                                          <p:spTgt spid="119885"/>
                                        </p:tgtEl>
                                        <p:attrNameLst>
                                          <p:attrName>ppt_w</p:attrName>
                                        </p:attrNameLst>
                                      </p:cBhvr>
                                      <p:tavLst>
                                        <p:tav tm="0">
                                          <p:val>
                                            <p:strVal val="#ppt_w"/>
                                          </p:val>
                                        </p:tav>
                                        <p:tav tm="100000">
                                          <p:val>
                                            <p:strVal val="#ppt_w"/>
                                          </p:val>
                                        </p:tav>
                                      </p:tavLst>
                                    </p:anim>
                                    <p:anim calcmode="lin" valueType="num">
                                      <p:cBhvr>
                                        <p:cTn id="31" dur="500" fill="hold"/>
                                        <p:tgtEl>
                                          <p:spTgt spid="119885"/>
                                        </p:tgtEl>
                                        <p:attrNameLst>
                                          <p:attrName>ppt_h</p:attrName>
                                        </p:attrNameLst>
                                      </p:cBhvr>
                                      <p:tavLst>
                                        <p:tav tm="0">
                                          <p:val>
                                            <p:fltVal val="0"/>
                                          </p:val>
                                        </p:tav>
                                        <p:tav tm="100000">
                                          <p:val>
                                            <p:strVal val="#ppt_h"/>
                                          </p:val>
                                        </p:tav>
                                      </p:tavLst>
                                    </p:anim>
                                  </p:childTnLst>
                                </p:cTn>
                              </p:par>
                            </p:childTnLst>
                          </p:cTn>
                        </p:par>
                        <p:par>
                          <p:cTn id="32" fill="hold" nodeType="afterGroup">
                            <p:stCondLst>
                              <p:cond delay="2000"/>
                            </p:stCondLst>
                            <p:childTnLst>
                              <p:par>
                                <p:cTn id="33" presetID="17" presetClass="entr" presetSubtype="8" fill="hold" nodeType="afterEffect">
                                  <p:stCondLst>
                                    <p:cond delay="0"/>
                                  </p:stCondLst>
                                  <p:childTnLst>
                                    <p:set>
                                      <p:cBhvr>
                                        <p:cTn id="34" dur="1" fill="hold">
                                          <p:stCondLst>
                                            <p:cond delay="0"/>
                                          </p:stCondLst>
                                        </p:cTn>
                                        <p:tgtEl>
                                          <p:spTgt spid="119886"/>
                                        </p:tgtEl>
                                        <p:attrNameLst>
                                          <p:attrName>style.visibility</p:attrName>
                                        </p:attrNameLst>
                                      </p:cBhvr>
                                      <p:to>
                                        <p:strVal val="visible"/>
                                      </p:to>
                                    </p:set>
                                    <p:anim calcmode="lin" valueType="num">
                                      <p:cBhvr>
                                        <p:cTn id="35" dur="500" fill="hold"/>
                                        <p:tgtEl>
                                          <p:spTgt spid="119886"/>
                                        </p:tgtEl>
                                        <p:attrNameLst>
                                          <p:attrName>ppt_x</p:attrName>
                                        </p:attrNameLst>
                                      </p:cBhvr>
                                      <p:tavLst>
                                        <p:tav tm="0">
                                          <p:val>
                                            <p:strVal val="#ppt_x-#ppt_w/2"/>
                                          </p:val>
                                        </p:tav>
                                        <p:tav tm="100000">
                                          <p:val>
                                            <p:strVal val="#ppt_x"/>
                                          </p:val>
                                        </p:tav>
                                      </p:tavLst>
                                    </p:anim>
                                    <p:anim calcmode="lin" valueType="num">
                                      <p:cBhvr>
                                        <p:cTn id="36" dur="500" fill="hold"/>
                                        <p:tgtEl>
                                          <p:spTgt spid="119886"/>
                                        </p:tgtEl>
                                        <p:attrNameLst>
                                          <p:attrName>ppt_y</p:attrName>
                                        </p:attrNameLst>
                                      </p:cBhvr>
                                      <p:tavLst>
                                        <p:tav tm="0">
                                          <p:val>
                                            <p:strVal val="#ppt_y"/>
                                          </p:val>
                                        </p:tav>
                                        <p:tav tm="100000">
                                          <p:val>
                                            <p:strVal val="#ppt_y"/>
                                          </p:val>
                                        </p:tav>
                                      </p:tavLst>
                                    </p:anim>
                                    <p:anim calcmode="lin" valueType="num">
                                      <p:cBhvr>
                                        <p:cTn id="37" dur="500" fill="hold"/>
                                        <p:tgtEl>
                                          <p:spTgt spid="119886"/>
                                        </p:tgtEl>
                                        <p:attrNameLst>
                                          <p:attrName>ppt_w</p:attrName>
                                        </p:attrNameLst>
                                      </p:cBhvr>
                                      <p:tavLst>
                                        <p:tav tm="0">
                                          <p:val>
                                            <p:fltVal val="0"/>
                                          </p:val>
                                        </p:tav>
                                        <p:tav tm="100000">
                                          <p:val>
                                            <p:strVal val="#ppt_w"/>
                                          </p:val>
                                        </p:tav>
                                      </p:tavLst>
                                    </p:anim>
                                    <p:anim calcmode="lin" valueType="num">
                                      <p:cBhvr>
                                        <p:cTn id="38" dur="500" fill="hold"/>
                                        <p:tgtEl>
                                          <p:spTgt spid="119886"/>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1988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19814">
                                            <p:txEl>
                                              <p:pRg st="0" end="0"/>
                                            </p:txEl>
                                          </p:spTgt>
                                        </p:tgtEl>
                                        <p:attrNameLst>
                                          <p:attrName>style.visibility</p:attrName>
                                        </p:attrNameLst>
                                      </p:cBhvr>
                                      <p:to>
                                        <p:strVal val="visible"/>
                                      </p:to>
                                    </p:set>
                                    <p:animEffect transition="in" filter="wipe(left)">
                                      <p:cBhvr>
                                        <p:cTn id="47" dur="500"/>
                                        <p:tgtEl>
                                          <p:spTgt spid="11981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19814">
                                            <p:txEl>
                                              <p:pRg st="1" end="1"/>
                                            </p:txEl>
                                          </p:spTgt>
                                        </p:tgtEl>
                                        <p:attrNameLst>
                                          <p:attrName>style.visibility</p:attrName>
                                        </p:attrNameLst>
                                      </p:cBhvr>
                                      <p:to>
                                        <p:strVal val="visible"/>
                                      </p:to>
                                    </p:set>
                                    <p:animEffect transition="in" filter="wipe(left)">
                                      <p:cBhvr>
                                        <p:cTn id="52" dur="500"/>
                                        <p:tgtEl>
                                          <p:spTgt spid="119814">
                                            <p:txEl>
                                              <p:pRg st="1" end="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19814">
                                            <p:txEl>
                                              <p:pRg st="2" end="2"/>
                                            </p:txEl>
                                          </p:spTgt>
                                        </p:tgtEl>
                                        <p:attrNameLst>
                                          <p:attrName>style.visibility</p:attrName>
                                        </p:attrNameLst>
                                      </p:cBhvr>
                                      <p:to>
                                        <p:strVal val="visible"/>
                                      </p:to>
                                    </p:set>
                                    <p:animEffect transition="in" filter="wipe(left)">
                                      <p:cBhvr>
                                        <p:cTn id="57" dur="500"/>
                                        <p:tgtEl>
                                          <p:spTgt spid="119814">
                                            <p:txEl>
                                              <p:pRg st="2" end="2"/>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9814">
                                            <p:txEl>
                                              <p:pRg st="3" end="3"/>
                                            </p:txEl>
                                          </p:spTgt>
                                        </p:tgtEl>
                                        <p:attrNameLst>
                                          <p:attrName>style.visibility</p:attrName>
                                        </p:attrNameLst>
                                      </p:cBhvr>
                                      <p:to>
                                        <p:strVal val="visible"/>
                                      </p:to>
                                    </p:set>
                                    <p:animEffect transition="in" filter="wipe(left)">
                                      <p:cBhvr>
                                        <p:cTn id="62" dur="500"/>
                                        <p:tgtEl>
                                          <p:spTgt spid="119814">
                                            <p:txEl>
                                              <p:pRg st="3" end="3"/>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19814">
                                            <p:txEl>
                                              <p:pRg st="4" end="4"/>
                                            </p:txEl>
                                          </p:spTgt>
                                        </p:tgtEl>
                                        <p:attrNameLst>
                                          <p:attrName>style.visibility</p:attrName>
                                        </p:attrNameLst>
                                      </p:cBhvr>
                                      <p:to>
                                        <p:strVal val="visible"/>
                                      </p:to>
                                    </p:set>
                                    <p:animEffect transition="in" filter="wipe(left)">
                                      <p:cBhvr>
                                        <p:cTn id="67" dur="500"/>
                                        <p:tgtEl>
                                          <p:spTgt spid="119814">
                                            <p:txEl>
                                              <p:pRg st="4" end="4"/>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19814">
                                            <p:txEl>
                                              <p:pRg st="5" end="5"/>
                                            </p:txEl>
                                          </p:spTgt>
                                        </p:tgtEl>
                                        <p:attrNameLst>
                                          <p:attrName>style.visibility</p:attrName>
                                        </p:attrNameLst>
                                      </p:cBhvr>
                                      <p:to>
                                        <p:strVal val="visible"/>
                                      </p:to>
                                    </p:set>
                                    <p:animEffect transition="in" filter="wipe(left)">
                                      <p:cBhvr>
                                        <p:cTn id="72" dur="500"/>
                                        <p:tgtEl>
                                          <p:spTgt spid="119814">
                                            <p:txEl>
                                              <p:pRg st="5" end="5"/>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19814">
                                            <p:txEl>
                                              <p:pRg st="6" end="6"/>
                                            </p:txEl>
                                          </p:spTgt>
                                        </p:tgtEl>
                                        <p:attrNameLst>
                                          <p:attrName>style.visibility</p:attrName>
                                        </p:attrNameLst>
                                      </p:cBhvr>
                                      <p:to>
                                        <p:strVal val="visible"/>
                                      </p:to>
                                    </p:set>
                                    <p:animEffect transition="in" filter="wipe(left)">
                                      <p:cBhvr>
                                        <p:cTn id="77" dur="500"/>
                                        <p:tgtEl>
                                          <p:spTgt spid="119814">
                                            <p:txEl>
                                              <p:pRg st="6" end="6"/>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19814">
                                            <p:txEl>
                                              <p:pRg st="7" end="7"/>
                                            </p:txEl>
                                          </p:spTgt>
                                        </p:tgtEl>
                                        <p:attrNameLst>
                                          <p:attrName>style.visibility</p:attrName>
                                        </p:attrNameLst>
                                      </p:cBhvr>
                                      <p:to>
                                        <p:strVal val="visible"/>
                                      </p:to>
                                    </p:set>
                                    <p:animEffect transition="in" filter="wipe(left)">
                                      <p:cBhvr>
                                        <p:cTn id="82" dur="500"/>
                                        <p:tgtEl>
                                          <p:spTgt spid="119814">
                                            <p:txEl>
                                              <p:pRg st="7" end="7"/>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19814">
                                            <p:txEl>
                                              <p:pRg st="8" end="8"/>
                                            </p:txEl>
                                          </p:spTgt>
                                        </p:tgtEl>
                                        <p:attrNameLst>
                                          <p:attrName>style.visibility</p:attrName>
                                        </p:attrNameLst>
                                      </p:cBhvr>
                                      <p:to>
                                        <p:strVal val="visible"/>
                                      </p:to>
                                    </p:set>
                                    <p:animEffect transition="in" filter="wipe(left)">
                                      <p:cBhvr>
                                        <p:cTn id="87" dur="500"/>
                                        <p:tgtEl>
                                          <p:spTgt spid="119814">
                                            <p:txEl>
                                              <p:pRg st="8" end="8"/>
                                            </p:txEl>
                                          </p:spTgt>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19814">
                                            <p:txEl>
                                              <p:pRg st="9" end="9"/>
                                            </p:txEl>
                                          </p:spTgt>
                                        </p:tgtEl>
                                        <p:attrNameLst>
                                          <p:attrName>style.visibility</p:attrName>
                                        </p:attrNameLst>
                                      </p:cBhvr>
                                      <p:to>
                                        <p:strVal val="visible"/>
                                      </p:to>
                                    </p:set>
                                    <p:animEffect transition="in" filter="wipe(left)">
                                      <p:cBhvr>
                                        <p:cTn id="92" dur="500"/>
                                        <p:tgtEl>
                                          <p:spTgt spid="119814">
                                            <p:txEl>
                                              <p:pRg st="9" end="9"/>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19814">
                                            <p:txEl>
                                              <p:pRg st="10" end="10"/>
                                            </p:txEl>
                                          </p:spTgt>
                                        </p:tgtEl>
                                        <p:attrNameLst>
                                          <p:attrName>style.visibility</p:attrName>
                                        </p:attrNameLst>
                                      </p:cBhvr>
                                      <p:to>
                                        <p:strVal val="visible"/>
                                      </p:to>
                                    </p:set>
                                    <p:animEffect transition="in" filter="wipe(left)">
                                      <p:cBhvr>
                                        <p:cTn id="97" dur="500"/>
                                        <p:tgtEl>
                                          <p:spTgt spid="119814">
                                            <p:txEl>
                                              <p:pRg st="10" end="10"/>
                                            </p:txEl>
                                          </p:spTgt>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9814">
                                            <p:txEl>
                                              <p:pRg st="11" end="11"/>
                                            </p:txEl>
                                          </p:spTgt>
                                        </p:tgtEl>
                                        <p:attrNameLst>
                                          <p:attrName>style.visibility</p:attrName>
                                        </p:attrNameLst>
                                      </p:cBhvr>
                                      <p:to>
                                        <p:strVal val="visible"/>
                                      </p:to>
                                    </p:set>
                                    <p:animEffect transition="in" filter="wipe(left)">
                                      <p:cBhvr>
                                        <p:cTn id="102" dur="500"/>
                                        <p:tgtEl>
                                          <p:spTgt spid="119814">
                                            <p:txEl>
                                              <p:pRg st="11" end="11"/>
                                            </p:txEl>
                                          </p:spTgt>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2" fill="hold" nodeType="clickEffect">
                                  <p:stCondLst>
                                    <p:cond delay="0"/>
                                  </p:stCondLst>
                                  <p:childTnLst>
                                    <p:set>
                                      <p:cBhvr>
                                        <p:cTn id="106" dur="1" fill="hold">
                                          <p:stCondLst>
                                            <p:cond delay="0"/>
                                          </p:stCondLst>
                                        </p:cTn>
                                        <p:tgtEl>
                                          <p:spTgt spid="119820"/>
                                        </p:tgtEl>
                                        <p:attrNameLst>
                                          <p:attrName>style.visibility</p:attrName>
                                        </p:attrNameLst>
                                      </p:cBhvr>
                                      <p:to>
                                        <p:strVal val="visible"/>
                                      </p:to>
                                    </p:set>
                                    <p:anim calcmode="lin" valueType="num">
                                      <p:cBhvr>
                                        <p:cTn id="107" dur="500" fill="hold"/>
                                        <p:tgtEl>
                                          <p:spTgt spid="119820"/>
                                        </p:tgtEl>
                                        <p:attrNameLst>
                                          <p:attrName>ppt_x</p:attrName>
                                        </p:attrNameLst>
                                      </p:cBhvr>
                                      <p:tavLst>
                                        <p:tav tm="0">
                                          <p:val>
                                            <p:strVal val="#ppt_x+#ppt_w/2"/>
                                          </p:val>
                                        </p:tav>
                                        <p:tav tm="100000">
                                          <p:val>
                                            <p:strVal val="#ppt_x"/>
                                          </p:val>
                                        </p:tav>
                                      </p:tavLst>
                                    </p:anim>
                                    <p:anim calcmode="lin" valueType="num">
                                      <p:cBhvr>
                                        <p:cTn id="108" dur="500" fill="hold"/>
                                        <p:tgtEl>
                                          <p:spTgt spid="119820"/>
                                        </p:tgtEl>
                                        <p:attrNameLst>
                                          <p:attrName>ppt_y</p:attrName>
                                        </p:attrNameLst>
                                      </p:cBhvr>
                                      <p:tavLst>
                                        <p:tav tm="0">
                                          <p:val>
                                            <p:strVal val="#ppt_y"/>
                                          </p:val>
                                        </p:tav>
                                        <p:tav tm="100000">
                                          <p:val>
                                            <p:strVal val="#ppt_y"/>
                                          </p:val>
                                        </p:tav>
                                      </p:tavLst>
                                    </p:anim>
                                    <p:anim calcmode="lin" valueType="num">
                                      <p:cBhvr>
                                        <p:cTn id="109" dur="500" fill="hold"/>
                                        <p:tgtEl>
                                          <p:spTgt spid="119820"/>
                                        </p:tgtEl>
                                        <p:attrNameLst>
                                          <p:attrName>ppt_w</p:attrName>
                                        </p:attrNameLst>
                                      </p:cBhvr>
                                      <p:tavLst>
                                        <p:tav tm="0">
                                          <p:val>
                                            <p:fltVal val="0"/>
                                          </p:val>
                                        </p:tav>
                                        <p:tav tm="100000">
                                          <p:val>
                                            <p:strVal val="#ppt_w"/>
                                          </p:val>
                                        </p:tav>
                                      </p:tavLst>
                                    </p:anim>
                                    <p:anim calcmode="lin" valueType="num">
                                      <p:cBhvr>
                                        <p:cTn id="110" dur="500" fill="hold"/>
                                        <p:tgtEl>
                                          <p:spTgt spid="119820"/>
                                        </p:tgtEl>
                                        <p:attrNameLst>
                                          <p:attrName>ppt_h</p:attrName>
                                        </p:attrNameLst>
                                      </p:cBhvr>
                                      <p:tavLst>
                                        <p:tav tm="0">
                                          <p:val>
                                            <p:strVal val="#ppt_h"/>
                                          </p:val>
                                        </p:tav>
                                        <p:tav tm="100000">
                                          <p:val>
                                            <p:strVal val="#ppt_h"/>
                                          </p:val>
                                        </p:tav>
                                      </p:tavLst>
                                    </p:anim>
                                  </p:childTnLst>
                                </p:cTn>
                              </p:par>
                            </p:childTnLst>
                          </p:cTn>
                        </p:par>
                        <p:par>
                          <p:cTn id="111" fill="hold" nodeType="afterGroup">
                            <p:stCondLst>
                              <p:cond delay="500"/>
                            </p:stCondLst>
                            <p:childTnLst>
                              <p:par>
                                <p:cTn id="112" presetID="17" presetClass="entr" presetSubtype="4" fill="hold" nodeType="afterEffect">
                                  <p:stCondLst>
                                    <p:cond delay="0"/>
                                  </p:stCondLst>
                                  <p:childTnLst>
                                    <p:set>
                                      <p:cBhvr>
                                        <p:cTn id="113" dur="1" fill="hold">
                                          <p:stCondLst>
                                            <p:cond delay="0"/>
                                          </p:stCondLst>
                                        </p:cTn>
                                        <p:tgtEl>
                                          <p:spTgt spid="119821"/>
                                        </p:tgtEl>
                                        <p:attrNameLst>
                                          <p:attrName>style.visibility</p:attrName>
                                        </p:attrNameLst>
                                      </p:cBhvr>
                                      <p:to>
                                        <p:strVal val="visible"/>
                                      </p:to>
                                    </p:set>
                                    <p:anim calcmode="lin" valueType="num">
                                      <p:cBhvr>
                                        <p:cTn id="114" dur="500" fill="hold"/>
                                        <p:tgtEl>
                                          <p:spTgt spid="119821"/>
                                        </p:tgtEl>
                                        <p:attrNameLst>
                                          <p:attrName>ppt_x</p:attrName>
                                        </p:attrNameLst>
                                      </p:cBhvr>
                                      <p:tavLst>
                                        <p:tav tm="0">
                                          <p:val>
                                            <p:strVal val="#ppt_x"/>
                                          </p:val>
                                        </p:tav>
                                        <p:tav tm="100000">
                                          <p:val>
                                            <p:strVal val="#ppt_x"/>
                                          </p:val>
                                        </p:tav>
                                      </p:tavLst>
                                    </p:anim>
                                    <p:anim calcmode="lin" valueType="num">
                                      <p:cBhvr>
                                        <p:cTn id="115" dur="500" fill="hold"/>
                                        <p:tgtEl>
                                          <p:spTgt spid="119821"/>
                                        </p:tgtEl>
                                        <p:attrNameLst>
                                          <p:attrName>ppt_y</p:attrName>
                                        </p:attrNameLst>
                                      </p:cBhvr>
                                      <p:tavLst>
                                        <p:tav tm="0">
                                          <p:val>
                                            <p:strVal val="#ppt_y+#ppt_h/2"/>
                                          </p:val>
                                        </p:tav>
                                        <p:tav tm="100000">
                                          <p:val>
                                            <p:strVal val="#ppt_y"/>
                                          </p:val>
                                        </p:tav>
                                      </p:tavLst>
                                    </p:anim>
                                    <p:anim calcmode="lin" valueType="num">
                                      <p:cBhvr>
                                        <p:cTn id="116" dur="500" fill="hold"/>
                                        <p:tgtEl>
                                          <p:spTgt spid="119821"/>
                                        </p:tgtEl>
                                        <p:attrNameLst>
                                          <p:attrName>ppt_w</p:attrName>
                                        </p:attrNameLst>
                                      </p:cBhvr>
                                      <p:tavLst>
                                        <p:tav tm="0">
                                          <p:val>
                                            <p:strVal val="#ppt_w"/>
                                          </p:val>
                                        </p:tav>
                                        <p:tav tm="100000">
                                          <p:val>
                                            <p:strVal val="#ppt_w"/>
                                          </p:val>
                                        </p:tav>
                                      </p:tavLst>
                                    </p:anim>
                                    <p:anim calcmode="lin" valueType="num">
                                      <p:cBhvr>
                                        <p:cTn id="117" dur="500" fill="hold"/>
                                        <p:tgtEl>
                                          <p:spTgt spid="119821"/>
                                        </p:tgtEl>
                                        <p:attrNameLst>
                                          <p:attrName>ppt_h</p:attrName>
                                        </p:attrNameLst>
                                      </p:cBhvr>
                                      <p:tavLst>
                                        <p:tav tm="0">
                                          <p:val>
                                            <p:fltVal val="0"/>
                                          </p:val>
                                        </p:tav>
                                        <p:tav tm="100000">
                                          <p:val>
                                            <p:strVal val="#ppt_h"/>
                                          </p:val>
                                        </p:tav>
                                      </p:tavLst>
                                    </p:anim>
                                  </p:childTnLst>
                                </p:cTn>
                              </p:par>
                            </p:childTnLst>
                          </p:cTn>
                        </p:par>
                        <p:par>
                          <p:cTn id="118" fill="hold" nodeType="afterGroup">
                            <p:stCondLst>
                              <p:cond delay="1000"/>
                            </p:stCondLst>
                            <p:childTnLst>
                              <p:par>
                                <p:cTn id="119" presetID="17" presetClass="entr" presetSubtype="8" fill="hold" nodeType="afterEffect">
                                  <p:stCondLst>
                                    <p:cond delay="0"/>
                                  </p:stCondLst>
                                  <p:childTnLst>
                                    <p:set>
                                      <p:cBhvr>
                                        <p:cTn id="120" dur="1" fill="hold">
                                          <p:stCondLst>
                                            <p:cond delay="0"/>
                                          </p:stCondLst>
                                        </p:cTn>
                                        <p:tgtEl>
                                          <p:spTgt spid="119822"/>
                                        </p:tgtEl>
                                        <p:attrNameLst>
                                          <p:attrName>style.visibility</p:attrName>
                                        </p:attrNameLst>
                                      </p:cBhvr>
                                      <p:to>
                                        <p:strVal val="visible"/>
                                      </p:to>
                                    </p:set>
                                    <p:anim calcmode="lin" valueType="num">
                                      <p:cBhvr>
                                        <p:cTn id="121" dur="500" fill="hold"/>
                                        <p:tgtEl>
                                          <p:spTgt spid="119822"/>
                                        </p:tgtEl>
                                        <p:attrNameLst>
                                          <p:attrName>ppt_x</p:attrName>
                                        </p:attrNameLst>
                                      </p:cBhvr>
                                      <p:tavLst>
                                        <p:tav tm="0">
                                          <p:val>
                                            <p:strVal val="#ppt_x-#ppt_w/2"/>
                                          </p:val>
                                        </p:tav>
                                        <p:tav tm="100000">
                                          <p:val>
                                            <p:strVal val="#ppt_x"/>
                                          </p:val>
                                        </p:tav>
                                      </p:tavLst>
                                    </p:anim>
                                    <p:anim calcmode="lin" valueType="num">
                                      <p:cBhvr>
                                        <p:cTn id="122" dur="500" fill="hold"/>
                                        <p:tgtEl>
                                          <p:spTgt spid="119822"/>
                                        </p:tgtEl>
                                        <p:attrNameLst>
                                          <p:attrName>ppt_y</p:attrName>
                                        </p:attrNameLst>
                                      </p:cBhvr>
                                      <p:tavLst>
                                        <p:tav tm="0">
                                          <p:val>
                                            <p:strVal val="#ppt_y"/>
                                          </p:val>
                                        </p:tav>
                                        <p:tav tm="100000">
                                          <p:val>
                                            <p:strVal val="#ppt_y"/>
                                          </p:val>
                                        </p:tav>
                                      </p:tavLst>
                                    </p:anim>
                                    <p:anim calcmode="lin" valueType="num">
                                      <p:cBhvr>
                                        <p:cTn id="123" dur="500" fill="hold"/>
                                        <p:tgtEl>
                                          <p:spTgt spid="119822"/>
                                        </p:tgtEl>
                                        <p:attrNameLst>
                                          <p:attrName>ppt_w</p:attrName>
                                        </p:attrNameLst>
                                      </p:cBhvr>
                                      <p:tavLst>
                                        <p:tav tm="0">
                                          <p:val>
                                            <p:fltVal val="0"/>
                                          </p:val>
                                        </p:tav>
                                        <p:tav tm="100000">
                                          <p:val>
                                            <p:strVal val="#ppt_w"/>
                                          </p:val>
                                        </p:tav>
                                      </p:tavLst>
                                    </p:anim>
                                    <p:anim calcmode="lin" valueType="num">
                                      <p:cBhvr>
                                        <p:cTn id="124" dur="500" fill="hold"/>
                                        <p:tgtEl>
                                          <p:spTgt spid="119822"/>
                                        </p:tgtEl>
                                        <p:attrNameLst>
                                          <p:attrName>ppt_h</p:attrName>
                                        </p:attrNameLst>
                                      </p:cBhvr>
                                      <p:tavLst>
                                        <p:tav tm="0">
                                          <p:val>
                                            <p:strVal val="#ppt_h"/>
                                          </p:val>
                                        </p:tav>
                                        <p:tav tm="100000">
                                          <p:val>
                                            <p:strVal val="#ppt_h"/>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3" presetClass="entr" presetSubtype="16" fill="hold" nodeType="clickEffect">
                                  <p:stCondLst>
                                    <p:cond delay="0"/>
                                  </p:stCondLst>
                                  <p:childTnLst>
                                    <p:set>
                                      <p:cBhvr>
                                        <p:cTn id="128" dur="1" fill="hold">
                                          <p:stCondLst>
                                            <p:cond delay="0"/>
                                          </p:stCondLst>
                                        </p:cTn>
                                        <p:tgtEl>
                                          <p:spTgt spid="119824"/>
                                        </p:tgtEl>
                                        <p:attrNameLst>
                                          <p:attrName>style.visibility</p:attrName>
                                        </p:attrNameLst>
                                      </p:cBhvr>
                                      <p:to>
                                        <p:strVal val="visible"/>
                                      </p:to>
                                    </p:set>
                                    <p:anim calcmode="lin" valueType="num">
                                      <p:cBhvr>
                                        <p:cTn id="129" dur="500" fill="hold"/>
                                        <p:tgtEl>
                                          <p:spTgt spid="119824"/>
                                        </p:tgtEl>
                                        <p:attrNameLst>
                                          <p:attrName>ppt_w</p:attrName>
                                        </p:attrNameLst>
                                      </p:cBhvr>
                                      <p:tavLst>
                                        <p:tav tm="0">
                                          <p:val>
                                            <p:fltVal val="0"/>
                                          </p:val>
                                        </p:tav>
                                        <p:tav tm="100000">
                                          <p:val>
                                            <p:strVal val="#ppt_w"/>
                                          </p:val>
                                        </p:tav>
                                      </p:tavLst>
                                    </p:anim>
                                    <p:anim calcmode="lin" valueType="num">
                                      <p:cBhvr>
                                        <p:cTn id="130" dur="500" fill="hold"/>
                                        <p:tgtEl>
                                          <p:spTgt spid="119824"/>
                                        </p:tgtEl>
                                        <p:attrNameLst>
                                          <p:attrName>ppt_h</p:attrName>
                                        </p:attrNameLst>
                                      </p:cBhvr>
                                      <p:tavLst>
                                        <p:tav tm="0">
                                          <p:val>
                                            <p:fltVal val="0"/>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3" presetClass="entr" presetSubtype="16" fill="hold" nodeType="clickEffect">
                                  <p:stCondLst>
                                    <p:cond delay="0"/>
                                  </p:stCondLst>
                                  <p:childTnLst>
                                    <p:set>
                                      <p:cBhvr>
                                        <p:cTn id="134" dur="1" fill="hold">
                                          <p:stCondLst>
                                            <p:cond delay="0"/>
                                          </p:stCondLst>
                                        </p:cTn>
                                        <p:tgtEl>
                                          <p:spTgt spid="119825"/>
                                        </p:tgtEl>
                                        <p:attrNameLst>
                                          <p:attrName>style.visibility</p:attrName>
                                        </p:attrNameLst>
                                      </p:cBhvr>
                                      <p:to>
                                        <p:strVal val="visible"/>
                                      </p:to>
                                    </p:set>
                                    <p:anim calcmode="lin" valueType="num">
                                      <p:cBhvr>
                                        <p:cTn id="135" dur="500" fill="hold"/>
                                        <p:tgtEl>
                                          <p:spTgt spid="119825"/>
                                        </p:tgtEl>
                                        <p:attrNameLst>
                                          <p:attrName>ppt_w</p:attrName>
                                        </p:attrNameLst>
                                      </p:cBhvr>
                                      <p:tavLst>
                                        <p:tav tm="0">
                                          <p:val>
                                            <p:fltVal val="0"/>
                                          </p:val>
                                        </p:tav>
                                        <p:tav tm="100000">
                                          <p:val>
                                            <p:strVal val="#ppt_w"/>
                                          </p:val>
                                        </p:tav>
                                      </p:tavLst>
                                    </p:anim>
                                    <p:anim calcmode="lin" valueType="num">
                                      <p:cBhvr>
                                        <p:cTn id="136" dur="500" fill="hold"/>
                                        <p:tgtEl>
                                          <p:spTgt spid="1198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4" grpId="0" build="p" autoUpdateAnimBg="0"/>
      <p:bldP spid="119815" grpId="0" autoUpdateAnimBg="0"/>
      <p:bldP spid="119824" grpId="0" animBg="1"/>
      <p:bldP spid="119825" grpId="0" animBg="1"/>
      <p:bldP spid="119888"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a:extLst>
              <a:ext uri="{FF2B5EF4-FFF2-40B4-BE49-F238E27FC236}">
                <a16:creationId xmlns:a16="http://schemas.microsoft.com/office/drawing/2014/main" id="{B6F346E4-4129-B9F9-2BB5-B28182AC0F7A}"/>
              </a:ext>
            </a:extLst>
          </p:cNvPr>
          <p:cNvGrpSpPr>
            <a:grpSpLocks/>
          </p:cNvGrpSpPr>
          <p:nvPr/>
        </p:nvGrpSpPr>
        <p:grpSpPr bwMode="auto">
          <a:xfrm>
            <a:off x="5023302" y="2011860"/>
            <a:ext cx="3097213" cy="3763963"/>
            <a:chOff x="3480" y="1286"/>
            <a:chExt cx="1951" cy="2371"/>
          </a:xfrm>
        </p:grpSpPr>
        <p:sp>
          <p:nvSpPr>
            <p:cNvPr id="105503" name="Line 91">
              <a:extLst>
                <a:ext uri="{FF2B5EF4-FFF2-40B4-BE49-F238E27FC236}">
                  <a16:creationId xmlns:a16="http://schemas.microsoft.com/office/drawing/2014/main" id="{98A6B5FC-8309-3FFC-0A95-70016AEB9D6A}"/>
                </a:ext>
              </a:extLst>
            </p:cNvPr>
            <p:cNvSpPr>
              <a:spLocks noChangeShapeType="1"/>
            </p:cNvSpPr>
            <p:nvPr/>
          </p:nvSpPr>
          <p:spPr bwMode="auto">
            <a:xfrm>
              <a:off x="3552" y="2030"/>
              <a:ext cx="0" cy="384"/>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504" name="Line 92">
              <a:extLst>
                <a:ext uri="{FF2B5EF4-FFF2-40B4-BE49-F238E27FC236}">
                  <a16:creationId xmlns:a16="http://schemas.microsoft.com/office/drawing/2014/main" id="{BDC6D01F-3785-6C76-7802-84CF28023DB9}"/>
                </a:ext>
              </a:extLst>
            </p:cNvPr>
            <p:cNvSpPr>
              <a:spLocks noChangeShapeType="1"/>
            </p:cNvSpPr>
            <p:nvPr/>
          </p:nvSpPr>
          <p:spPr bwMode="auto">
            <a:xfrm>
              <a:off x="3511" y="2400"/>
              <a:ext cx="96"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105505" name="Group 94">
              <a:extLst>
                <a:ext uri="{FF2B5EF4-FFF2-40B4-BE49-F238E27FC236}">
                  <a16:creationId xmlns:a16="http://schemas.microsoft.com/office/drawing/2014/main" id="{90A55979-5C10-ECD2-3993-BC706FE865B9}"/>
                </a:ext>
              </a:extLst>
            </p:cNvPr>
            <p:cNvGrpSpPr>
              <a:grpSpLocks/>
            </p:cNvGrpSpPr>
            <p:nvPr/>
          </p:nvGrpSpPr>
          <p:grpSpPr bwMode="auto">
            <a:xfrm>
              <a:off x="3480" y="1286"/>
              <a:ext cx="1951" cy="2371"/>
              <a:chOff x="177" y="1632"/>
              <a:chExt cx="1951" cy="2371"/>
            </a:xfrm>
          </p:grpSpPr>
          <p:grpSp>
            <p:nvGrpSpPr>
              <p:cNvPr id="105506" name="Group 95">
                <a:extLst>
                  <a:ext uri="{FF2B5EF4-FFF2-40B4-BE49-F238E27FC236}">
                    <a16:creationId xmlns:a16="http://schemas.microsoft.com/office/drawing/2014/main" id="{9DB8AF13-6EB6-A792-6F0C-22723EF59172}"/>
                  </a:ext>
                </a:extLst>
              </p:cNvPr>
              <p:cNvGrpSpPr>
                <a:grpSpLocks/>
              </p:cNvGrpSpPr>
              <p:nvPr/>
            </p:nvGrpSpPr>
            <p:grpSpPr bwMode="auto">
              <a:xfrm>
                <a:off x="206" y="1632"/>
                <a:ext cx="1922" cy="2371"/>
                <a:chOff x="206" y="1632"/>
                <a:chExt cx="1922" cy="2371"/>
              </a:xfrm>
            </p:grpSpPr>
            <p:sp>
              <p:nvSpPr>
                <p:cNvPr id="105509" name="Rectangle 96">
                  <a:extLst>
                    <a:ext uri="{FF2B5EF4-FFF2-40B4-BE49-F238E27FC236}">
                      <a16:creationId xmlns:a16="http://schemas.microsoft.com/office/drawing/2014/main" id="{76C0ED8C-9A30-06F2-9E7F-A9D8BEA276F5}"/>
                    </a:ext>
                  </a:extLst>
                </p:cNvPr>
                <p:cNvSpPr>
                  <a:spLocks noChangeArrowheads="1"/>
                </p:cNvSpPr>
                <p:nvPr/>
              </p:nvSpPr>
              <p:spPr bwMode="auto">
                <a:xfrm>
                  <a:off x="554" y="1664"/>
                  <a:ext cx="1175" cy="2339"/>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5510" name="Text Box 97">
                  <a:extLst>
                    <a:ext uri="{FF2B5EF4-FFF2-40B4-BE49-F238E27FC236}">
                      <a16:creationId xmlns:a16="http://schemas.microsoft.com/office/drawing/2014/main" id="{0A977D34-7DDF-A8C0-DE07-8EE19D911655}"/>
                    </a:ext>
                  </a:extLst>
                </p:cNvPr>
                <p:cNvSpPr txBox="1">
                  <a:spLocks noChangeArrowheads="1"/>
                </p:cNvSpPr>
                <p:nvPr/>
              </p:nvSpPr>
              <p:spPr bwMode="auto">
                <a:xfrm>
                  <a:off x="1761" y="3706"/>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3</a:t>
                  </a:r>
                </a:p>
              </p:txBody>
            </p:sp>
            <p:sp>
              <p:nvSpPr>
                <p:cNvPr id="105511" name="Line 98">
                  <a:extLst>
                    <a:ext uri="{FF2B5EF4-FFF2-40B4-BE49-F238E27FC236}">
                      <a16:creationId xmlns:a16="http://schemas.microsoft.com/office/drawing/2014/main" id="{C23FB26F-ECB4-02DC-32FB-E5A0449298D9}"/>
                    </a:ext>
                  </a:extLst>
                </p:cNvPr>
                <p:cNvSpPr>
                  <a:spLocks noChangeShapeType="1"/>
                </p:cNvSpPr>
                <p:nvPr/>
              </p:nvSpPr>
              <p:spPr bwMode="auto">
                <a:xfrm flipV="1">
                  <a:off x="240" y="2127"/>
                  <a:ext cx="328"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512" name="Line 99">
                  <a:extLst>
                    <a:ext uri="{FF2B5EF4-FFF2-40B4-BE49-F238E27FC236}">
                      <a16:creationId xmlns:a16="http://schemas.microsoft.com/office/drawing/2014/main" id="{2FE6337B-A0E7-D31E-5147-5E1208248ABC}"/>
                    </a:ext>
                  </a:extLst>
                </p:cNvPr>
                <p:cNvSpPr>
                  <a:spLocks noChangeShapeType="1"/>
                </p:cNvSpPr>
                <p:nvPr/>
              </p:nvSpPr>
              <p:spPr bwMode="auto">
                <a:xfrm flipV="1">
                  <a:off x="233" y="3202"/>
                  <a:ext cx="24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513" name="Line 100">
                  <a:extLst>
                    <a:ext uri="{FF2B5EF4-FFF2-40B4-BE49-F238E27FC236}">
                      <a16:creationId xmlns:a16="http://schemas.microsoft.com/office/drawing/2014/main" id="{5FC4FACC-3B56-3B71-5CAB-79A3D9424B9D}"/>
                    </a:ext>
                  </a:extLst>
                </p:cNvPr>
                <p:cNvSpPr>
                  <a:spLocks noChangeShapeType="1"/>
                </p:cNvSpPr>
                <p:nvPr/>
              </p:nvSpPr>
              <p:spPr bwMode="auto">
                <a:xfrm flipV="1">
                  <a:off x="240" y="1955"/>
                  <a:ext cx="32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514" name="Text Box 101">
                  <a:extLst>
                    <a:ext uri="{FF2B5EF4-FFF2-40B4-BE49-F238E27FC236}">
                      <a16:creationId xmlns:a16="http://schemas.microsoft.com/office/drawing/2014/main" id="{7C6DCFBD-71DD-A339-FA99-5084BAD226D4}"/>
                    </a:ext>
                  </a:extLst>
                </p:cNvPr>
                <p:cNvSpPr txBox="1">
                  <a:spLocks noChangeArrowheads="1"/>
                </p:cNvSpPr>
                <p:nvPr/>
              </p:nvSpPr>
              <p:spPr bwMode="auto">
                <a:xfrm>
                  <a:off x="647" y="1632"/>
                  <a:ext cx="10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800" b="1">
                      <a:latin typeface="Times New Roman" panose="02020603050405020304" pitchFamily="18" charset="0"/>
                      <a:cs typeface="Times New Roman" panose="02020603050405020304" pitchFamily="18" charset="0"/>
                    </a:rPr>
                    <a:t>74LS290</a:t>
                  </a:r>
                </a:p>
              </p:txBody>
            </p:sp>
            <p:sp>
              <p:nvSpPr>
                <p:cNvPr id="105515" name="Text Box 102">
                  <a:extLst>
                    <a:ext uri="{FF2B5EF4-FFF2-40B4-BE49-F238E27FC236}">
                      <a16:creationId xmlns:a16="http://schemas.microsoft.com/office/drawing/2014/main" id="{04332495-EF35-5579-0D7B-035B01BA7914}"/>
                    </a:ext>
                  </a:extLst>
                </p:cNvPr>
                <p:cNvSpPr txBox="1">
                  <a:spLocks noChangeArrowheads="1"/>
                </p:cNvSpPr>
                <p:nvPr/>
              </p:nvSpPr>
              <p:spPr bwMode="auto">
                <a:xfrm>
                  <a:off x="549" y="1829"/>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R</a:t>
                  </a:r>
                  <a:r>
                    <a:rPr lang="en-US" altLang="zh-CN" sz="1800" b="1" baseline="-25000">
                      <a:solidFill>
                        <a:srgbClr val="A50021"/>
                      </a:solidFill>
                      <a:latin typeface="Times New Roman" panose="02020603050405020304" pitchFamily="18" charset="0"/>
                      <a:cs typeface="Times New Roman" panose="02020603050405020304" pitchFamily="18" charset="0"/>
                    </a:rPr>
                    <a:t>0</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1</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5516" name="Text Box 103">
                  <a:extLst>
                    <a:ext uri="{FF2B5EF4-FFF2-40B4-BE49-F238E27FC236}">
                      <a16:creationId xmlns:a16="http://schemas.microsoft.com/office/drawing/2014/main" id="{A7634ED2-BFCC-9179-7E07-65AB89C1EDEF}"/>
                    </a:ext>
                  </a:extLst>
                </p:cNvPr>
                <p:cNvSpPr txBox="1">
                  <a:spLocks noChangeArrowheads="1"/>
                </p:cNvSpPr>
                <p:nvPr/>
              </p:nvSpPr>
              <p:spPr bwMode="auto">
                <a:xfrm>
                  <a:off x="557" y="3078"/>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CP</a:t>
                  </a:r>
                  <a:r>
                    <a:rPr lang="en-US" altLang="zh-CN" sz="1400" b="1" baseline="-25000" dirty="0">
                      <a:solidFill>
                        <a:srgbClr val="A50021"/>
                      </a:solidFill>
                      <a:latin typeface="Times New Roman" panose="02020603050405020304" pitchFamily="18" charset="0"/>
                      <a:cs typeface="Times New Roman" panose="02020603050405020304" pitchFamily="18" charset="0"/>
                    </a:rPr>
                    <a:t>0</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105517" name="Line 104">
                  <a:extLst>
                    <a:ext uri="{FF2B5EF4-FFF2-40B4-BE49-F238E27FC236}">
                      <a16:creationId xmlns:a16="http://schemas.microsoft.com/office/drawing/2014/main" id="{071FD4FB-100D-961D-8CBB-0EC1DF2AD8E0}"/>
                    </a:ext>
                  </a:extLst>
                </p:cNvPr>
                <p:cNvSpPr>
                  <a:spLocks noChangeShapeType="1"/>
                </p:cNvSpPr>
                <p:nvPr/>
              </p:nvSpPr>
              <p:spPr bwMode="auto">
                <a:xfrm>
                  <a:off x="1744" y="3270"/>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518" name="Line 105">
                  <a:extLst>
                    <a:ext uri="{FF2B5EF4-FFF2-40B4-BE49-F238E27FC236}">
                      <a16:creationId xmlns:a16="http://schemas.microsoft.com/office/drawing/2014/main" id="{EC3E2201-4DB3-6C52-F854-4E757C4CFF63}"/>
                    </a:ext>
                  </a:extLst>
                </p:cNvPr>
                <p:cNvSpPr>
                  <a:spLocks noChangeShapeType="1"/>
                </p:cNvSpPr>
                <p:nvPr/>
              </p:nvSpPr>
              <p:spPr bwMode="auto">
                <a:xfrm>
                  <a:off x="1737" y="3757"/>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519" name="Line 106">
                  <a:extLst>
                    <a:ext uri="{FF2B5EF4-FFF2-40B4-BE49-F238E27FC236}">
                      <a16:creationId xmlns:a16="http://schemas.microsoft.com/office/drawing/2014/main" id="{87C6F6FD-762A-55D6-CB9E-12A55AE45DE4}"/>
                    </a:ext>
                  </a:extLst>
                </p:cNvPr>
                <p:cNvSpPr>
                  <a:spLocks noChangeShapeType="1"/>
                </p:cNvSpPr>
                <p:nvPr/>
              </p:nvSpPr>
              <p:spPr bwMode="auto">
                <a:xfrm>
                  <a:off x="1738" y="3558"/>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520" name="Line 107">
                  <a:extLst>
                    <a:ext uri="{FF2B5EF4-FFF2-40B4-BE49-F238E27FC236}">
                      <a16:creationId xmlns:a16="http://schemas.microsoft.com/office/drawing/2014/main" id="{92AEFCB8-A676-53EE-FE8F-AA2064031997}"/>
                    </a:ext>
                  </a:extLst>
                </p:cNvPr>
                <p:cNvSpPr>
                  <a:spLocks noChangeShapeType="1"/>
                </p:cNvSpPr>
                <p:nvPr/>
              </p:nvSpPr>
              <p:spPr bwMode="auto">
                <a:xfrm>
                  <a:off x="1737" y="3948"/>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521" name="Text Box 108">
                  <a:extLst>
                    <a:ext uri="{FF2B5EF4-FFF2-40B4-BE49-F238E27FC236}">
                      <a16:creationId xmlns:a16="http://schemas.microsoft.com/office/drawing/2014/main" id="{0CE33ADA-9CDD-F227-AD3B-A496566FA1AF}"/>
                    </a:ext>
                  </a:extLst>
                </p:cNvPr>
                <p:cNvSpPr txBox="1">
                  <a:spLocks noChangeArrowheads="1"/>
                </p:cNvSpPr>
                <p:nvPr/>
              </p:nvSpPr>
              <p:spPr bwMode="auto">
                <a:xfrm>
                  <a:off x="206" y="1693"/>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R</a:t>
                  </a:r>
                  <a:r>
                    <a:rPr lang="en-US" altLang="zh-CN" sz="1600" b="1" baseline="-25000">
                      <a:solidFill>
                        <a:srgbClr val="000099"/>
                      </a:solidFill>
                      <a:latin typeface="Times New Roman" panose="02020603050405020304" pitchFamily="18" charset="0"/>
                      <a:cs typeface="Times New Roman" panose="02020603050405020304" pitchFamily="18" charset="0"/>
                    </a:rPr>
                    <a:t>0(1)</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05522" name="Text Box 109">
                  <a:extLst>
                    <a:ext uri="{FF2B5EF4-FFF2-40B4-BE49-F238E27FC236}">
                      <a16:creationId xmlns:a16="http://schemas.microsoft.com/office/drawing/2014/main" id="{CCA7B58E-05A8-BDA8-2738-E53DAF1D4425}"/>
                    </a:ext>
                  </a:extLst>
                </p:cNvPr>
                <p:cNvSpPr txBox="1">
                  <a:spLocks noChangeArrowheads="1"/>
                </p:cNvSpPr>
                <p:nvPr/>
              </p:nvSpPr>
              <p:spPr bwMode="auto">
                <a:xfrm>
                  <a:off x="1775" y="3024"/>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0</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105523" name="Text Box 110">
                  <a:extLst>
                    <a:ext uri="{FF2B5EF4-FFF2-40B4-BE49-F238E27FC236}">
                      <a16:creationId xmlns:a16="http://schemas.microsoft.com/office/drawing/2014/main" id="{FC290DDB-ABA5-7333-B358-4D565CFCE70B}"/>
                    </a:ext>
                  </a:extLst>
                </p:cNvPr>
                <p:cNvSpPr txBox="1">
                  <a:spLocks noChangeArrowheads="1"/>
                </p:cNvSpPr>
                <p:nvPr/>
              </p:nvSpPr>
              <p:spPr bwMode="auto">
                <a:xfrm>
                  <a:off x="1768" y="3317"/>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1</a:t>
                  </a:r>
                </a:p>
              </p:txBody>
            </p:sp>
            <p:sp>
              <p:nvSpPr>
                <p:cNvPr id="105524" name="Text Box 111">
                  <a:extLst>
                    <a:ext uri="{FF2B5EF4-FFF2-40B4-BE49-F238E27FC236}">
                      <a16:creationId xmlns:a16="http://schemas.microsoft.com/office/drawing/2014/main" id="{0EE7CC9C-186F-FFA4-BC48-3F10B5EA7F1B}"/>
                    </a:ext>
                  </a:extLst>
                </p:cNvPr>
                <p:cNvSpPr txBox="1">
                  <a:spLocks noChangeArrowheads="1"/>
                </p:cNvSpPr>
                <p:nvPr/>
              </p:nvSpPr>
              <p:spPr bwMode="auto">
                <a:xfrm>
                  <a:off x="1768" y="3515"/>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2</a:t>
                  </a:r>
                </a:p>
              </p:txBody>
            </p:sp>
            <p:sp>
              <p:nvSpPr>
                <p:cNvPr id="105525" name="Oval 112">
                  <a:extLst>
                    <a:ext uri="{FF2B5EF4-FFF2-40B4-BE49-F238E27FC236}">
                      <a16:creationId xmlns:a16="http://schemas.microsoft.com/office/drawing/2014/main" id="{915C423E-4F82-0527-C2A4-FBC9CD0980B3}"/>
                    </a:ext>
                  </a:extLst>
                </p:cNvPr>
                <p:cNvSpPr>
                  <a:spLocks noChangeArrowheads="1"/>
                </p:cNvSpPr>
                <p:nvPr/>
              </p:nvSpPr>
              <p:spPr bwMode="auto">
                <a:xfrm>
                  <a:off x="473" y="3160"/>
                  <a:ext cx="96" cy="96"/>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5526" name="Line 113">
                  <a:extLst>
                    <a:ext uri="{FF2B5EF4-FFF2-40B4-BE49-F238E27FC236}">
                      <a16:creationId xmlns:a16="http://schemas.microsoft.com/office/drawing/2014/main" id="{8DE8DBB0-A6BE-896F-CC3F-8EF02A9048EB}"/>
                    </a:ext>
                  </a:extLst>
                </p:cNvPr>
                <p:cNvSpPr>
                  <a:spLocks noChangeShapeType="1"/>
                </p:cNvSpPr>
                <p:nvPr/>
              </p:nvSpPr>
              <p:spPr bwMode="auto">
                <a:xfrm flipV="1">
                  <a:off x="232" y="3663"/>
                  <a:ext cx="24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527" name="Oval 114">
                  <a:extLst>
                    <a:ext uri="{FF2B5EF4-FFF2-40B4-BE49-F238E27FC236}">
                      <a16:creationId xmlns:a16="http://schemas.microsoft.com/office/drawing/2014/main" id="{1A866D24-3E62-7355-85F4-4F2495A0204B}"/>
                    </a:ext>
                  </a:extLst>
                </p:cNvPr>
                <p:cNvSpPr>
                  <a:spLocks noChangeArrowheads="1"/>
                </p:cNvSpPr>
                <p:nvPr/>
              </p:nvSpPr>
              <p:spPr bwMode="auto">
                <a:xfrm>
                  <a:off x="472" y="3621"/>
                  <a:ext cx="96" cy="96"/>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5528" name="Text Box 115">
                  <a:extLst>
                    <a:ext uri="{FF2B5EF4-FFF2-40B4-BE49-F238E27FC236}">
                      <a16:creationId xmlns:a16="http://schemas.microsoft.com/office/drawing/2014/main" id="{E2248FF5-AF30-6CA5-1B3C-4D1EDE8D5E0B}"/>
                    </a:ext>
                  </a:extLst>
                </p:cNvPr>
                <p:cNvSpPr txBox="1">
                  <a:spLocks noChangeArrowheads="1"/>
                </p:cNvSpPr>
                <p:nvPr/>
              </p:nvSpPr>
              <p:spPr bwMode="auto">
                <a:xfrm>
                  <a:off x="206" y="1871"/>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R</a:t>
                  </a:r>
                  <a:r>
                    <a:rPr lang="en-US" altLang="zh-CN" sz="1600" b="1" baseline="-25000">
                      <a:solidFill>
                        <a:srgbClr val="000099"/>
                      </a:solidFill>
                      <a:latin typeface="Times New Roman" panose="02020603050405020304" pitchFamily="18" charset="0"/>
                      <a:cs typeface="Times New Roman" panose="02020603050405020304" pitchFamily="18" charset="0"/>
                    </a:rPr>
                    <a:t>0(2)</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05529" name="Line 116">
                  <a:extLst>
                    <a:ext uri="{FF2B5EF4-FFF2-40B4-BE49-F238E27FC236}">
                      <a16:creationId xmlns:a16="http://schemas.microsoft.com/office/drawing/2014/main" id="{89557340-D958-7DDB-54CE-EF4E77CB81E4}"/>
                    </a:ext>
                  </a:extLst>
                </p:cNvPr>
                <p:cNvSpPr>
                  <a:spLocks noChangeShapeType="1"/>
                </p:cNvSpPr>
                <p:nvPr/>
              </p:nvSpPr>
              <p:spPr bwMode="auto">
                <a:xfrm flipV="1">
                  <a:off x="240" y="2560"/>
                  <a:ext cx="328"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530" name="Line 117">
                  <a:extLst>
                    <a:ext uri="{FF2B5EF4-FFF2-40B4-BE49-F238E27FC236}">
                      <a16:creationId xmlns:a16="http://schemas.microsoft.com/office/drawing/2014/main" id="{7357F282-458A-BA3F-0D95-DDF6D703DB88}"/>
                    </a:ext>
                  </a:extLst>
                </p:cNvPr>
                <p:cNvSpPr>
                  <a:spLocks noChangeShapeType="1"/>
                </p:cNvSpPr>
                <p:nvPr/>
              </p:nvSpPr>
              <p:spPr bwMode="auto">
                <a:xfrm flipV="1">
                  <a:off x="240" y="2388"/>
                  <a:ext cx="32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5531" name="Text Box 118">
                  <a:extLst>
                    <a:ext uri="{FF2B5EF4-FFF2-40B4-BE49-F238E27FC236}">
                      <a16:creationId xmlns:a16="http://schemas.microsoft.com/office/drawing/2014/main" id="{D70736A0-3EB2-C77E-69EE-681273EC6A6F}"/>
                    </a:ext>
                  </a:extLst>
                </p:cNvPr>
                <p:cNvSpPr txBox="1">
                  <a:spLocks noChangeArrowheads="1"/>
                </p:cNvSpPr>
                <p:nvPr/>
              </p:nvSpPr>
              <p:spPr bwMode="auto">
                <a:xfrm>
                  <a:off x="206" y="2126"/>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S</a:t>
                  </a:r>
                  <a:r>
                    <a:rPr lang="en-US" altLang="zh-CN" sz="1600" b="1" baseline="-25000">
                      <a:solidFill>
                        <a:srgbClr val="000099"/>
                      </a:solidFill>
                      <a:latin typeface="Times New Roman" panose="02020603050405020304" pitchFamily="18" charset="0"/>
                      <a:cs typeface="Times New Roman" panose="02020603050405020304" pitchFamily="18" charset="0"/>
                    </a:rPr>
                    <a:t>9(1)</a:t>
                  </a:r>
                </a:p>
              </p:txBody>
            </p:sp>
            <p:sp>
              <p:nvSpPr>
                <p:cNvPr id="105532" name="Text Box 119">
                  <a:extLst>
                    <a:ext uri="{FF2B5EF4-FFF2-40B4-BE49-F238E27FC236}">
                      <a16:creationId xmlns:a16="http://schemas.microsoft.com/office/drawing/2014/main" id="{A163A361-9ECB-6603-AC1E-5EE2C2D63F51}"/>
                    </a:ext>
                  </a:extLst>
                </p:cNvPr>
                <p:cNvSpPr txBox="1">
                  <a:spLocks noChangeArrowheads="1"/>
                </p:cNvSpPr>
                <p:nvPr/>
              </p:nvSpPr>
              <p:spPr bwMode="auto">
                <a:xfrm>
                  <a:off x="206" y="2304"/>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S</a:t>
                  </a:r>
                  <a:r>
                    <a:rPr lang="en-US" altLang="zh-CN" sz="1600" b="1" baseline="-25000">
                      <a:solidFill>
                        <a:srgbClr val="000099"/>
                      </a:solidFill>
                      <a:latin typeface="Times New Roman" panose="02020603050405020304" pitchFamily="18" charset="0"/>
                      <a:cs typeface="Times New Roman" panose="02020603050405020304" pitchFamily="18" charset="0"/>
                    </a:rPr>
                    <a:t>9(2)</a:t>
                  </a:r>
                </a:p>
              </p:txBody>
            </p:sp>
            <p:sp>
              <p:nvSpPr>
                <p:cNvPr id="105533" name="Text Box 120">
                  <a:extLst>
                    <a:ext uri="{FF2B5EF4-FFF2-40B4-BE49-F238E27FC236}">
                      <a16:creationId xmlns:a16="http://schemas.microsoft.com/office/drawing/2014/main" id="{DCC1CECF-5F6B-1968-9A21-28930B546155}"/>
                    </a:ext>
                  </a:extLst>
                </p:cNvPr>
                <p:cNvSpPr txBox="1">
                  <a:spLocks noChangeArrowheads="1"/>
                </p:cNvSpPr>
                <p:nvPr/>
              </p:nvSpPr>
              <p:spPr bwMode="auto">
                <a:xfrm>
                  <a:off x="548" y="3550"/>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CP</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105534" name="Text Box 121">
                  <a:extLst>
                    <a:ext uri="{FF2B5EF4-FFF2-40B4-BE49-F238E27FC236}">
                      <a16:creationId xmlns:a16="http://schemas.microsoft.com/office/drawing/2014/main" id="{060D2B81-2732-CBEB-19C7-89B51D6B382E}"/>
                    </a:ext>
                  </a:extLst>
                </p:cNvPr>
                <p:cNvSpPr txBox="1">
                  <a:spLocks noChangeArrowheads="1"/>
                </p:cNvSpPr>
                <p:nvPr/>
              </p:nvSpPr>
              <p:spPr bwMode="auto">
                <a:xfrm>
                  <a:off x="546" y="2018"/>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R</a:t>
                  </a:r>
                  <a:r>
                    <a:rPr lang="en-US" altLang="zh-CN" sz="1800" b="1" baseline="-25000">
                      <a:solidFill>
                        <a:srgbClr val="A50021"/>
                      </a:solidFill>
                      <a:latin typeface="Times New Roman" panose="02020603050405020304" pitchFamily="18" charset="0"/>
                      <a:cs typeface="Times New Roman" panose="02020603050405020304" pitchFamily="18" charset="0"/>
                    </a:rPr>
                    <a:t>0</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2</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5535" name="Text Box 122">
                  <a:extLst>
                    <a:ext uri="{FF2B5EF4-FFF2-40B4-BE49-F238E27FC236}">
                      <a16:creationId xmlns:a16="http://schemas.microsoft.com/office/drawing/2014/main" id="{A54EAC5C-7634-7941-6B35-20F07DFEDF16}"/>
                    </a:ext>
                  </a:extLst>
                </p:cNvPr>
                <p:cNvSpPr txBox="1">
                  <a:spLocks noChangeArrowheads="1"/>
                </p:cNvSpPr>
                <p:nvPr/>
              </p:nvSpPr>
              <p:spPr bwMode="auto">
                <a:xfrm>
                  <a:off x="555" y="2255"/>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S</a:t>
                  </a:r>
                  <a:r>
                    <a:rPr lang="en-US" altLang="zh-CN" sz="1800" b="1" baseline="-25000">
                      <a:solidFill>
                        <a:srgbClr val="A50021"/>
                      </a:solidFill>
                      <a:latin typeface="Times New Roman" panose="02020603050405020304" pitchFamily="18" charset="0"/>
                      <a:cs typeface="Times New Roman" panose="02020603050405020304" pitchFamily="18" charset="0"/>
                    </a:rPr>
                    <a:t>9</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1</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5536" name="Text Box 123">
                  <a:extLst>
                    <a:ext uri="{FF2B5EF4-FFF2-40B4-BE49-F238E27FC236}">
                      <a16:creationId xmlns:a16="http://schemas.microsoft.com/office/drawing/2014/main" id="{2CF5B09C-7401-5837-8B11-8A2726625083}"/>
                    </a:ext>
                  </a:extLst>
                </p:cNvPr>
                <p:cNvSpPr txBox="1">
                  <a:spLocks noChangeArrowheads="1"/>
                </p:cNvSpPr>
                <p:nvPr/>
              </p:nvSpPr>
              <p:spPr bwMode="auto">
                <a:xfrm>
                  <a:off x="555" y="2442"/>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S</a:t>
                  </a:r>
                  <a:r>
                    <a:rPr lang="en-US" altLang="zh-CN" sz="1800" b="1" baseline="-25000">
                      <a:solidFill>
                        <a:srgbClr val="A50021"/>
                      </a:solidFill>
                      <a:latin typeface="Times New Roman" panose="02020603050405020304" pitchFamily="18" charset="0"/>
                      <a:cs typeface="Times New Roman" panose="02020603050405020304" pitchFamily="18" charset="0"/>
                    </a:rPr>
                    <a:t>9</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2</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5537" name="Text Box 124">
                  <a:extLst>
                    <a:ext uri="{FF2B5EF4-FFF2-40B4-BE49-F238E27FC236}">
                      <a16:creationId xmlns:a16="http://schemas.microsoft.com/office/drawing/2014/main" id="{964B0FF0-5EFA-FA77-3ED0-D674C29ABD8A}"/>
                    </a:ext>
                  </a:extLst>
                </p:cNvPr>
                <p:cNvSpPr txBox="1">
                  <a:spLocks noChangeArrowheads="1"/>
                </p:cNvSpPr>
                <p:nvPr/>
              </p:nvSpPr>
              <p:spPr bwMode="auto">
                <a:xfrm>
                  <a:off x="1492" y="3766"/>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3</a:t>
                  </a:r>
                </a:p>
              </p:txBody>
            </p:sp>
            <p:sp>
              <p:nvSpPr>
                <p:cNvPr id="105538" name="Text Box 125">
                  <a:extLst>
                    <a:ext uri="{FF2B5EF4-FFF2-40B4-BE49-F238E27FC236}">
                      <a16:creationId xmlns:a16="http://schemas.microsoft.com/office/drawing/2014/main" id="{6C6A0A23-A232-F6F3-5763-E097B73DBF41}"/>
                    </a:ext>
                  </a:extLst>
                </p:cNvPr>
                <p:cNvSpPr txBox="1">
                  <a:spLocks noChangeArrowheads="1"/>
                </p:cNvSpPr>
                <p:nvPr/>
              </p:nvSpPr>
              <p:spPr bwMode="auto">
                <a:xfrm>
                  <a:off x="1506" y="3084"/>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0</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105539" name="Text Box 126">
                  <a:extLst>
                    <a:ext uri="{FF2B5EF4-FFF2-40B4-BE49-F238E27FC236}">
                      <a16:creationId xmlns:a16="http://schemas.microsoft.com/office/drawing/2014/main" id="{E413923F-0E2C-577C-7AD1-C11181EF5A1B}"/>
                    </a:ext>
                  </a:extLst>
                </p:cNvPr>
                <p:cNvSpPr txBox="1">
                  <a:spLocks noChangeArrowheads="1"/>
                </p:cNvSpPr>
                <p:nvPr/>
              </p:nvSpPr>
              <p:spPr bwMode="auto">
                <a:xfrm>
                  <a:off x="1499" y="3377"/>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p>
              </p:txBody>
            </p:sp>
            <p:sp>
              <p:nvSpPr>
                <p:cNvPr id="105540" name="Text Box 127">
                  <a:extLst>
                    <a:ext uri="{FF2B5EF4-FFF2-40B4-BE49-F238E27FC236}">
                      <a16:creationId xmlns:a16="http://schemas.microsoft.com/office/drawing/2014/main" id="{111C03A4-D2CE-1279-193F-DE3A03467C83}"/>
                    </a:ext>
                  </a:extLst>
                </p:cNvPr>
                <p:cNvSpPr txBox="1">
                  <a:spLocks noChangeArrowheads="1"/>
                </p:cNvSpPr>
                <p:nvPr/>
              </p:nvSpPr>
              <p:spPr bwMode="auto">
                <a:xfrm>
                  <a:off x="1499" y="3575"/>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2</a:t>
                  </a:r>
                </a:p>
              </p:txBody>
            </p:sp>
          </p:grpSp>
          <p:sp>
            <p:nvSpPr>
              <p:cNvPr id="105507" name="Text Box 128">
                <a:extLst>
                  <a:ext uri="{FF2B5EF4-FFF2-40B4-BE49-F238E27FC236}">
                    <a16:creationId xmlns:a16="http://schemas.microsoft.com/office/drawing/2014/main" id="{D54005FE-A0B6-CC8B-A2E8-F7696395BD17}"/>
                  </a:ext>
                </a:extLst>
              </p:cNvPr>
              <p:cNvSpPr txBox="1">
                <a:spLocks noChangeArrowheads="1"/>
              </p:cNvSpPr>
              <p:nvPr/>
            </p:nvSpPr>
            <p:spPr bwMode="auto">
              <a:xfrm>
                <a:off x="178" y="2949"/>
                <a:ext cx="395"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CP</a:t>
                </a:r>
                <a:r>
                  <a:rPr lang="en-US" altLang="zh-CN" sz="1600" b="1" baseline="-25000" dirty="0">
                    <a:solidFill>
                      <a:srgbClr val="000099"/>
                    </a:solidFill>
                    <a:latin typeface="Times New Roman" panose="02020603050405020304" pitchFamily="18" charset="0"/>
                    <a:cs typeface="Times New Roman" panose="02020603050405020304" pitchFamily="18" charset="0"/>
                  </a:rPr>
                  <a:t>0</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105508" name="Text Box 129">
                <a:extLst>
                  <a:ext uri="{FF2B5EF4-FFF2-40B4-BE49-F238E27FC236}">
                    <a16:creationId xmlns:a16="http://schemas.microsoft.com/office/drawing/2014/main" id="{67BBB1B2-486E-EDF9-5D14-2DFF9A986532}"/>
                  </a:ext>
                </a:extLst>
              </p:cNvPr>
              <p:cNvSpPr txBox="1">
                <a:spLocks noChangeArrowheads="1"/>
              </p:cNvSpPr>
              <p:nvPr/>
            </p:nvSpPr>
            <p:spPr bwMode="auto">
              <a:xfrm>
                <a:off x="177" y="3424"/>
                <a:ext cx="395"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CP</a:t>
                </a:r>
                <a:r>
                  <a:rPr lang="en-US" altLang="zh-CN" sz="1600" b="1" baseline="-25000" dirty="0">
                    <a:solidFill>
                      <a:srgbClr val="000099"/>
                    </a:solidFill>
                    <a:latin typeface="Times New Roman" panose="02020603050405020304" pitchFamily="18" charset="0"/>
                    <a:cs typeface="Times New Roman" panose="02020603050405020304" pitchFamily="18" charset="0"/>
                  </a:rPr>
                  <a:t>1</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grpSp>
      </p:grpSp>
      <p:sp>
        <p:nvSpPr>
          <p:cNvPr id="36870" name="Text Box 6">
            <a:extLst>
              <a:ext uri="{FF2B5EF4-FFF2-40B4-BE49-F238E27FC236}">
                <a16:creationId xmlns:a16="http://schemas.microsoft.com/office/drawing/2014/main" id="{8643CC95-BD54-3328-B276-9E9CCB3132BC}"/>
              </a:ext>
            </a:extLst>
          </p:cNvPr>
          <p:cNvSpPr txBox="1">
            <a:spLocks noChangeArrowheads="1"/>
          </p:cNvSpPr>
          <p:nvPr/>
        </p:nvSpPr>
        <p:spPr bwMode="auto">
          <a:xfrm>
            <a:off x="349252" y="1620541"/>
            <a:ext cx="411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dirty="0">
                <a:latin typeface="Times New Roman" panose="02020603050405020304" pitchFamily="18" charset="0"/>
                <a:cs typeface="Times New Roman" panose="02020603050405020304" pitchFamily="18" charset="0"/>
              </a:rPr>
              <a:t>方法一：利用</a:t>
            </a:r>
            <a:r>
              <a:rPr lang="en-US" altLang="zh-CN" sz="2400" b="1" i="1" dirty="0">
                <a:latin typeface="Times New Roman" panose="02020603050405020304" pitchFamily="18" charset="0"/>
                <a:cs typeface="Times New Roman" panose="02020603050405020304" pitchFamily="18" charset="0"/>
              </a:rPr>
              <a:t>R</a:t>
            </a:r>
            <a:r>
              <a:rPr lang="zh-CN" altLang="en-US" sz="2400" b="1" dirty="0">
                <a:latin typeface="Times New Roman" panose="02020603050405020304" pitchFamily="18" charset="0"/>
                <a:cs typeface="Times New Roman" panose="02020603050405020304" pitchFamily="18" charset="0"/>
              </a:rPr>
              <a:t>端，异步清零</a:t>
            </a:r>
            <a:endParaRPr lang="zh-CN" altLang="en-US" sz="2400" b="1" dirty="0">
              <a:solidFill>
                <a:srgbClr val="006666"/>
              </a:solidFill>
              <a:latin typeface="Times New Roman" panose="02020603050405020304" pitchFamily="18" charset="0"/>
              <a:cs typeface="Times New Roman" panose="02020603050405020304" pitchFamily="18" charset="0"/>
            </a:endParaRPr>
          </a:p>
        </p:txBody>
      </p:sp>
      <p:sp>
        <p:nvSpPr>
          <p:cNvPr id="36871" name="Rectangle 7">
            <a:extLst>
              <a:ext uri="{FF2B5EF4-FFF2-40B4-BE49-F238E27FC236}">
                <a16:creationId xmlns:a16="http://schemas.microsoft.com/office/drawing/2014/main" id="{B6E7258E-26AE-125E-A69A-F2B116DC6A6C}"/>
              </a:ext>
            </a:extLst>
          </p:cNvPr>
          <p:cNvSpPr>
            <a:spLocks noChangeArrowheads="1"/>
          </p:cNvSpPr>
          <p:nvPr/>
        </p:nvSpPr>
        <p:spPr bwMode="auto">
          <a:xfrm>
            <a:off x="590148" y="3327479"/>
            <a:ext cx="2954338"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0	0    0    0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1	0    0    0    1</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2	0    0    1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3	0    0    1    1</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4	0    1    0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5	0    1    0    1</a:t>
            </a:r>
          </a:p>
          <a:p>
            <a:pPr eaLnBrk="1" hangingPunct="1">
              <a:spcBef>
                <a:spcPct val="0"/>
              </a:spcBef>
              <a:buFontTx/>
              <a:buNone/>
            </a:pPr>
            <a:r>
              <a:rPr lang="en-US" altLang="zh-CN" sz="2400" b="1">
                <a:solidFill>
                  <a:srgbClr val="000066"/>
                </a:solidFill>
                <a:latin typeface="Times New Roman" panose="02020603050405020304" pitchFamily="18" charset="0"/>
                <a:cs typeface="Times New Roman" panose="02020603050405020304" pitchFamily="18" charset="0"/>
              </a:rPr>
              <a:t>6	0    1    1    0</a:t>
            </a:r>
            <a:r>
              <a:rPr lang="en-US" altLang="zh-CN" sz="2400" b="1">
                <a:latin typeface="Times New Roman" panose="02020603050405020304" pitchFamily="18" charset="0"/>
                <a:cs typeface="Times New Roman" panose="02020603050405020304" pitchFamily="18" charset="0"/>
              </a:rPr>
              <a:t>	</a:t>
            </a:r>
          </a:p>
        </p:txBody>
      </p:sp>
      <p:sp>
        <p:nvSpPr>
          <p:cNvPr id="36872" name="Rectangle 8">
            <a:extLst>
              <a:ext uri="{FF2B5EF4-FFF2-40B4-BE49-F238E27FC236}">
                <a16:creationId xmlns:a16="http://schemas.microsoft.com/office/drawing/2014/main" id="{402C685F-69DE-04D0-6BDC-F1898A63068D}"/>
              </a:ext>
            </a:extLst>
          </p:cNvPr>
          <p:cNvSpPr>
            <a:spLocks noChangeArrowheads="1"/>
          </p:cNvSpPr>
          <p:nvPr/>
        </p:nvSpPr>
        <p:spPr bwMode="auto">
          <a:xfrm>
            <a:off x="1352148" y="5518229"/>
            <a:ext cx="1828800" cy="457200"/>
          </a:xfrm>
          <a:prstGeom prst="rect">
            <a:avLst/>
          </a:prstGeom>
          <a:noFill/>
          <a:ln w="28575">
            <a:solidFill>
              <a:srgbClr val="CC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36873" name="Line 9">
            <a:extLst>
              <a:ext uri="{FF2B5EF4-FFF2-40B4-BE49-F238E27FC236}">
                <a16:creationId xmlns:a16="http://schemas.microsoft.com/office/drawing/2014/main" id="{872FCA33-2950-1525-70ED-D996C89D0C54}"/>
              </a:ext>
            </a:extLst>
          </p:cNvPr>
          <p:cNvSpPr>
            <a:spLocks noChangeShapeType="1"/>
          </p:cNvSpPr>
          <p:nvPr/>
        </p:nvSpPr>
        <p:spPr bwMode="auto">
          <a:xfrm>
            <a:off x="971148" y="5746829"/>
            <a:ext cx="3810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4" name="Line 10">
            <a:extLst>
              <a:ext uri="{FF2B5EF4-FFF2-40B4-BE49-F238E27FC236}">
                <a16:creationId xmlns:a16="http://schemas.microsoft.com/office/drawing/2014/main" id="{187B8E3D-4EE7-BAC0-1B9F-DAD4D15B4B06}"/>
              </a:ext>
            </a:extLst>
          </p:cNvPr>
          <p:cNvSpPr>
            <a:spLocks noChangeShapeType="1"/>
          </p:cNvSpPr>
          <p:nvPr/>
        </p:nvSpPr>
        <p:spPr bwMode="auto">
          <a:xfrm flipH="1" flipV="1">
            <a:off x="971148" y="3537029"/>
            <a:ext cx="0" cy="22098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5" name="Line 11">
            <a:extLst>
              <a:ext uri="{FF2B5EF4-FFF2-40B4-BE49-F238E27FC236}">
                <a16:creationId xmlns:a16="http://schemas.microsoft.com/office/drawing/2014/main" id="{DBBC5E86-D162-166C-A7C6-CC9D70AB193C}"/>
              </a:ext>
            </a:extLst>
          </p:cNvPr>
          <p:cNvSpPr>
            <a:spLocks noChangeShapeType="1"/>
          </p:cNvSpPr>
          <p:nvPr/>
        </p:nvSpPr>
        <p:spPr bwMode="auto">
          <a:xfrm flipH="1" flipV="1">
            <a:off x="971148" y="3537029"/>
            <a:ext cx="381000" cy="0"/>
          </a:xfrm>
          <a:prstGeom prst="line">
            <a:avLst/>
          </a:prstGeom>
          <a:noFill/>
          <a:ln w="381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6" name="Line 12">
            <a:extLst>
              <a:ext uri="{FF2B5EF4-FFF2-40B4-BE49-F238E27FC236}">
                <a16:creationId xmlns:a16="http://schemas.microsoft.com/office/drawing/2014/main" id="{CA6A8FC1-4FF7-47C7-6723-63C0D7EB75FB}"/>
              </a:ext>
            </a:extLst>
          </p:cNvPr>
          <p:cNvSpPr>
            <a:spLocks noChangeShapeType="1"/>
          </p:cNvSpPr>
          <p:nvPr/>
        </p:nvSpPr>
        <p:spPr bwMode="auto">
          <a:xfrm flipV="1">
            <a:off x="3124200" y="5366249"/>
            <a:ext cx="5219698" cy="501151"/>
          </a:xfrm>
          <a:prstGeom prst="line">
            <a:avLst/>
          </a:prstGeom>
          <a:noFill/>
          <a:ln w="1270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77" name="Text Box 13">
            <a:extLst>
              <a:ext uri="{FF2B5EF4-FFF2-40B4-BE49-F238E27FC236}">
                <a16:creationId xmlns:a16="http://schemas.microsoft.com/office/drawing/2014/main" id="{75EC4109-93A5-4BBE-C91D-9A3D170BB766}"/>
              </a:ext>
            </a:extLst>
          </p:cNvPr>
          <p:cNvSpPr txBox="1">
            <a:spLocks noChangeArrowheads="1"/>
          </p:cNvSpPr>
          <p:nvPr/>
        </p:nvSpPr>
        <p:spPr bwMode="auto">
          <a:xfrm>
            <a:off x="8261802" y="4389935"/>
            <a:ext cx="3810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50000"/>
              </a:spcBef>
              <a:buFontTx/>
              <a:buNone/>
            </a:pPr>
            <a:r>
              <a:rPr lang="en-US" altLang="zh-CN" sz="2400">
                <a:latin typeface="Times New Roman" panose="02020603050405020304" pitchFamily="18" charset="0"/>
                <a:cs typeface="Times New Roman" panose="02020603050405020304" pitchFamily="18" charset="0"/>
              </a:rPr>
              <a:t>0110</a:t>
            </a:r>
          </a:p>
        </p:txBody>
      </p:sp>
      <p:sp>
        <p:nvSpPr>
          <p:cNvPr id="36878" name="Text Box 14" descr="蓝色砂纸">
            <a:extLst>
              <a:ext uri="{FF2B5EF4-FFF2-40B4-BE49-F238E27FC236}">
                <a16:creationId xmlns:a16="http://schemas.microsoft.com/office/drawing/2014/main" id="{84969F58-7CED-D6CB-1EF2-877A41203FD3}"/>
              </a:ext>
            </a:extLst>
          </p:cNvPr>
          <p:cNvSpPr txBox="1">
            <a:spLocks noChangeArrowheads="1"/>
          </p:cNvSpPr>
          <p:nvPr/>
        </p:nvSpPr>
        <p:spPr bwMode="auto">
          <a:xfrm>
            <a:off x="8261802" y="4313735"/>
            <a:ext cx="381000" cy="159226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65000"/>
              </a:lnSpc>
              <a:spcBef>
                <a:spcPct val="50000"/>
              </a:spcBef>
              <a:buFontTx/>
              <a:buNone/>
            </a:pPr>
            <a:r>
              <a:rPr lang="en-US" altLang="zh-CN" sz="2400" b="1">
                <a:solidFill>
                  <a:srgbClr val="CC0000"/>
                </a:solidFill>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eaLnBrk="1" hangingPunct="1">
              <a:lnSpc>
                <a:spcPct val="65000"/>
              </a:lnSpc>
              <a:spcBef>
                <a:spcPct val="50000"/>
              </a:spcBef>
              <a:buFontTx/>
              <a:buNone/>
            </a:pPr>
            <a:r>
              <a:rPr lang="en-US" altLang="zh-CN" sz="2400" b="1">
                <a:solidFill>
                  <a:srgbClr val="CC0000"/>
                </a:solidFill>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eaLnBrk="1" hangingPunct="1">
              <a:lnSpc>
                <a:spcPct val="65000"/>
              </a:lnSpc>
              <a:spcBef>
                <a:spcPct val="50000"/>
              </a:spcBef>
              <a:buFontTx/>
              <a:buNone/>
            </a:pPr>
            <a:r>
              <a:rPr lang="en-US" altLang="zh-CN" sz="2400" b="1">
                <a:solidFill>
                  <a:srgbClr val="CC0000"/>
                </a:solidFill>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eaLnBrk="1" hangingPunct="1">
              <a:lnSpc>
                <a:spcPct val="65000"/>
              </a:lnSpc>
              <a:spcBef>
                <a:spcPct val="50000"/>
              </a:spcBef>
              <a:buFontTx/>
              <a:buNone/>
            </a:pPr>
            <a:r>
              <a:rPr lang="en-US" altLang="zh-CN" sz="2400" b="1">
                <a:solidFill>
                  <a:srgbClr val="CC0000"/>
                </a:solidFill>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p:txBody>
      </p:sp>
      <p:grpSp>
        <p:nvGrpSpPr>
          <p:cNvPr id="5" name="Group 85">
            <a:extLst>
              <a:ext uri="{FF2B5EF4-FFF2-40B4-BE49-F238E27FC236}">
                <a16:creationId xmlns:a16="http://schemas.microsoft.com/office/drawing/2014/main" id="{F86990BA-E51B-8D0D-3F09-2E127688F625}"/>
              </a:ext>
            </a:extLst>
          </p:cNvPr>
          <p:cNvGrpSpPr>
            <a:grpSpLocks/>
          </p:cNvGrpSpPr>
          <p:nvPr/>
        </p:nvGrpSpPr>
        <p:grpSpPr bwMode="auto">
          <a:xfrm>
            <a:off x="7957002" y="1516560"/>
            <a:ext cx="152400" cy="3867150"/>
            <a:chOff x="5328" y="974"/>
            <a:chExt cx="96" cy="2436"/>
          </a:xfrm>
        </p:grpSpPr>
        <p:sp>
          <p:nvSpPr>
            <p:cNvPr id="105501" name="Line 17">
              <a:extLst>
                <a:ext uri="{FF2B5EF4-FFF2-40B4-BE49-F238E27FC236}">
                  <a16:creationId xmlns:a16="http://schemas.microsoft.com/office/drawing/2014/main" id="{8B23483F-A388-F187-4B5B-B56E3A210A86}"/>
                </a:ext>
              </a:extLst>
            </p:cNvPr>
            <p:cNvSpPr>
              <a:spLocks noChangeShapeType="1"/>
            </p:cNvSpPr>
            <p:nvPr/>
          </p:nvSpPr>
          <p:spPr bwMode="auto">
            <a:xfrm flipH="1" flipV="1">
              <a:off x="5328" y="1152"/>
              <a:ext cx="0" cy="206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02" name="Line 18">
              <a:extLst>
                <a:ext uri="{FF2B5EF4-FFF2-40B4-BE49-F238E27FC236}">
                  <a16:creationId xmlns:a16="http://schemas.microsoft.com/office/drawing/2014/main" id="{3089B6EB-62A7-0774-8704-1925715F4E03}"/>
                </a:ext>
              </a:extLst>
            </p:cNvPr>
            <p:cNvSpPr>
              <a:spLocks noChangeShapeType="1"/>
            </p:cNvSpPr>
            <p:nvPr/>
          </p:nvSpPr>
          <p:spPr bwMode="auto">
            <a:xfrm flipV="1">
              <a:off x="5424" y="974"/>
              <a:ext cx="0" cy="243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86">
            <a:extLst>
              <a:ext uri="{FF2B5EF4-FFF2-40B4-BE49-F238E27FC236}">
                <a16:creationId xmlns:a16="http://schemas.microsoft.com/office/drawing/2014/main" id="{6B34BABE-B4CA-8663-CDA0-B38A624E81DB}"/>
              </a:ext>
            </a:extLst>
          </p:cNvPr>
          <p:cNvGrpSpPr>
            <a:grpSpLocks/>
          </p:cNvGrpSpPr>
          <p:nvPr/>
        </p:nvGrpSpPr>
        <p:grpSpPr bwMode="auto">
          <a:xfrm>
            <a:off x="4812165" y="1527673"/>
            <a:ext cx="3314700" cy="280987"/>
            <a:chOff x="3347" y="981"/>
            <a:chExt cx="2088" cy="177"/>
          </a:xfrm>
        </p:grpSpPr>
        <p:sp>
          <p:nvSpPr>
            <p:cNvPr id="105499" name="Line 19">
              <a:extLst>
                <a:ext uri="{FF2B5EF4-FFF2-40B4-BE49-F238E27FC236}">
                  <a16:creationId xmlns:a16="http://schemas.microsoft.com/office/drawing/2014/main" id="{532CC011-EE82-AB31-7787-BB0D3CC78477}"/>
                </a:ext>
              </a:extLst>
            </p:cNvPr>
            <p:cNvSpPr>
              <a:spLocks noChangeShapeType="1"/>
            </p:cNvSpPr>
            <p:nvPr/>
          </p:nvSpPr>
          <p:spPr bwMode="auto">
            <a:xfrm flipH="1">
              <a:off x="3484" y="1158"/>
              <a:ext cx="1848"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00" name="Line 20">
              <a:extLst>
                <a:ext uri="{FF2B5EF4-FFF2-40B4-BE49-F238E27FC236}">
                  <a16:creationId xmlns:a16="http://schemas.microsoft.com/office/drawing/2014/main" id="{6D66715F-FA72-2F3D-8EDE-94C90667C903}"/>
                </a:ext>
              </a:extLst>
            </p:cNvPr>
            <p:cNvSpPr>
              <a:spLocks noChangeShapeType="1"/>
            </p:cNvSpPr>
            <p:nvPr/>
          </p:nvSpPr>
          <p:spPr bwMode="auto">
            <a:xfrm flipH="1">
              <a:off x="3347" y="981"/>
              <a:ext cx="2088"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87">
            <a:extLst>
              <a:ext uri="{FF2B5EF4-FFF2-40B4-BE49-F238E27FC236}">
                <a16:creationId xmlns:a16="http://schemas.microsoft.com/office/drawing/2014/main" id="{5F455603-07AE-215C-FF0A-54EA2C3C7FEF}"/>
              </a:ext>
            </a:extLst>
          </p:cNvPr>
          <p:cNvGrpSpPr>
            <a:grpSpLocks/>
          </p:cNvGrpSpPr>
          <p:nvPr/>
        </p:nvGrpSpPr>
        <p:grpSpPr bwMode="auto">
          <a:xfrm>
            <a:off x="4821690" y="1516560"/>
            <a:ext cx="219075" cy="1295400"/>
            <a:chOff x="3353" y="974"/>
            <a:chExt cx="138" cy="816"/>
          </a:xfrm>
        </p:grpSpPr>
        <p:sp>
          <p:nvSpPr>
            <p:cNvPr id="105497" name="Line 21">
              <a:extLst>
                <a:ext uri="{FF2B5EF4-FFF2-40B4-BE49-F238E27FC236}">
                  <a16:creationId xmlns:a16="http://schemas.microsoft.com/office/drawing/2014/main" id="{25289933-1C3E-9601-FBA3-7F8C3B694D11}"/>
                </a:ext>
              </a:extLst>
            </p:cNvPr>
            <p:cNvSpPr>
              <a:spLocks noChangeShapeType="1"/>
            </p:cNvSpPr>
            <p:nvPr/>
          </p:nvSpPr>
          <p:spPr bwMode="auto">
            <a:xfrm flipH="1">
              <a:off x="3491" y="1158"/>
              <a:ext cx="0" cy="43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8" name="Line 22">
              <a:extLst>
                <a:ext uri="{FF2B5EF4-FFF2-40B4-BE49-F238E27FC236}">
                  <a16:creationId xmlns:a16="http://schemas.microsoft.com/office/drawing/2014/main" id="{C31E3D7D-0C21-DCFC-79F8-DB7E6FDD9FE1}"/>
                </a:ext>
              </a:extLst>
            </p:cNvPr>
            <p:cNvSpPr>
              <a:spLocks noChangeShapeType="1"/>
            </p:cNvSpPr>
            <p:nvPr/>
          </p:nvSpPr>
          <p:spPr bwMode="auto">
            <a:xfrm>
              <a:off x="3353" y="974"/>
              <a:ext cx="0" cy="81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88">
            <a:extLst>
              <a:ext uri="{FF2B5EF4-FFF2-40B4-BE49-F238E27FC236}">
                <a16:creationId xmlns:a16="http://schemas.microsoft.com/office/drawing/2014/main" id="{2772FB5A-2242-2280-B875-B0F47447D682}"/>
              </a:ext>
            </a:extLst>
          </p:cNvPr>
          <p:cNvGrpSpPr>
            <a:grpSpLocks/>
          </p:cNvGrpSpPr>
          <p:nvPr/>
        </p:nvGrpSpPr>
        <p:grpSpPr bwMode="auto">
          <a:xfrm>
            <a:off x="4813752" y="2516685"/>
            <a:ext cx="444500" cy="273050"/>
            <a:chOff x="3348" y="1604"/>
            <a:chExt cx="280" cy="172"/>
          </a:xfrm>
        </p:grpSpPr>
        <p:sp>
          <p:nvSpPr>
            <p:cNvPr id="105495" name="Line 23">
              <a:extLst>
                <a:ext uri="{FF2B5EF4-FFF2-40B4-BE49-F238E27FC236}">
                  <a16:creationId xmlns:a16="http://schemas.microsoft.com/office/drawing/2014/main" id="{F3C2AA48-3AA5-8ED3-0834-59C035B4724A}"/>
                </a:ext>
              </a:extLst>
            </p:cNvPr>
            <p:cNvSpPr>
              <a:spLocks noChangeShapeType="1"/>
            </p:cNvSpPr>
            <p:nvPr/>
          </p:nvSpPr>
          <p:spPr bwMode="auto">
            <a:xfrm flipV="1">
              <a:off x="3484" y="1604"/>
              <a:ext cx="144"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496" name="Line 24">
              <a:extLst>
                <a:ext uri="{FF2B5EF4-FFF2-40B4-BE49-F238E27FC236}">
                  <a16:creationId xmlns:a16="http://schemas.microsoft.com/office/drawing/2014/main" id="{056875BB-05A5-3F3D-09EB-2BEE2CF88505}"/>
                </a:ext>
              </a:extLst>
            </p:cNvPr>
            <p:cNvSpPr>
              <a:spLocks noChangeShapeType="1"/>
            </p:cNvSpPr>
            <p:nvPr/>
          </p:nvSpPr>
          <p:spPr bwMode="auto">
            <a:xfrm flipH="1" flipV="1">
              <a:off x="3348" y="1770"/>
              <a:ext cx="252" cy="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890" name="Line 26">
            <a:extLst>
              <a:ext uri="{FF2B5EF4-FFF2-40B4-BE49-F238E27FC236}">
                <a16:creationId xmlns:a16="http://schemas.microsoft.com/office/drawing/2014/main" id="{3CCE6204-ECBF-0D71-A851-5AC5D39D16D0}"/>
              </a:ext>
            </a:extLst>
          </p:cNvPr>
          <p:cNvSpPr>
            <a:spLocks noChangeShapeType="1"/>
          </p:cNvSpPr>
          <p:nvPr/>
        </p:nvSpPr>
        <p:spPr bwMode="auto">
          <a:xfrm>
            <a:off x="7607752" y="4596310"/>
            <a:ext cx="609600" cy="9525"/>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1" name="Line 27">
            <a:extLst>
              <a:ext uri="{FF2B5EF4-FFF2-40B4-BE49-F238E27FC236}">
                <a16:creationId xmlns:a16="http://schemas.microsoft.com/office/drawing/2014/main" id="{5657E844-CE76-B03E-E0FE-49A42D7AC3DE}"/>
              </a:ext>
            </a:extLst>
          </p:cNvPr>
          <p:cNvSpPr>
            <a:spLocks noChangeShapeType="1"/>
          </p:cNvSpPr>
          <p:nvPr/>
        </p:nvSpPr>
        <p:spPr bwMode="auto">
          <a:xfrm>
            <a:off x="8206240" y="4626473"/>
            <a:ext cx="0" cy="167640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2" name="Line 28">
            <a:extLst>
              <a:ext uri="{FF2B5EF4-FFF2-40B4-BE49-F238E27FC236}">
                <a16:creationId xmlns:a16="http://schemas.microsoft.com/office/drawing/2014/main" id="{810D984D-7607-40A5-A087-36D6ADBDB027}"/>
              </a:ext>
            </a:extLst>
          </p:cNvPr>
          <p:cNvSpPr>
            <a:spLocks noChangeShapeType="1"/>
          </p:cNvSpPr>
          <p:nvPr/>
        </p:nvSpPr>
        <p:spPr bwMode="auto">
          <a:xfrm flipH="1">
            <a:off x="5028065" y="6283823"/>
            <a:ext cx="3200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3" name="Line 29">
            <a:extLst>
              <a:ext uri="{FF2B5EF4-FFF2-40B4-BE49-F238E27FC236}">
                <a16:creationId xmlns:a16="http://schemas.microsoft.com/office/drawing/2014/main" id="{CB1EECF4-6F52-1984-05A2-5A054184CAB5}"/>
              </a:ext>
            </a:extLst>
          </p:cNvPr>
          <p:cNvSpPr>
            <a:spLocks noChangeShapeType="1"/>
          </p:cNvSpPr>
          <p:nvPr/>
        </p:nvSpPr>
        <p:spPr bwMode="auto">
          <a:xfrm flipH="1" flipV="1">
            <a:off x="5061402" y="5228135"/>
            <a:ext cx="0" cy="106680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4" name="Line 30">
            <a:extLst>
              <a:ext uri="{FF2B5EF4-FFF2-40B4-BE49-F238E27FC236}">
                <a16:creationId xmlns:a16="http://schemas.microsoft.com/office/drawing/2014/main" id="{BB5CE7AF-DDDB-44B8-ACF1-1EDA5D092BB9}"/>
              </a:ext>
            </a:extLst>
          </p:cNvPr>
          <p:cNvSpPr>
            <a:spLocks noChangeShapeType="1"/>
          </p:cNvSpPr>
          <p:nvPr/>
        </p:nvSpPr>
        <p:spPr bwMode="auto">
          <a:xfrm>
            <a:off x="5061402" y="5228135"/>
            <a:ext cx="390525"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895" name="Text Box 31">
            <a:extLst>
              <a:ext uri="{FF2B5EF4-FFF2-40B4-BE49-F238E27FC236}">
                <a16:creationId xmlns:a16="http://schemas.microsoft.com/office/drawing/2014/main" id="{98DAF4EB-8E73-ED97-B9EC-9AC293CB3DA7}"/>
              </a:ext>
            </a:extLst>
          </p:cNvPr>
          <p:cNvSpPr txBox="1">
            <a:spLocks noChangeArrowheads="1"/>
          </p:cNvSpPr>
          <p:nvPr/>
        </p:nvSpPr>
        <p:spPr bwMode="auto">
          <a:xfrm>
            <a:off x="590148" y="2317829"/>
            <a:ext cx="3352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M</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=6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状态表	</a:t>
            </a:r>
          </a:p>
          <a:p>
            <a:pPr eaLnBrk="1" hangingPunct="1">
              <a:spcBef>
                <a:spcPct val="0"/>
              </a:spcBef>
              <a:buFontTx/>
              <a:buNone/>
            </a:pP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dirty="0">
                <a:latin typeface="Times New Roman" panose="02020603050405020304" pitchFamily="18" charset="0"/>
                <a:ea typeface="黑体" panose="02010609060101010101" pitchFamily="49" charset="-122"/>
                <a:cs typeface="Times New Roman" panose="02020603050405020304" pitchFamily="18" charset="0"/>
              </a:rPr>
              <a:t>3 </a:t>
            </a:r>
            <a:r>
              <a:rPr lang="en-US" altLang="zh-CN" sz="2400" b="1" i="1" baseline="-25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dirty="0">
                <a:latin typeface="Times New Roman" panose="02020603050405020304" pitchFamily="18" charset="0"/>
                <a:ea typeface="黑体" panose="02010609060101010101" pitchFamily="49" charset="-122"/>
                <a:cs typeface="Times New Roman" panose="02020603050405020304" pitchFamily="18" charset="0"/>
              </a:rPr>
              <a:t>2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dirty="0">
                <a:latin typeface="Times New Roman" panose="02020603050405020304" pitchFamily="18" charset="0"/>
                <a:ea typeface="黑体" panose="02010609060101010101" pitchFamily="49" charset="-122"/>
                <a:cs typeface="Times New Roman" panose="02020603050405020304" pitchFamily="18" charset="0"/>
              </a:rPr>
              <a:t>0</a:t>
            </a:r>
          </a:p>
        </p:txBody>
      </p:sp>
      <p:sp>
        <p:nvSpPr>
          <p:cNvPr id="3" name="Text Box 1104">
            <a:extLst>
              <a:ext uri="{FF2B5EF4-FFF2-40B4-BE49-F238E27FC236}">
                <a16:creationId xmlns:a16="http://schemas.microsoft.com/office/drawing/2014/main" id="{86D01A9B-47E1-5C8C-D8FB-05B98F9156A8}"/>
              </a:ext>
            </a:extLst>
          </p:cNvPr>
          <p:cNvSpPr txBox="1">
            <a:spLocks noChangeArrowheads="1"/>
          </p:cNvSpPr>
          <p:nvPr/>
        </p:nvSpPr>
        <p:spPr bwMode="auto">
          <a:xfrm>
            <a:off x="4589235" y="4288335"/>
            <a:ext cx="6096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2400" b="1" i="1" dirty="0">
                <a:solidFill>
                  <a:srgbClr val="CC3300"/>
                </a:solidFill>
                <a:latin typeface="Times New Roman" panose="02020603050405020304" pitchFamily="18" charset="0"/>
                <a:cs typeface="Times New Roman" panose="02020603050405020304" pitchFamily="18" charset="0"/>
              </a:rPr>
              <a:t>f</a:t>
            </a:r>
          </a:p>
        </p:txBody>
      </p:sp>
      <p:sp>
        <p:nvSpPr>
          <p:cNvPr id="4" name="Text Box 1031">
            <a:extLst>
              <a:ext uri="{FF2B5EF4-FFF2-40B4-BE49-F238E27FC236}">
                <a16:creationId xmlns:a16="http://schemas.microsoft.com/office/drawing/2014/main" id="{2F76B9EF-A489-2B2C-2697-2138BE3CB964}"/>
              </a:ext>
            </a:extLst>
          </p:cNvPr>
          <p:cNvSpPr txBox="1">
            <a:spLocks noChangeArrowheads="1"/>
          </p:cNvSpPr>
          <p:nvPr/>
        </p:nvSpPr>
        <p:spPr bwMode="auto">
          <a:xfrm>
            <a:off x="165099" y="1066008"/>
            <a:ext cx="83311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zh-CN" altLang="en-US" sz="2400" b="1">
                <a:solidFill>
                  <a:srgbClr val="0000CC"/>
                </a:solidFill>
                <a:latin typeface="+mn-ea"/>
                <a:ea typeface="+mn-ea"/>
                <a:cs typeface="Times New Roman" panose="02020603050405020304" pitchFamily="18" charset="0"/>
              </a:rPr>
              <a:t>例</a:t>
            </a:r>
            <a:r>
              <a:rPr lang="en-US" altLang="zh-CN" sz="2400" b="1">
                <a:solidFill>
                  <a:srgbClr val="0000CC"/>
                </a:solidFill>
                <a:latin typeface="+mn-ea"/>
                <a:ea typeface="+mn-ea"/>
                <a:cs typeface="Times New Roman" panose="02020603050405020304" pitchFamily="18" charset="0"/>
              </a:rPr>
              <a:t>7</a:t>
            </a:r>
            <a:r>
              <a:rPr lang="zh-CN" altLang="en-US" sz="2400" b="1">
                <a:solidFill>
                  <a:srgbClr val="0000CC"/>
                </a:solidFill>
                <a:latin typeface="+mn-ea"/>
                <a:ea typeface="+mn-ea"/>
                <a:cs typeface="Times New Roman" panose="02020603050405020304" pitchFamily="18" charset="0"/>
              </a:rPr>
              <a:t>：</a:t>
            </a:r>
            <a:r>
              <a:rPr lang="zh-CN" altLang="en-US" sz="2400" b="1" dirty="0">
                <a:latin typeface="+mn-ea"/>
                <a:ea typeface="+mn-ea"/>
                <a:cs typeface="Times New Roman" panose="02020603050405020304" pitchFamily="18" charset="0"/>
              </a:rPr>
              <a:t>用</a:t>
            </a:r>
            <a:r>
              <a:rPr lang="en-US" altLang="zh-CN" sz="2400" b="1" dirty="0">
                <a:latin typeface="+mn-ea"/>
                <a:ea typeface="+mn-ea"/>
                <a:cs typeface="Times New Roman" panose="02020603050405020304" pitchFamily="18" charset="0"/>
              </a:rPr>
              <a:t>74290</a:t>
            </a:r>
            <a:r>
              <a:rPr lang="zh-CN" altLang="en-US" sz="2400" b="1" dirty="0">
                <a:latin typeface="+mn-ea"/>
                <a:ea typeface="+mn-ea"/>
                <a:cs typeface="Times New Roman" panose="02020603050405020304" pitchFamily="18" charset="0"/>
              </a:rPr>
              <a:t>设计模</a:t>
            </a:r>
            <a:r>
              <a:rPr lang="en-US" altLang="zh-CN" sz="2400" b="1" dirty="0">
                <a:latin typeface="+mn-ea"/>
                <a:ea typeface="+mn-ea"/>
                <a:cs typeface="Times New Roman" panose="02020603050405020304" pitchFamily="18" charset="0"/>
              </a:rPr>
              <a:t>6</a:t>
            </a:r>
            <a:r>
              <a:rPr lang="zh-CN" altLang="en-US" sz="2400" b="1" dirty="0">
                <a:latin typeface="+mn-ea"/>
                <a:ea typeface="+mn-ea"/>
                <a:cs typeface="Times New Roman" panose="02020603050405020304" pitchFamily="18" charset="0"/>
              </a:rPr>
              <a:t>计数器</a:t>
            </a:r>
            <a:endParaRPr lang="zh-CN" altLang="en-US" sz="2400" b="1" dirty="0">
              <a:solidFill>
                <a:srgbClr val="006666"/>
              </a:solidFill>
              <a:latin typeface="+mn-ea"/>
              <a:ea typeface="+mn-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wipe(left)">
                                      <p:cBhvr>
                                        <p:cTn id="7" dur="500"/>
                                        <p:tgtEl>
                                          <p:spTgt spid="368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nodeType="clickEffect">
                                  <p:stCondLst>
                                    <p:cond delay="0"/>
                                  </p:stCondLst>
                                  <p:childTnLst>
                                    <p:set>
                                      <p:cBhvr>
                                        <p:cTn id="19" dur="1" fill="hold">
                                          <p:stCondLst>
                                            <p:cond delay="0"/>
                                          </p:stCondLst>
                                        </p:cTn>
                                        <p:tgtEl>
                                          <p:spTgt spid="36890"/>
                                        </p:tgtEl>
                                        <p:attrNameLst>
                                          <p:attrName>style.visibility</p:attrName>
                                        </p:attrNameLst>
                                      </p:cBhvr>
                                      <p:to>
                                        <p:strVal val="visible"/>
                                      </p:to>
                                    </p:set>
                                    <p:anim calcmode="lin" valueType="num">
                                      <p:cBhvr>
                                        <p:cTn id="20" dur="500" fill="hold"/>
                                        <p:tgtEl>
                                          <p:spTgt spid="36890"/>
                                        </p:tgtEl>
                                        <p:attrNameLst>
                                          <p:attrName>ppt_x</p:attrName>
                                        </p:attrNameLst>
                                      </p:cBhvr>
                                      <p:tavLst>
                                        <p:tav tm="0">
                                          <p:val>
                                            <p:strVal val="#ppt_x-#ppt_w/2"/>
                                          </p:val>
                                        </p:tav>
                                        <p:tav tm="100000">
                                          <p:val>
                                            <p:strVal val="#ppt_x"/>
                                          </p:val>
                                        </p:tav>
                                      </p:tavLst>
                                    </p:anim>
                                    <p:anim calcmode="lin" valueType="num">
                                      <p:cBhvr>
                                        <p:cTn id="21" dur="500" fill="hold"/>
                                        <p:tgtEl>
                                          <p:spTgt spid="36890"/>
                                        </p:tgtEl>
                                        <p:attrNameLst>
                                          <p:attrName>ppt_y</p:attrName>
                                        </p:attrNameLst>
                                      </p:cBhvr>
                                      <p:tavLst>
                                        <p:tav tm="0">
                                          <p:val>
                                            <p:strVal val="#ppt_y"/>
                                          </p:val>
                                        </p:tav>
                                        <p:tav tm="100000">
                                          <p:val>
                                            <p:strVal val="#ppt_y"/>
                                          </p:val>
                                        </p:tav>
                                      </p:tavLst>
                                    </p:anim>
                                    <p:anim calcmode="lin" valueType="num">
                                      <p:cBhvr>
                                        <p:cTn id="22" dur="500" fill="hold"/>
                                        <p:tgtEl>
                                          <p:spTgt spid="36890"/>
                                        </p:tgtEl>
                                        <p:attrNameLst>
                                          <p:attrName>ppt_w</p:attrName>
                                        </p:attrNameLst>
                                      </p:cBhvr>
                                      <p:tavLst>
                                        <p:tav tm="0">
                                          <p:val>
                                            <p:fltVal val="0"/>
                                          </p:val>
                                        </p:tav>
                                        <p:tav tm="100000">
                                          <p:val>
                                            <p:strVal val="#ppt_w"/>
                                          </p:val>
                                        </p:tav>
                                      </p:tavLst>
                                    </p:anim>
                                    <p:anim calcmode="lin" valueType="num">
                                      <p:cBhvr>
                                        <p:cTn id="23" dur="500" fill="hold"/>
                                        <p:tgtEl>
                                          <p:spTgt spid="36890"/>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500"/>
                            </p:stCondLst>
                            <p:childTnLst>
                              <p:par>
                                <p:cTn id="25" presetID="17" presetClass="entr" presetSubtype="1" fill="hold" nodeType="afterEffect">
                                  <p:stCondLst>
                                    <p:cond delay="0"/>
                                  </p:stCondLst>
                                  <p:childTnLst>
                                    <p:set>
                                      <p:cBhvr>
                                        <p:cTn id="26" dur="1" fill="hold">
                                          <p:stCondLst>
                                            <p:cond delay="0"/>
                                          </p:stCondLst>
                                        </p:cTn>
                                        <p:tgtEl>
                                          <p:spTgt spid="36891"/>
                                        </p:tgtEl>
                                        <p:attrNameLst>
                                          <p:attrName>style.visibility</p:attrName>
                                        </p:attrNameLst>
                                      </p:cBhvr>
                                      <p:to>
                                        <p:strVal val="visible"/>
                                      </p:to>
                                    </p:set>
                                    <p:anim calcmode="lin" valueType="num">
                                      <p:cBhvr>
                                        <p:cTn id="27" dur="500" fill="hold"/>
                                        <p:tgtEl>
                                          <p:spTgt spid="36891"/>
                                        </p:tgtEl>
                                        <p:attrNameLst>
                                          <p:attrName>ppt_x</p:attrName>
                                        </p:attrNameLst>
                                      </p:cBhvr>
                                      <p:tavLst>
                                        <p:tav tm="0">
                                          <p:val>
                                            <p:strVal val="#ppt_x"/>
                                          </p:val>
                                        </p:tav>
                                        <p:tav tm="100000">
                                          <p:val>
                                            <p:strVal val="#ppt_x"/>
                                          </p:val>
                                        </p:tav>
                                      </p:tavLst>
                                    </p:anim>
                                    <p:anim calcmode="lin" valueType="num">
                                      <p:cBhvr>
                                        <p:cTn id="28" dur="500" fill="hold"/>
                                        <p:tgtEl>
                                          <p:spTgt spid="36891"/>
                                        </p:tgtEl>
                                        <p:attrNameLst>
                                          <p:attrName>ppt_y</p:attrName>
                                        </p:attrNameLst>
                                      </p:cBhvr>
                                      <p:tavLst>
                                        <p:tav tm="0">
                                          <p:val>
                                            <p:strVal val="#ppt_y-#ppt_h/2"/>
                                          </p:val>
                                        </p:tav>
                                        <p:tav tm="100000">
                                          <p:val>
                                            <p:strVal val="#ppt_y"/>
                                          </p:val>
                                        </p:tav>
                                      </p:tavLst>
                                    </p:anim>
                                    <p:anim calcmode="lin" valueType="num">
                                      <p:cBhvr>
                                        <p:cTn id="29" dur="500" fill="hold"/>
                                        <p:tgtEl>
                                          <p:spTgt spid="36891"/>
                                        </p:tgtEl>
                                        <p:attrNameLst>
                                          <p:attrName>ppt_w</p:attrName>
                                        </p:attrNameLst>
                                      </p:cBhvr>
                                      <p:tavLst>
                                        <p:tav tm="0">
                                          <p:val>
                                            <p:strVal val="#ppt_w"/>
                                          </p:val>
                                        </p:tav>
                                        <p:tav tm="100000">
                                          <p:val>
                                            <p:strVal val="#ppt_w"/>
                                          </p:val>
                                        </p:tav>
                                      </p:tavLst>
                                    </p:anim>
                                    <p:anim calcmode="lin" valueType="num">
                                      <p:cBhvr>
                                        <p:cTn id="30" dur="500" fill="hold"/>
                                        <p:tgtEl>
                                          <p:spTgt spid="36891"/>
                                        </p:tgtEl>
                                        <p:attrNameLst>
                                          <p:attrName>ppt_h</p:attrName>
                                        </p:attrNameLst>
                                      </p:cBhvr>
                                      <p:tavLst>
                                        <p:tav tm="0">
                                          <p:val>
                                            <p:fltVal val="0"/>
                                          </p:val>
                                        </p:tav>
                                        <p:tav tm="100000">
                                          <p:val>
                                            <p:strVal val="#ppt_h"/>
                                          </p:val>
                                        </p:tav>
                                      </p:tavLst>
                                    </p:anim>
                                  </p:childTnLst>
                                </p:cTn>
                              </p:par>
                            </p:childTnLst>
                          </p:cTn>
                        </p:par>
                        <p:par>
                          <p:cTn id="31" fill="hold" nodeType="afterGroup">
                            <p:stCondLst>
                              <p:cond delay="1000"/>
                            </p:stCondLst>
                            <p:childTnLst>
                              <p:par>
                                <p:cTn id="32" presetID="17" presetClass="entr" presetSubtype="2" fill="hold" nodeType="afterEffect">
                                  <p:stCondLst>
                                    <p:cond delay="0"/>
                                  </p:stCondLst>
                                  <p:childTnLst>
                                    <p:set>
                                      <p:cBhvr>
                                        <p:cTn id="33" dur="1" fill="hold">
                                          <p:stCondLst>
                                            <p:cond delay="0"/>
                                          </p:stCondLst>
                                        </p:cTn>
                                        <p:tgtEl>
                                          <p:spTgt spid="36892"/>
                                        </p:tgtEl>
                                        <p:attrNameLst>
                                          <p:attrName>style.visibility</p:attrName>
                                        </p:attrNameLst>
                                      </p:cBhvr>
                                      <p:to>
                                        <p:strVal val="visible"/>
                                      </p:to>
                                    </p:set>
                                    <p:anim calcmode="lin" valueType="num">
                                      <p:cBhvr>
                                        <p:cTn id="34" dur="500" fill="hold"/>
                                        <p:tgtEl>
                                          <p:spTgt spid="36892"/>
                                        </p:tgtEl>
                                        <p:attrNameLst>
                                          <p:attrName>ppt_x</p:attrName>
                                        </p:attrNameLst>
                                      </p:cBhvr>
                                      <p:tavLst>
                                        <p:tav tm="0">
                                          <p:val>
                                            <p:strVal val="#ppt_x+#ppt_w/2"/>
                                          </p:val>
                                        </p:tav>
                                        <p:tav tm="100000">
                                          <p:val>
                                            <p:strVal val="#ppt_x"/>
                                          </p:val>
                                        </p:tav>
                                      </p:tavLst>
                                    </p:anim>
                                    <p:anim calcmode="lin" valueType="num">
                                      <p:cBhvr>
                                        <p:cTn id="35" dur="500" fill="hold"/>
                                        <p:tgtEl>
                                          <p:spTgt spid="36892"/>
                                        </p:tgtEl>
                                        <p:attrNameLst>
                                          <p:attrName>ppt_y</p:attrName>
                                        </p:attrNameLst>
                                      </p:cBhvr>
                                      <p:tavLst>
                                        <p:tav tm="0">
                                          <p:val>
                                            <p:strVal val="#ppt_y"/>
                                          </p:val>
                                        </p:tav>
                                        <p:tav tm="100000">
                                          <p:val>
                                            <p:strVal val="#ppt_y"/>
                                          </p:val>
                                        </p:tav>
                                      </p:tavLst>
                                    </p:anim>
                                    <p:anim calcmode="lin" valueType="num">
                                      <p:cBhvr>
                                        <p:cTn id="36" dur="500" fill="hold"/>
                                        <p:tgtEl>
                                          <p:spTgt spid="36892"/>
                                        </p:tgtEl>
                                        <p:attrNameLst>
                                          <p:attrName>ppt_w</p:attrName>
                                        </p:attrNameLst>
                                      </p:cBhvr>
                                      <p:tavLst>
                                        <p:tav tm="0">
                                          <p:val>
                                            <p:fltVal val="0"/>
                                          </p:val>
                                        </p:tav>
                                        <p:tav tm="100000">
                                          <p:val>
                                            <p:strVal val="#ppt_w"/>
                                          </p:val>
                                        </p:tav>
                                      </p:tavLst>
                                    </p:anim>
                                    <p:anim calcmode="lin" valueType="num">
                                      <p:cBhvr>
                                        <p:cTn id="37" dur="500" fill="hold"/>
                                        <p:tgtEl>
                                          <p:spTgt spid="36892"/>
                                        </p:tgtEl>
                                        <p:attrNameLst>
                                          <p:attrName>ppt_h</p:attrName>
                                        </p:attrNameLst>
                                      </p:cBhvr>
                                      <p:tavLst>
                                        <p:tav tm="0">
                                          <p:val>
                                            <p:strVal val="#ppt_h"/>
                                          </p:val>
                                        </p:tav>
                                        <p:tav tm="100000">
                                          <p:val>
                                            <p:strVal val="#ppt_h"/>
                                          </p:val>
                                        </p:tav>
                                      </p:tavLst>
                                    </p:anim>
                                  </p:childTnLst>
                                </p:cTn>
                              </p:par>
                            </p:childTnLst>
                          </p:cTn>
                        </p:par>
                        <p:par>
                          <p:cTn id="38" fill="hold" nodeType="afterGroup">
                            <p:stCondLst>
                              <p:cond delay="1500"/>
                            </p:stCondLst>
                            <p:childTnLst>
                              <p:par>
                                <p:cTn id="39" presetID="17" presetClass="entr" presetSubtype="4" fill="hold" nodeType="afterEffect">
                                  <p:stCondLst>
                                    <p:cond delay="0"/>
                                  </p:stCondLst>
                                  <p:childTnLst>
                                    <p:set>
                                      <p:cBhvr>
                                        <p:cTn id="40" dur="1" fill="hold">
                                          <p:stCondLst>
                                            <p:cond delay="0"/>
                                          </p:stCondLst>
                                        </p:cTn>
                                        <p:tgtEl>
                                          <p:spTgt spid="36893"/>
                                        </p:tgtEl>
                                        <p:attrNameLst>
                                          <p:attrName>style.visibility</p:attrName>
                                        </p:attrNameLst>
                                      </p:cBhvr>
                                      <p:to>
                                        <p:strVal val="visible"/>
                                      </p:to>
                                    </p:set>
                                    <p:anim calcmode="lin" valueType="num">
                                      <p:cBhvr>
                                        <p:cTn id="41" dur="500" fill="hold"/>
                                        <p:tgtEl>
                                          <p:spTgt spid="36893"/>
                                        </p:tgtEl>
                                        <p:attrNameLst>
                                          <p:attrName>ppt_x</p:attrName>
                                        </p:attrNameLst>
                                      </p:cBhvr>
                                      <p:tavLst>
                                        <p:tav tm="0">
                                          <p:val>
                                            <p:strVal val="#ppt_x"/>
                                          </p:val>
                                        </p:tav>
                                        <p:tav tm="100000">
                                          <p:val>
                                            <p:strVal val="#ppt_x"/>
                                          </p:val>
                                        </p:tav>
                                      </p:tavLst>
                                    </p:anim>
                                    <p:anim calcmode="lin" valueType="num">
                                      <p:cBhvr>
                                        <p:cTn id="42" dur="500" fill="hold"/>
                                        <p:tgtEl>
                                          <p:spTgt spid="36893"/>
                                        </p:tgtEl>
                                        <p:attrNameLst>
                                          <p:attrName>ppt_y</p:attrName>
                                        </p:attrNameLst>
                                      </p:cBhvr>
                                      <p:tavLst>
                                        <p:tav tm="0">
                                          <p:val>
                                            <p:strVal val="#ppt_y+#ppt_h/2"/>
                                          </p:val>
                                        </p:tav>
                                        <p:tav tm="100000">
                                          <p:val>
                                            <p:strVal val="#ppt_y"/>
                                          </p:val>
                                        </p:tav>
                                      </p:tavLst>
                                    </p:anim>
                                    <p:anim calcmode="lin" valueType="num">
                                      <p:cBhvr>
                                        <p:cTn id="43" dur="500" fill="hold"/>
                                        <p:tgtEl>
                                          <p:spTgt spid="36893"/>
                                        </p:tgtEl>
                                        <p:attrNameLst>
                                          <p:attrName>ppt_w</p:attrName>
                                        </p:attrNameLst>
                                      </p:cBhvr>
                                      <p:tavLst>
                                        <p:tav tm="0">
                                          <p:val>
                                            <p:strVal val="#ppt_w"/>
                                          </p:val>
                                        </p:tav>
                                        <p:tav tm="100000">
                                          <p:val>
                                            <p:strVal val="#ppt_w"/>
                                          </p:val>
                                        </p:tav>
                                      </p:tavLst>
                                    </p:anim>
                                    <p:anim calcmode="lin" valueType="num">
                                      <p:cBhvr>
                                        <p:cTn id="44" dur="500" fill="hold"/>
                                        <p:tgtEl>
                                          <p:spTgt spid="36893"/>
                                        </p:tgtEl>
                                        <p:attrNameLst>
                                          <p:attrName>ppt_h</p:attrName>
                                        </p:attrNameLst>
                                      </p:cBhvr>
                                      <p:tavLst>
                                        <p:tav tm="0">
                                          <p:val>
                                            <p:fltVal val="0"/>
                                          </p:val>
                                        </p:tav>
                                        <p:tav tm="100000">
                                          <p:val>
                                            <p:strVal val="#ppt_h"/>
                                          </p:val>
                                        </p:tav>
                                      </p:tavLst>
                                    </p:anim>
                                  </p:childTnLst>
                                </p:cTn>
                              </p:par>
                            </p:childTnLst>
                          </p:cTn>
                        </p:par>
                        <p:par>
                          <p:cTn id="45" fill="hold" nodeType="afterGroup">
                            <p:stCondLst>
                              <p:cond delay="2000"/>
                            </p:stCondLst>
                            <p:childTnLst>
                              <p:par>
                                <p:cTn id="46" presetID="17" presetClass="entr" presetSubtype="8" fill="hold" nodeType="afterEffect">
                                  <p:stCondLst>
                                    <p:cond delay="0"/>
                                  </p:stCondLst>
                                  <p:childTnLst>
                                    <p:set>
                                      <p:cBhvr>
                                        <p:cTn id="47" dur="1" fill="hold">
                                          <p:stCondLst>
                                            <p:cond delay="0"/>
                                          </p:stCondLst>
                                        </p:cTn>
                                        <p:tgtEl>
                                          <p:spTgt spid="36894"/>
                                        </p:tgtEl>
                                        <p:attrNameLst>
                                          <p:attrName>style.visibility</p:attrName>
                                        </p:attrNameLst>
                                      </p:cBhvr>
                                      <p:to>
                                        <p:strVal val="visible"/>
                                      </p:to>
                                    </p:set>
                                    <p:anim calcmode="lin" valueType="num">
                                      <p:cBhvr>
                                        <p:cTn id="48" dur="500" fill="hold"/>
                                        <p:tgtEl>
                                          <p:spTgt spid="36894"/>
                                        </p:tgtEl>
                                        <p:attrNameLst>
                                          <p:attrName>ppt_x</p:attrName>
                                        </p:attrNameLst>
                                      </p:cBhvr>
                                      <p:tavLst>
                                        <p:tav tm="0">
                                          <p:val>
                                            <p:strVal val="#ppt_x-#ppt_w/2"/>
                                          </p:val>
                                        </p:tav>
                                        <p:tav tm="100000">
                                          <p:val>
                                            <p:strVal val="#ppt_x"/>
                                          </p:val>
                                        </p:tav>
                                      </p:tavLst>
                                    </p:anim>
                                    <p:anim calcmode="lin" valueType="num">
                                      <p:cBhvr>
                                        <p:cTn id="49" dur="500" fill="hold"/>
                                        <p:tgtEl>
                                          <p:spTgt spid="36894"/>
                                        </p:tgtEl>
                                        <p:attrNameLst>
                                          <p:attrName>ppt_y</p:attrName>
                                        </p:attrNameLst>
                                      </p:cBhvr>
                                      <p:tavLst>
                                        <p:tav tm="0">
                                          <p:val>
                                            <p:strVal val="#ppt_y"/>
                                          </p:val>
                                        </p:tav>
                                        <p:tav tm="100000">
                                          <p:val>
                                            <p:strVal val="#ppt_y"/>
                                          </p:val>
                                        </p:tav>
                                      </p:tavLst>
                                    </p:anim>
                                    <p:anim calcmode="lin" valueType="num">
                                      <p:cBhvr>
                                        <p:cTn id="50" dur="500" fill="hold"/>
                                        <p:tgtEl>
                                          <p:spTgt spid="36894"/>
                                        </p:tgtEl>
                                        <p:attrNameLst>
                                          <p:attrName>ppt_w</p:attrName>
                                        </p:attrNameLst>
                                      </p:cBhvr>
                                      <p:tavLst>
                                        <p:tav tm="0">
                                          <p:val>
                                            <p:fltVal val="0"/>
                                          </p:val>
                                        </p:tav>
                                        <p:tav tm="100000">
                                          <p:val>
                                            <p:strVal val="#ppt_w"/>
                                          </p:val>
                                        </p:tav>
                                      </p:tavLst>
                                    </p:anim>
                                    <p:anim calcmode="lin" valueType="num">
                                      <p:cBhvr>
                                        <p:cTn id="51" dur="500" fill="hold"/>
                                        <p:tgtEl>
                                          <p:spTgt spid="36894"/>
                                        </p:tgtEl>
                                        <p:attrNameLst>
                                          <p:attrName>ppt_h</p:attrName>
                                        </p:attrNameLst>
                                      </p:cBhvr>
                                      <p:tavLst>
                                        <p:tav tm="0">
                                          <p:val>
                                            <p:strVal val="#ppt_h"/>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36895"/>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36871">
                                            <p:txEl>
                                              <p:pRg st="0" end="0"/>
                                            </p:txEl>
                                          </p:spTgt>
                                        </p:tgtEl>
                                        <p:attrNameLst>
                                          <p:attrName>style.visibility</p:attrName>
                                        </p:attrNameLst>
                                      </p:cBhvr>
                                      <p:to>
                                        <p:strVal val="visible"/>
                                      </p:to>
                                    </p:set>
                                    <p:animEffect transition="in" filter="wipe(left)">
                                      <p:cBhvr>
                                        <p:cTn id="60" dur="500"/>
                                        <p:tgtEl>
                                          <p:spTgt spid="36871">
                                            <p:txEl>
                                              <p:pRg st="0" end="0"/>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36871">
                                            <p:txEl>
                                              <p:pRg st="1" end="1"/>
                                            </p:txEl>
                                          </p:spTgt>
                                        </p:tgtEl>
                                        <p:attrNameLst>
                                          <p:attrName>style.visibility</p:attrName>
                                        </p:attrNameLst>
                                      </p:cBhvr>
                                      <p:to>
                                        <p:strVal val="visible"/>
                                      </p:to>
                                    </p:set>
                                    <p:animEffect transition="in" filter="wipe(left)">
                                      <p:cBhvr>
                                        <p:cTn id="65" dur="500"/>
                                        <p:tgtEl>
                                          <p:spTgt spid="36871">
                                            <p:txEl>
                                              <p:pRg st="1" end="1"/>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36871">
                                            <p:txEl>
                                              <p:pRg st="2" end="2"/>
                                            </p:txEl>
                                          </p:spTgt>
                                        </p:tgtEl>
                                        <p:attrNameLst>
                                          <p:attrName>style.visibility</p:attrName>
                                        </p:attrNameLst>
                                      </p:cBhvr>
                                      <p:to>
                                        <p:strVal val="visible"/>
                                      </p:to>
                                    </p:set>
                                    <p:animEffect transition="in" filter="wipe(left)">
                                      <p:cBhvr>
                                        <p:cTn id="70" dur="500"/>
                                        <p:tgtEl>
                                          <p:spTgt spid="36871">
                                            <p:txEl>
                                              <p:pRg st="2" end="2"/>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36871">
                                            <p:txEl>
                                              <p:pRg st="3" end="3"/>
                                            </p:txEl>
                                          </p:spTgt>
                                        </p:tgtEl>
                                        <p:attrNameLst>
                                          <p:attrName>style.visibility</p:attrName>
                                        </p:attrNameLst>
                                      </p:cBhvr>
                                      <p:to>
                                        <p:strVal val="visible"/>
                                      </p:to>
                                    </p:set>
                                    <p:animEffect transition="in" filter="wipe(left)">
                                      <p:cBhvr>
                                        <p:cTn id="75" dur="500"/>
                                        <p:tgtEl>
                                          <p:spTgt spid="36871">
                                            <p:txEl>
                                              <p:pRg st="3" end="3"/>
                                            </p:txEl>
                                          </p:spTgt>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36871">
                                            <p:txEl>
                                              <p:pRg st="4" end="4"/>
                                            </p:txEl>
                                          </p:spTgt>
                                        </p:tgtEl>
                                        <p:attrNameLst>
                                          <p:attrName>style.visibility</p:attrName>
                                        </p:attrNameLst>
                                      </p:cBhvr>
                                      <p:to>
                                        <p:strVal val="visible"/>
                                      </p:to>
                                    </p:set>
                                    <p:animEffect transition="in" filter="wipe(left)">
                                      <p:cBhvr>
                                        <p:cTn id="80" dur="500"/>
                                        <p:tgtEl>
                                          <p:spTgt spid="36871">
                                            <p:txEl>
                                              <p:pRg st="4" end="4"/>
                                            </p:txEl>
                                          </p:spTgt>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36871">
                                            <p:txEl>
                                              <p:pRg st="5" end="5"/>
                                            </p:txEl>
                                          </p:spTgt>
                                        </p:tgtEl>
                                        <p:attrNameLst>
                                          <p:attrName>style.visibility</p:attrName>
                                        </p:attrNameLst>
                                      </p:cBhvr>
                                      <p:to>
                                        <p:strVal val="visible"/>
                                      </p:to>
                                    </p:set>
                                    <p:animEffect transition="in" filter="wipe(left)">
                                      <p:cBhvr>
                                        <p:cTn id="85" dur="500"/>
                                        <p:tgtEl>
                                          <p:spTgt spid="36871">
                                            <p:txEl>
                                              <p:pRg st="5" end="5"/>
                                            </p:txEl>
                                          </p:spTgt>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36871">
                                            <p:txEl>
                                              <p:pRg st="6" end="6"/>
                                            </p:txEl>
                                          </p:spTgt>
                                        </p:tgtEl>
                                        <p:attrNameLst>
                                          <p:attrName>style.visibility</p:attrName>
                                        </p:attrNameLst>
                                      </p:cBhvr>
                                      <p:to>
                                        <p:strVal val="visible"/>
                                      </p:to>
                                    </p:set>
                                    <p:animEffect transition="in" filter="wipe(left)">
                                      <p:cBhvr>
                                        <p:cTn id="90" dur="500"/>
                                        <p:tgtEl>
                                          <p:spTgt spid="36871">
                                            <p:txEl>
                                              <p:pRg st="6" end="6"/>
                                            </p:txEl>
                                          </p:spTgt>
                                        </p:tgtEl>
                                      </p:cBhvr>
                                    </p:animEffect>
                                  </p:childTnLst>
                                </p:cTn>
                              </p:par>
                            </p:childTnLst>
                          </p:cTn>
                        </p:par>
                        <p:par>
                          <p:cTn id="91" fill="hold" nodeType="afterGroup">
                            <p:stCondLst>
                              <p:cond delay="500"/>
                            </p:stCondLst>
                            <p:childTnLst>
                              <p:par>
                                <p:cTn id="92" presetID="23" presetClass="entr" presetSubtype="288" fill="hold" nodeType="afterEffect">
                                  <p:stCondLst>
                                    <p:cond delay="0"/>
                                  </p:stCondLst>
                                  <p:iterate type="lt">
                                    <p:tmPct val="100000"/>
                                  </p:iterate>
                                  <p:childTnLst>
                                    <p:set>
                                      <p:cBhvr>
                                        <p:cTn id="93" dur="1" fill="hold">
                                          <p:stCondLst>
                                            <p:cond delay="0"/>
                                          </p:stCondLst>
                                        </p:cTn>
                                        <p:tgtEl>
                                          <p:spTgt spid="36877"/>
                                        </p:tgtEl>
                                        <p:attrNameLst>
                                          <p:attrName>style.visibility</p:attrName>
                                        </p:attrNameLst>
                                      </p:cBhvr>
                                      <p:to>
                                        <p:strVal val="visible"/>
                                      </p:to>
                                    </p:set>
                                    <p:anim calcmode="lin" valueType="num">
                                      <p:cBhvr>
                                        <p:cTn id="94" dur="75" fill="hold"/>
                                        <p:tgtEl>
                                          <p:spTgt spid="36877"/>
                                        </p:tgtEl>
                                        <p:attrNameLst>
                                          <p:attrName>ppt_w</p:attrName>
                                        </p:attrNameLst>
                                      </p:cBhvr>
                                      <p:tavLst>
                                        <p:tav tm="0">
                                          <p:val>
                                            <p:strVal val="4/3*#ppt_w"/>
                                          </p:val>
                                        </p:tav>
                                        <p:tav tm="100000">
                                          <p:val>
                                            <p:strVal val="#ppt_w"/>
                                          </p:val>
                                        </p:tav>
                                      </p:tavLst>
                                    </p:anim>
                                    <p:anim calcmode="lin" valueType="num">
                                      <p:cBhvr>
                                        <p:cTn id="95" dur="75" fill="hold"/>
                                        <p:tgtEl>
                                          <p:spTgt spid="36877"/>
                                        </p:tgtEl>
                                        <p:attrNameLst>
                                          <p:attrName>ppt_h</p:attrName>
                                        </p:attrNameLst>
                                      </p:cBhvr>
                                      <p:tavLst>
                                        <p:tav tm="0">
                                          <p:val>
                                            <p:strVal val="4/3*#ppt_h"/>
                                          </p:val>
                                        </p:tav>
                                        <p:tav tm="100000">
                                          <p:val>
                                            <p:strVal val="#ppt_h"/>
                                          </p:val>
                                        </p:tav>
                                      </p:tavLst>
                                    </p:anim>
                                  </p:childTnLst>
                                  <p:subTnLst>
                                    <p:set>
                                      <p:cBhvr override="childStyle">
                                        <p:cTn dur="1" fill="hold" display="0" masterRel="nextClick" afterEffect="1"/>
                                        <p:tgtEl>
                                          <p:spTgt spid="36877"/>
                                        </p:tgtEl>
                                        <p:attrNameLst>
                                          <p:attrName>style.visibility</p:attrName>
                                        </p:attrNameLst>
                                      </p:cBhvr>
                                      <p:to>
                                        <p:strVal val="hidden"/>
                                      </p:to>
                                    </p:set>
                                  </p:subTnLst>
                                </p:cTn>
                              </p:par>
                            </p:childTnLst>
                          </p:cTn>
                        </p:par>
                      </p:childTnLst>
                    </p:cTn>
                  </p:par>
                  <p:par>
                    <p:cTn id="96" fill="hold" nodeType="clickPar">
                      <p:stCondLst>
                        <p:cond delay="indefinite"/>
                      </p:stCondLst>
                      <p:childTnLst>
                        <p:par>
                          <p:cTn id="97" fill="hold" nodeType="withGroup">
                            <p:stCondLst>
                              <p:cond delay="0"/>
                            </p:stCondLst>
                            <p:childTnLst>
                              <p:par>
                                <p:cTn id="98" presetID="12" presetClass="entr" presetSubtype="4" fill="hold" nodeType="clickEffect">
                                  <p:stCondLst>
                                    <p:cond delay="0"/>
                                  </p:stCondLst>
                                  <p:childTnLst>
                                    <p:set>
                                      <p:cBhvr>
                                        <p:cTn id="99" dur="1" fill="hold">
                                          <p:stCondLst>
                                            <p:cond delay="0"/>
                                          </p:stCondLst>
                                        </p:cTn>
                                        <p:tgtEl>
                                          <p:spTgt spid="36872"/>
                                        </p:tgtEl>
                                        <p:attrNameLst>
                                          <p:attrName>style.visibility</p:attrName>
                                        </p:attrNameLst>
                                      </p:cBhvr>
                                      <p:to>
                                        <p:strVal val="visible"/>
                                      </p:to>
                                    </p:set>
                                    <p:animEffect transition="in" filter="slide(fromBottom)">
                                      <p:cBhvr>
                                        <p:cTn id="100" dur="500"/>
                                        <p:tgtEl>
                                          <p:spTgt spid="36872"/>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7" presetClass="entr" presetSubtype="4" fill="hold" nodeType="clickEffect">
                                  <p:stCondLst>
                                    <p:cond delay="0"/>
                                  </p:stCondLst>
                                  <p:childTnLst>
                                    <p:set>
                                      <p:cBhvr>
                                        <p:cTn id="104" dur="1" fill="hold">
                                          <p:stCondLst>
                                            <p:cond delay="0"/>
                                          </p:stCondLst>
                                        </p:cTn>
                                        <p:tgtEl>
                                          <p:spTgt spid="5"/>
                                        </p:tgtEl>
                                        <p:attrNameLst>
                                          <p:attrName>style.visibility</p:attrName>
                                        </p:attrNameLst>
                                      </p:cBhvr>
                                      <p:to>
                                        <p:strVal val="visible"/>
                                      </p:to>
                                    </p:set>
                                    <p:anim calcmode="lin" valueType="num">
                                      <p:cBhvr>
                                        <p:cTn id="105" dur="500" fill="hold"/>
                                        <p:tgtEl>
                                          <p:spTgt spid="5"/>
                                        </p:tgtEl>
                                        <p:attrNameLst>
                                          <p:attrName>ppt_x</p:attrName>
                                        </p:attrNameLst>
                                      </p:cBhvr>
                                      <p:tavLst>
                                        <p:tav tm="0">
                                          <p:val>
                                            <p:strVal val="#ppt_x"/>
                                          </p:val>
                                        </p:tav>
                                        <p:tav tm="100000">
                                          <p:val>
                                            <p:strVal val="#ppt_x"/>
                                          </p:val>
                                        </p:tav>
                                      </p:tavLst>
                                    </p:anim>
                                    <p:anim calcmode="lin" valueType="num">
                                      <p:cBhvr>
                                        <p:cTn id="106" dur="500" fill="hold"/>
                                        <p:tgtEl>
                                          <p:spTgt spid="5"/>
                                        </p:tgtEl>
                                        <p:attrNameLst>
                                          <p:attrName>ppt_y</p:attrName>
                                        </p:attrNameLst>
                                      </p:cBhvr>
                                      <p:tavLst>
                                        <p:tav tm="0">
                                          <p:val>
                                            <p:strVal val="#ppt_y+#ppt_h/2"/>
                                          </p:val>
                                        </p:tav>
                                        <p:tav tm="100000">
                                          <p:val>
                                            <p:strVal val="#ppt_y"/>
                                          </p:val>
                                        </p:tav>
                                      </p:tavLst>
                                    </p:anim>
                                    <p:anim calcmode="lin" valueType="num">
                                      <p:cBhvr>
                                        <p:cTn id="107" dur="500" fill="hold"/>
                                        <p:tgtEl>
                                          <p:spTgt spid="5"/>
                                        </p:tgtEl>
                                        <p:attrNameLst>
                                          <p:attrName>ppt_w</p:attrName>
                                        </p:attrNameLst>
                                      </p:cBhvr>
                                      <p:tavLst>
                                        <p:tav tm="0">
                                          <p:val>
                                            <p:strVal val="#ppt_w"/>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childTnLst>
                                </p:cTn>
                              </p:par>
                            </p:childTnLst>
                          </p:cTn>
                        </p:par>
                        <p:par>
                          <p:cTn id="109" fill="hold" nodeType="afterGroup">
                            <p:stCondLst>
                              <p:cond delay="500"/>
                            </p:stCondLst>
                            <p:childTnLst>
                              <p:par>
                                <p:cTn id="110" presetID="17" presetClass="entr" presetSubtype="2"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 calcmode="lin" valueType="num">
                                      <p:cBhvr>
                                        <p:cTn id="112" dur="500" fill="hold"/>
                                        <p:tgtEl>
                                          <p:spTgt spid="6"/>
                                        </p:tgtEl>
                                        <p:attrNameLst>
                                          <p:attrName>ppt_x</p:attrName>
                                        </p:attrNameLst>
                                      </p:cBhvr>
                                      <p:tavLst>
                                        <p:tav tm="0">
                                          <p:val>
                                            <p:strVal val="#ppt_x+#ppt_w/2"/>
                                          </p:val>
                                        </p:tav>
                                        <p:tav tm="100000">
                                          <p:val>
                                            <p:strVal val="#ppt_x"/>
                                          </p:val>
                                        </p:tav>
                                      </p:tavLst>
                                    </p:anim>
                                    <p:anim calcmode="lin" valueType="num">
                                      <p:cBhvr>
                                        <p:cTn id="113" dur="500" fill="hold"/>
                                        <p:tgtEl>
                                          <p:spTgt spid="6"/>
                                        </p:tgtEl>
                                        <p:attrNameLst>
                                          <p:attrName>ppt_y</p:attrName>
                                        </p:attrNameLst>
                                      </p:cBhvr>
                                      <p:tavLst>
                                        <p:tav tm="0">
                                          <p:val>
                                            <p:strVal val="#ppt_y"/>
                                          </p:val>
                                        </p:tav>
                                        <p:tav tm="100000">
                                          <p:val>
                                            <p:strVal val="#ppt_y"/>
                                          </p:val>
                                        </p:tav>
                                      </p:tavLst>
                                    </p:anim>
                                    <p:anim calcmode="lin" valueType="num">
                                      <p:cBhvr>
                                        <p:cTn id="114" dur="500" fill="hold"/>
                                        <p:tgtEl>
                                          <p:spTgt spid="6"/>
                                        </p:tgtEl>
                                        <p:attrNameLst>
                                          <p:attrName>ppt_w</p:attrName>
                                        </p:attrNameLst>
                                      </p:cBhvr>
                                      <p:tavLst>
                                        <p:tav tm="0">
                                          <p:val>
                                            <p:fltVal val="0"/>
                                          </p:val>
                                        </p:tav>
                                        <p:tav tm="100000">
                                          <p:val>
                                            <p:strVal val="#ppt_w"/>
                                          </p:val>
                                        </p:tav>
                                      </p:tavLst>
                                    </p:anim>
                                    <p:anim calcmode="lin" valueType="num">
                                      <p:cBhvr>
                                        <p:cTn id="115" dur="500" fill="hold"/>
                                        <p:tgtEl>
                                          <p:spTgt spid="6"/>
                                        </p:tgtEl>
                                        <p:attrNameLst>
                                          <p:attrName>ppt_h</p:attrName>
                                        </p:attrNameLst>
                                      </p:cBhvr>
                                      <p:tavLst>
                                        <p:tav tm="0">
                                          <p:val>
                                            <p:strVal val="#ppt_h"/>
                                          </p:val>
                                        </p:tav>
                                        <p:tav tm="100000">
                                          <p:val>
                                            <p:strVal val="#ppt_h"/>
                                          </p:val>
                                        </p:tav>
                                      </p:tavLst>
                                    </p:anim>
                                  </p:childTnLst>
                                </p:cTn>
                              </p:par>
                            </p:childTnLst>
                          </p:cTn>
                        </p:par>
                        <p:par>
                          <p:cTn id="116" fill="hold" nodeType="afterGroup">
                            <p:stCondLst>
                              <p:cond delay="1000"/>
                            </p:stCondLst>
                            <p:childTnLst>
                              <p:par>
                                <p:cTn id="117" presetID="17" presetClass="entr" presetSubtype="1" fill="hold" nodeType="afterEffect">
                                  <p:stCondLst>
                                    <p:cond delay="0"/>
                                  </p:stCondLst>
                                  <p:childTnLst>
                                    <p:set>
                                      <p:cBhvr>
                                        <p:cTn id="118" dur="1" fill="hold">
                                          <p:stCondLst>
                                            <p:cond delay="0"/>
                                          </p:stCondLst>
                                        </p:cTn>
                                        <p:tgtEl>
                                          <p:spTgt spid="7"/>
                                        </p:tgtEl>
                                        <p:attrNameLst>
                                          <p:attrName>style.visibility</p:attrName>
                                        </p:attrNameLst>
                                      </p:cBhvr>
                                      <p:to>
                                        <p:strVal val="visible"/>
                                      </p:to>
                                    </p:set>
                                    <p:anim calcmode="lin" valueType="num">
                                      <p:cBhvr>
                                        <p:cTn id="119" dur="500" fill="hold"/>
                                        <p:tgtEl>
                                          <p:spTgt spid="7"/>
                                        </p:tgtEl>
                                        <p:attrNameLst>
                                          <p:attrName>ppt_x</p:attrName>
                                        </p:attrNameLst>
                                      </p:cBhvr>
                                      <p:tavLst>
                                        <p:tav tm="0">
                                          <p:val>
                                            <p:strVal val="#ppt_x"/>
                                          </p:val>
                                        </p:tav>
                                        <p:tav tm="100000">
                                          <p:val>
                                            <p:strVal val="#ppt_x"/>
                                          </p:val>
                                        </p:tav>
                                      </p:tavLst>
                                    </p:anim>
                                    <p:anim calcmode="lin" valueType="num">
                                      <p:cBhvr>
                                        <p:cTn id="120" dur="500" fill="hold"/>
                                        <p:tgtEl>
                                          <p:spTgt spid="7"/>
                                        </p:tgtEl>
                                        <p:attrNameLst>
                                          <p:attrName>ppt_y</p:attrName>
                                        </p:attrNameLst>
                                      </p:cBhvr>
                                      <p:tavLst>
                                        <p:tav tm="0">
                                          <p:val>
                                            <p:strVal val="#ppt_y-#ppt_h/2"/>
                                          </p:val>
                                        </p:tav>
                                        <p:tav tm="100000">
                                          <p:val>
                                            <p:strVal val="#ppt_y"/>
                                          </p:val>
                                        </p:tav>
                                      </p:tavLst>
                                    </p:anim>
                                    <p:anim calcmode="lin" valueType="num">
                                      <p:cBhvr>
                                        <p:cTn id="121" dur="500" fill="hold"/>
                                        <p:tgtEl>
                                          <p:spTgt spid="7"/>
                                        </p:tgtEl>
                                        <p:attrNameLst>
                                          <p:attrName>ppt_w</p:attrName>
                                        </p:attrNameLst>
                                      </p:cBhvr>
                                      <p:tavLst>
                                        <p:tav tm="0">
                                          <p:val>
                                            <p:strVal val="#ppt_w"/>
                                          </p:val>
                                        </p:tav>
                                        <p:tav tm="100000">
                                          <p:val>
                                            <p:strVal val="#ppt_w"/>
                                          </p:val>
                                        </p:tav>
                                      </p:tavLst>
                                    </p:anim>
                                    <p:anim calcmode="lin" valueType="num">
                                      <p:cBhvr>
                                        <p:cTn id="122" dur="500" fill="hold"/>
                                        <p:tgtEl>
                                          <p:spTgt spid="7"/>
                                        </p:tgtEl>
                                        <p:attrNameLst>
                                          <p:attrName>ppt_h</p:attrName>
                                        </p:attrNameLst>
                                      </p:cBhvr>
                                      <p:tavLst>
                                        <p:tav tm="0">
                                          <p:val>
                                            <p:fltVal val="0"/>
                                          </p:val>
                                        </p:tav>
                                        <p:tav tm="100000">
                                          <p:val>
                                            <p:strVal val="#ppt_h"/>
                                          </p:val>
                                        </p:tav>
                                      </p:tavLst>
                                    </p:anim>
                                  </p:childTnLst>
                                </p:cTn>
                              </p:par>
                            </p:childTnLst>
                          </p:cTn>
                        </p:par>
                        <p:par>
                          <p:cTn id="123" fill="hold" nodeType="afterGroup">
                            <p:stCondLst>
                              <p:cond delay="1500"/>
                            </p:stCondLst>
                            <p:childTnLst>
                              <p:par>
                                <p:cTn id="124" presetID="17" presetClass="entr" presetSubtype="8" fill="hold" nodeType="afterEffect">
                                  <p:stCondLst>
                                    <p:cond delay="0"/>
                                  </p:stCondLst>
                                  <p:childTnLst>
                                    <p:set>
                                      <p:cBhvr>
                                        <p:cTn id="125" dur="1" fill="hold">
                                          <p:stCondLst>
                                            <p:cond delay="0"/>
                                          </p:stCondLst>
                                        </p:cTn>
                                        <p:tgtEl>
                                          <p:spTgt spid="8"/>
                                        </p:tgtEl>
                                        <p:attrNameLst>
                                          <p:attrName>style.visibility</p:attrName>
                                        </p:attrNameLst>
                                      </p:cBhvr>
                                      <p:to>
                                        <p:strVal val="visible"/>
                                      </p:to>
                                    </p:set>
                                    <p:anim calcmode="lin" valueType="num">
                                      <p:cBhvr>
                                        <p:cTn id="126" dur="500" fill="hold"/>
                                        <p:tgtEl>
                                          <p:spTgt spid="8"/>
                                        </p:tgtEl>
                                        <p:attrNameLst>
                                          <p:attrName>ppt_x</p:attrName>
                                        </p:attrNameLst>
                                      </p:cBhvr>
                                      <p:tavLst>
                                        <p:tav tm="0">
                                          <p:val>
                                            <p:strVal val="#ppt_x-#ppt_w/2"/>
                                          </p:val>
                                        </p:tav>
                                        <p:tav tm="100000">
                                          <p:val>
                                            <p:strVal val="#ppt_x"/>
                                          </p:val>
                                        </p:tav>
                                      </p:tavLst>
                                    </p:anim>
                                    <p:anim calcmode="lin" valueType="num">
                                      <p:cBhvr>
                                        <p:cTn id="127" dur="500" fill="hold"/>
                                        <p:tgtEl>
                                          <p:spTgt spid="8"/>
                                        </p:tgtEl>
                                        <p:attrNameLst>
                                          <p:attrName>ppt_y</p:attrName>
                                        </p:attrNameLst>
                                      </p:cBhvr>
                                      <p:tavLst>
                                        <p:tav tm="0">
                                          <p:val>
                                            <p:strVal val="#ppt_y"/>
                                          </p:val>
                                        </p:tav>
                                        <p:tav tm="100000">
                                          <p:val>
                                            <p:strVal val="#ppt_y"/>
                                          </p:val>
                                        </p:tav>
                                      </p:tavLst>
                                    </p:anim>
                                    <p:anim calcmode="lin" valueType="num">
                                      <p:cBhvr>
                                        <p:cTn id="128" dur="500" fill="hold"/>
                                        <p:tgtEl>
                                          <p:spTgt spid="8"/>
                                        </p:tgtEl>
                                        <p:attrNameLst>
                                          <p:attrName>ppt_w</p:attrName>
                                        </p:attrNameLst>
                                      </p:cBhvr>
                                      <p:tavLst>
                                        <p:tav tm="0">
                                          <p:val>
                                            <p:fltVal val="0"/>
                                          </p:val>
                                        </p:tav>
                                        <p:tav tm="100000">
                                          <p:val>
                                            <p:strVal val="#ppt_w"/>
                                          </p:val>
                                        </p:tav>
                                      </p:tavLst>
                                    </p:anim>
                                    <p:anim calcmode="lin" valueType="num">
                                      <p:cBhvr>
                                        <p:cTn id="129"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7" presetClass="entr" presetSubtype="2" fill="hold" nodeType="clickEffect">
                                  <p:stCondLst>
                                    <p:cond delay="0"/>
                                  </p:stCondLst>
                                  <p:childTnLst>
                                    <p:set>
                                      <p:cBhvr>
                                        <p:cTn id="133" dur="1" fill="hold">
                                          <p:stCondLst>
                                            <p:cond delay="0"/>
                                          </p:stCondLst>
                                        </p:cTn>
                                        <p:tgtEl>
                                          <p:spTgt spid="36873"/>
                                        </p:tgtEl>
                                        <p:attrNameLst>
                                          <p:attrName>style.visibility</p:attrName>
                                        </p:attrNameLst>
                                      </p:cBhvr>
                                      <p:to>
                                        <p:strVal val="visible"/>
                                      </p:to>
                                    </p:set>
                                    <p:anim calcmode="lin" valueType="num">
                                      <p:cBhvr>
                                        <p:cTn id="134" dur="500" fill="hold"/>
                                        <p:tgtEl>
                                          <p:spTgt spid="36873"/>
                                        </p:tgtEl>
                                        <p:attrNameLst>
                                          <p:attrName>ppt_x</p:attrName>
                                        </p:attrNameLst>
                                      </p:cBhvr>
                                      <p:tavLst>
                                        <p:tav tm="0">
                                          <p:val>
                                            <p:strVal val="#ppt_x+#ppt_w/2"/>
                                          </p:val>
                                        </p:tav>
                                        <p:tav tm="100000">
                                          <p:val>
                                            <p:strVal val="#ppt_x"/>
                                          </p:val>
                                        </p:tav>
                                      </p:tavLst>
                                    </p:anim>
                                    <p:anim calcmode="lin" valueType="num">
                                      <p:cBhvr>
                                        <p:cTn id="135" dur="500" fill="hold"/>
                                        <p:tgtEl>
                                          <p:spTgt spid="36873"/>
                                        </p:tgtEl>
                                        <p:attrNameLst>
                                          <p:attrName>ppt_y</p:attrName>
                                        </p:attrNameLst>
                                      </p:cBhvr>
                                      <p:tavLst>
                                        <p:tav tm="0">
                                          <p:val>
                                            <p:strVal val="#ppt_y"/>
                                          </p:val>
                                        </p:tav>
                                        <p:tav tm="100000">
                                          <p:val>
                                            <p:strVal val="#ppt_y"/>
                                          </p:val>
                                        </p:tav>
                                      </p:tavLst>
                                    </p:anim>
                                    <p:anim calcmode="lin" valueType="num">
                                      <p:cBhvr>
                                        <p:cTn id="136" dur="500" fill="hold"/>
                                        <p:tgtEl>
                                          <p:spTgt spid="36873"/>
                                        </p:tgtEl>
                                        <p:attrNameLst>
                                          <p:attrName>ppt_w</p:attrName>
                                        </p:attrNameLst>
                                      </p:cBhvr>
                                      <p:tavLst>
                                        <p:tav tm="0">
                                          <p:val>
                                            <p:fltVal val="0"/>
                                          </p:val>
                                        </p:tav>
                                        <p:tav tm="100000">
                                          <p:val>
                                            <p:strVal val="#ppt_w"/>
                                          </p:val>
                                        </p:tav>
                                      </p:tavLst>
                                    </p:anim>
                                    <p:anim calcmode="lin" valueType="num">
                                      <p:cBhvr>
                                        <p:cTn id="137" dur="500" fill="hold"/>
                                        <p:tgtEl>
                                          <p:spTgt spid="36873"/>
                                        </p:tgtEl>
                                        <p:attrNameLst>
                                          <p:attrName>ppt_h</p:attrName>
                                        </p:attrNameLst>
                                      </p:cBhvr>
                                      <p:tavLst>
                                        <p:tav tm="0">
                                          <p:val>
                                            <p:strVal val="#ppt_h"/>
                                          </p:val>
                                        </p:tav>
                                        <p:tav tm="100000">
                                          <p:val>
                                            <p:strVal val="#ppt_h"/>
                                          </p:val>
                                        </p:tav>
                                      </p:tavLst>
                                    </p:anim>
                                  </p:childTnLst>
                                </p:cTn>
                              </p:par>
                            </p:childTnLst>
                          </p:cTn>
                        </p:par>
                        <p:par>
                          <p:cTn id="138" fill="hold" nodeType="afterGroup">
                            <p:stCondLst>
                              <p:cond delay="500"/>
                            </p:stCondLst>
                            <p:childTnLst>
                              <p:par>
                                <p:cTn id="139" presetID="17" presetClass="entr" presetSubtype="4" fill="hold" nodeType="afterEffect">
                                  <p:stCondLst>
                                    <p:cond delay="0"/>
                                  </p:stCondLst>
                                  <p:childTnLst>
                                    <p:set>
                                      <p:cBhvr>
                                        <p:cTn id="140" dur="1" fill="hold">
                                          <p:stCondLst>
                                            <p:cond delay="0"/>
                                          </p:stCondLst>
                                        </p:cTn>
                                        <p:tgtEl>
                                          <p:spTgt spid="36874"/>
                                        </p:tgtEl>
                                        <p:attrNameLst>
                                          <p:attrName>style.visibility</p:attrName>
                                        </p:attrNameLst>
                                      </p:cBhvr>
                                      <p:to>
                                        <p:strVal val="visible"/>
                                      </p:to>
                                    </p:set>
                                    <p:anim calcmode="lin" valueType="num">
                                      <p:cBhvr>
                                        <p:cTn id="141" dur="500" fill="hold"/>
                                        <p:tgtEl>
                                          <p:spTgt spid="36874"/>
                                        </p:tgtEl>
                                        <p:attrNameLst>
                                          <p:attrName>ppt_x</p:attrName>
                                        </p:attrNameLst>
                                      </p:cBhvr>
                                      <p:tavLst>
                                        <p:tav tm="0">
                                          <p:val>
                                            <p:strVal val="#ppt_x"/>
                                          </p:val>
                                        </p:tav>
                                        <p:tav tm="100000">
                                          <p:val>
                                            <p:strVal val="#ppt_x"/>
                                          </p:val>
                                        </p:tav>
                                      </p:tavLst>
                                    </p:anim>
                                    <p:anim calcmode="lin" valueType="num">
                                      <p:cBhvr>
                                        <p:cTn id="142" dur="500" fill="hold"/>
                                        <p:tgtEl>
                                          <p:spTgt spid="36874"/>
                                        </p:tgtEl>
                                        <p:attrNameLst>
                                          <p:attrName>ppt_y</p:attrName>
                                        </p:attrNameLst>
                                      </p:cBhvr>
                                      <p:tavLst>
                                        <p:tav tm="0">
                                          <p:val>
                                            <p:strVal val="#ppt_y+#ppt_h/2"/>
                                          </p:val>
                                        </p:tav>
                                        <p:tav tm="100000">
                                          <p:val>
                                            <p:strVal val="#ppt_y"/>
                                          </p:val>
                                        </p:tav>
                                      </p:tavLst>
                                    </p:anim>
                                    <p:anim calcmode="lin" valueType="num">
                                      <p:cBhvr>
                                        <p:cTn id="143" dur="500" fill="hold"/>
                                        <p:tgtEl>
                                          <p:spTgt spid="36874"/>
                                        </p:tgtEl>
                                        <p:attrNameLst>
                                          <p:attrName>ppt_w</p:attrName>
                                        </p:attrNameLst>
                                      </p:cBhvr>
                                      <p:tavLst>
                                        <p:tav tm="0">
                                          <p:val>
                                            <p:strVal val="#ppt_w"/>
                                          </p:val>
                                        </p:tav>
                                        <p:tav tm="100000">
                                          <p:val>
                                            <p:strVal val="#ppt_w"/>
                                          </p:val>
                                        </p:tav>
                                      </p:tavLst>
                                    </p:anim>
                                    <p:anim calcmode="lin" valueType="num">
                                      <p:cBhvr>
                                        <p:cTn id="144" dur="500" fill="hold"/>
                                        <p:tgtEl>
                                          <p:spTgt spid="36874"/>
                                        </p:tgtEl>
                                        <p:attrNameLst>
                                          <p:attrName>ppt_h</p:attrName>
                                        </p:attrNameLst>
                                      </p:cBhvr>
                                      <p:tavLst>
                                        <p:tav tm="0">
                                          <p:val>
                                            <p:fltVal val="0"/>
                                          </p:val>
                                        </p:tav>
                                        <p:tav tm="100000">
                                          <p:val>
                                            <p:strVal val="#ppt_h"/>
                                          </p:val>
                                        </p:tav>
                                      </p:tavLst>
                                    </p:anim>
                                  </p:childTnLst>
                                </p:cTn>
                              </p:par>
                            </p:childTnLst>
                          </p:cTn>
                        </p:par>
                        <p:par>
                          <p:cTn id="145" fill="hold" nodeType="afterGroup">
                            <p:stCondLst>
                              <p:cond delay="1000"/>
                            </p:stCondLst>
                            <p:childTnLst>
                              <p:par>
                                <p:cTn id="146" presetID="17" presetClass="entr" presetSubtype="8" fill="hold" nodeType="afterEffect">
                                  <p:stCondLst>
                                    <p:cond delay="0"/>
                                  </p:stCondLst>
                                  <p:childTnLst>
                                    <p:set>
                                      <p:cBhvr>
                                        <p:cTn id="147" dur="1" fill="hold">
                                          <p:stCondLst>
                                            <p:cond delay="0"/>
                                          </p:stCondLst>
                                        </p:cTn>
                                        <p:tgtEl>
                                          <p:spTgt spid="36875"/>
                                        </p:tgtEl>
                                        <p:attrNameLst>
                                          <p:attrName>style.visibility</p:attrName>
                                        </p:attrNameLst>
                                      </p:cBhvr>
                                      <p:to>
                                        <p:strVal val="visible"/>
                                      </p:to>
                                    </p:set>
                                    <p:anim calcmode="lin" valueType="num">
                                      <p:cBhvr>
                                        <p:cTn id="148" dur="500" fill="hold"/>
                                        <p:tgtEl>
                                          <p:spTgt spid="36875"/>
                                        </p:tgtEl>
                                        <p:attrNameLst>
                                          <p:attrName>ppt_x</p:attrName>
                                        </p:attrNameLst>
                                      </p:cBhvr>
                                      <p:tavLst>
                                        <p:tav tm="0">
                                          <p:val>
                                            <p:strVal val="#ppt_x-#ppt_w/2"/>
                                          </p:val>
                                        </p:tav>
                                        <p:tav tm="100000">
                                          <p:val>
                                            <p:strVal val="#ppt_x"/>
                                          </p:val>
                                        </p:tav>
                                      </p:tavLst>
                                    </p:anim>
                                    <p:anim calcmode="lin" valueType="num">
                                      <p:cBhvr>
                                        <p:cTn id="149" dur="500" fill="hold"/>
                                        <p:tgtEl>
                                          <p:spTgt spid="36875"/>
                                        </p:tgtEl>
                                        <p:attrNameLst>
                                          <p:attrName>ppt_y</p:attrName>
                                        </p:attrNameLst>
                                      </p:cBhvr>
                                      <p:tavLst>
                                        <p:tav tm="0">
                                          <p:val>
                                            <p:strVal val="#ppt_y"/>
                                          </p:val>
                                        </p:tav>
                                        <p:tav tm="100000">
                                          <p:val>
                                            <p:strVal val="#ppt_y"/>
                                          </p:val>
                                        </p:tav>
                                      </p:tavLst>
                                    </p:anim>
                                    <p:anim calcmode="lin" valueType="num">
                                      <p:cBhvr>
                                        <p:cTn id="150" dur="500" fill="hold"/>
                                        <p:tgtEl>
                                          <p:spTgt spid="36875"/>
                                        </p:tgtEl>
                                        <p:attrNameLst>
                                          <p:attrName>ppt_w</p:attrName>
                                        </p:attrNameLst>
                                      </p:cBhvr>
                                      <p:tavLst>
                                        <p:tav tm="0">
                                          <p:val>
                                            <p:fltVal val="0"/>
                                          </p:val>
                                        </p:tav>
                                        <p:tav tm="100000">
                                          <p:val>
                                            <p:strVal val="#ppt_w"/>
                                          </p:val>
                                        </p:tav>
                                      </p:tavLst>
                                    </p:anim>
                                    <p:anim calcmode="lin" valueType="num">
                                      <p:cBhvr>
                                        <p:cTn id="151" dur="500" fill="hold"/>
                                        <p:tgtEl>
                                          <p:spTgt spid="36875"/>
                                        </p:tgtEl>
                                        <p:attrNameLst>
                                          <p:attrName>ppt_h</p:attrName>
                                        </p:attrNameLst>
                                      </p:cBhvr>
                                      <p:tavLst>
                                        <p:tav tm="0">
                                          <p:val>
                                            <p:strVal val="#ppt_h"/>
                                          </p:val>
                                        </p:tav>
                                        <p:tav tm="100000">
                                          <p:val>
                                            <p:strVal val="#ppt_h"/>
                                          </p:val>
                                        </p:tav>
                                      </p:tavLst>
                                    </p:anim>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8" presetClass="entr" presetSubtype="3" fill="hold" nodeType="clickEffect">
                                  <p:stCondLst>
                                    <p:cond delay="0"/>
                                  </p:stCondLst>
                                  <p:childTnLst>
                                    <p:set>
                                      <p:cBhvr>
                                        <p:cTn id="155" dur="1" fill="hold">
                                          <p:stCondLst>
                                            <p:cond delay="0"/>
                                          </p:stCondLst>
                                        </p:cTn>
                                        <p:tgtEl>
                                          <p:spTgt spid="36876"/>
                                        </p:tgtEl>
                                        <p:attrNameLst>
                                          <p:attrName>style.visibility</p:attrName>
                                        </p:attrNameLst>
                                      </p:cBhvr>
                                      <p:to>
                                        <p:strVal val="visible"/>
                                      </p:to>
                                    </p:set>
                                    <p:animEffect transition="in" filter="strips(upRight)">
                                      <p:cBhvr>
                                        <p:cTn id="156" dur="500"/>
                                        <p:tgtEl>
                                          <p:spTgt spid="36876"/>
                                        </p:tgtEl>
                                      </p:cBhvr>
                                    </p:animEffect>
                                  </p:childTnLst>
                                  <p:subTnLst>
                                    <p:set>
                                      <p:cBhvr override="childStyle">
                                        <p:cTn dur="1" fill="hold" display="0" masterRel="nextClick" afterEffect="1"/>
                                        <p:tgtEl>
                                          <p:spTgt spid="36876"/>
                                        </p:tgtEl>
                                        <p:attrNameLst>
                                          <p:attrName>style.visibility</p:attrName>
                                        </p:attrNameLst>
                                      </p:cBhvr>
                                      <p:to>
                                        <p:strVal val="hidden"/>
                                      </p:to>
                                    </p:set>
                                  </p:subTnLst>
                                </p:cTn>
                              </p:par>
                            </p:childTnLst>
                          </p:cTn>
                        </p:par>
                      </p:childTnLst>
                    </p:cTn>
                  </p:par>
                  <p:par>
                    <p:cTn id="157" fill="hold" nodeType="clickPar">
                      <p:stCondLst>
                        <p:cond delay="indefinite"/>
                      </p:stCondLst>
                      <p:childTnLst>
                        <p:par>
                          <p:cTn id="158" fill="hold" nodeType="withGroup">
                            <p:stCondLst>
                              <p:cond delay="0"/>
                            </p:stCondLst>
                            <p:childTnLst>
                              <p:par>
                                <p:cTn id="159" presetID="23" presetClass="entr" presetSubtype="288" fill="hold" nodeType="clickEffect">
                                  <p:stCondLst>
                                    <p:cond delay="0"/>
                                  </p:stCondLst>
                                  <p:iterate type="lt">
                                    <p:tmPct val="100000"/>
                                  </p:iterate>
                                  <p:childTnLst>
                                    <p:set>
                                      <p:cBhvr>
                                        <p:cTn id="160" dur="1" fill="hold">
                                          <p:stCondLst>
                                            <p:cond delay="0"/>
                                          </p:stCondLst>
                                        </p:cTn>
                                        <p:tgtEl>
                                          <p:spTgt spid="36878"/>
                                        </p:tgtEl>
                                        <p:attrNameLst>
                                          <p:attrName>style.visibility</p:attrName>
                                        </p:attrNameLst>
                                      </p:cBhvr>
                                      <p:to>
                                        <p:strVal val="visible"/>
                                      </p:to>
                                    </p:set>
                                    <p:anim calcmode="lin" valueType="num">
                                      <p:cBhvr>
                                        <p:cTn id="161" dur="75" fill="hold"/>
                                        <p:tgtEl>
                                          <p:spTgt spid="36878"/>
                                        </p:tgtEl>
                                        <p:attrNameLst>
                                          <p:attrName>ppt_w</p:attrName>
                                        </p:attrNameLst>
                                      </p:cBhvr>
                                      <p:tavLst>
                                        <p:tav tm="0">
                                          <p:val>
                                            <p:strVal val="4/3*#ppt_w"/>
                                          </p:val>
                                        </p:tav>
                                        <p:tav tm="100000">
                                          <p:val>
                                            <p:strVal val="#ppt_w"/>
                                          </p:val>
                                        </p:tav>
                                      </p:tavLst>
                                    </p:anim>
                                    <p:anim calcmode="lin" valueType="num">
                                      <p:cBhvr>
                                        <p:cTn id="162" dur="75" fill="hold"/>
                                        <p:tgtEl>
                                          <p:spTgt spid="3687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autoUpdateAnimBg="0"/>
      <p:bldP spid="36871" grpId="0" build="p" autoUpdateAnimBg="0"/>
      <p:bldP spid="36872" grpId="0" animBg="1"/>
      <p:bldP spid="36877" grpId="0" autoUpdateAnimBg="0"/>
      <p:bldP spid="36878" grpId="0" animBg="1" autoUpdateAnimBg="0"/>
      <p:bldP spid="36895" grpId="0" autoUpdateAnimBg="0"/>
      <p:bldP spid="3" grpId="0" autoUpdateAnimBg="0"/>
      <p:bldP spid="4"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8" name="Group 128">
            <a:extLst>
              <a:ext uri="{FF2B5EF4-FFF2-40B4-BE49-F238E27FC236}">
                <a16:creationId xmlns:a16="http://schemas.microsoft.com/office/drawing/2014/main" id="{D5280A70-B079-DA3A-A05F-235AAA409E63}"/>
              </a:ext>
            </a:extLst>
          </p:cNvPr>
          <p:cNvGrpSpPr>
            <a:grpSpLocks/>
          </p:cNvGrpSpPr>
          <p:nvPr/>
        </p:nvGrpSpPr>
        <p:grpSpPr bwMode="auto">
          <a:xfrm>
            <a:off x="5213350" y="2070100"/>
            <a:ext cx="3051175" cy="3763963"/>
            <a:chOff x="3284" y="1304"/>
            <a:chExt cx="1922" cy="2371"/>
          </a:xfrm>
        </p:grpSpPr>
        <p:sp>
          <p:nvSpPr>
            <p:cNvPr id="106529" name="Rectangle 94">
              <a:extLst>
                <a:ext uri="{FF2B5EF4-FFF2-40B4-BE49-F238E27FC236}">
                  <a16:creationId xmlns:a16="http://schemas.microsoft.com/office/drawing/2014/main" id="{A32DA027-640D-7EC9-19CE-269F723EE1E6}"/>
                </a:ext>
              </a:extLst>
            </p:cNvPr>
            <p:cNvSpPr>
              <a:spLocks noChangeArrowheads="1"/>
            </p:cNvSpPr>
            <p:nvPr/>
          </p:nvSpPr>
          <p:spPr bwMode="auto">
            <a:xfrm>
              <a:off x="3632" y="1336"/>
              <a:ext cx="1175" cy="2339"/>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6530" name="Text Box 95">
              <a:extLst>
                <a:ext uri="{FF2B5EF4-FFF2-40B4-BE49-F238E27FC236}">
                  <a16:creationId xmlns:a16="http://schemas.microsoft.com/office/drawing/2014/main" id="{D7B2B620-94A6-9C15-4287-1419DD800141}"/>
                </a:ext>
              </a:extLst>
            </p:cNvPr>
            <p:cNvSpPr txBox="1">
              <a:spLocks noChangeArrowheads="1"/>
            </p:cNvSpPr>
            <p:nvPr/>
          </p:nvSpPr>
          <p:spPr bwMode="auto">
            <a:xfrm>
              <a:off x="4839" y="3378"/>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3</a:t>
              </a:r>
            </a:p>
          </p:txBody>
        </p:sp>
        <p:sp>
          <p:nvSpPr>
            <p:cNvPr id="106531" name="Line 96">
              <a:extLst>
                <a:ext uri="{FF2B5EF4-FFF2-40B4-BE49-F238E27FC236}">
                  <a16:creationId xmlns:a16="http://schemas.microsoft.com/office/drawing/2014/main" id="{423A83D2-E205-B5C3-173C-08A5412421A5}"/>
                </a:ext>
              </a:extLst>
            </p:cNvPr>
            <p:cNvSpPr>
              <a:spLocks noChangeShapeType="1"/>
            </p:cNvSpPr>
            <p:nvPr/>
          </p:nvSpPr>
          <p:spPr bwMode="auto">
            <a:xfrm flipV="1">
              <a:off x="3318" y="1799"/>
              <a:ext cx="328"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32" name="Line 97">
              <a:extLst>
                <a:ext uri="{FF2B5EF4-FFF2-40B4-BE49-F238E27FC236}">
                  <a16:creationId xmlns:a16="http://schemas.microsoft.com/office/drawing/2014/main" id="{7FFB3BC4-9612-8E4A-C41D-FA1299413736}"/>
                </a:ext>
              </a:extLst>
            </p:cNvPr>
            <p:cNvSpPr>
              <a:spLocks noChangeShapeType="1"/>
            </p:cNvSpPr>
            <p:nvPr/>
          </p:nvSpPr>
          <p:spPr bwMode="auto">
            <a:xfrm flipV="1">
              <a:off x="3311" y="2874"/>
              <a:ext cx="24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33" name="Line 98">
              <a:extLst>
                <a:ext uri="{FF2B5EF4-FFF2-40B4-BE49-F238E27FC236}">
                  <a16:creationId xmlns:a16="http://schemas.microsoft.com/office/drawing/2014/main" id="{027D370A-3E94-857C-A89D-0A1191484278}"/>
                </a:ext>
              </a:extLst>
            </p:cNvPr>
            <p:cNvSpPr>
              <a:spLocks noChangeShapeType="1"/>
            </p:cNvSpPr>
            <p:nvPr/>
          </p:nvSpPr>
          <p:spPr bwMode="auto">
            <a:xfrm flipV="1">
              <a:off x="3318" y="1627"/>
              <a:ext cx="32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34" name="Text Box 99">
              <a:extLst>
                <a:ext uri="{FF2B5EF4-FFF2-40B4-BE49-F238E27FC236}">
                  <a16:creationId xmlns:a16="http://schemas.microsoft.com/office/drawing/2014/main" id="{39BCF966-6194-C110-EB0A-D54CF0C85A1C}"/>
                </a:ext>
              </a:extLst>
            </p:cNvPr>
            <p:cNvSpPr txBox="1">
              <a:spLocks noChangeArrowheads="1"/>
            </p:cNvSpPr>
            <p:nvPr/>
          </p:nvSpPr>
          <p:spPr bwMode="auto">
            <a:xfrm>
              <a:off x="3725" y="1304"/>
              <a:ext cx="10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800" b="1">
                  <a:latin typeface="Times New Roman" panose="02020603050405020304" pitchFamily="18" charset="0"/>
                  <a:cs typeface="Times New Roman" panose="02020603050405020304" pitchFamily="18" charset="0"/>
                </a:rPr>
                <a:t>74LS290</a:t>
              </a:r>
            </a:p>
          </p:txBody>
        </p:sp>
        <p:sp>
          <p:nvSpPr>
            <p:cNvPr id="106535" name="Text Box 100">
              <a:extLst>
                <a:ext uri="{FF2B5EF4-FFF2-40B4-BE49-F238E27FC236}">
                  <a16:creationId xmlns:a16="http://schemas.microsoft.com/office/drawing/2014/main" id="{05C34AA0-7AF4-A397-8C00-FAAD084986C3}"/>
                </a:ext>
              </a:extLst>
            </p:cNvPr>
            <p:cNvSpPr txBox="1">
              <a:spLocks noChangeArrowheads="1"/>
            </p:cNvSpPr>
            <p:nvPr/>
          </p:nvSpPr>
          <p:spPr bwMode="auto">
            <a:xfrm>
              <a:off x="3627" y="1501"/>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R</a:t>
              </a:r>
              <a:r>
                <a:rPr lang="en-US" altLang="zh-CN" sz="1800" b="1" baseline="-25000">
                  <a:solidFill>
                    <a:srgbClr val="A50021"/>
                  </a:solidFill>
                  <a:latin typeface="Times New Roman" panose="02020603050405020304" pitchFamily="18" charset="0"/>
                  <a:cs typeface="Times New Roman" panose="02020603050405020304" pitchFamily="18" charset="0"/>
                </a:rPr>
                <a:t>0</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1</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6536" name="Text Box 101">
              <a:extLst>
                <a:ext uri="{FF2B5EF4-FFF2-40B4-BE49-F238E27FC236}">
                  <a16:creationId xmlns:a16="http://schemas.microsoft.com/office/drawing/2014/main" id="{9DCF72B9-7299-9F2B-EA0C-9F6AA339C918}"/>
                </a:ext>
              </a:extLst>
            </p:cNvPr>
            <p:cNvSpPr txBox="1">
              <a:spLocks noChangeArrowheads="1"/>
            </p:cNvSpPr>
            <p:nvPr/>
          </p:nvSpPr>
          <p:spPr bwMode="auto">
            <a:xfrm>
              <a:off x="3635" y="2750"/>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CP</a:t>
              </a:r>
              <a:r>
                <a:rPr lang="en-US" altLang="zh-CN" sz="1400" b="1" baseline="-25000" dirty="0">
                  <a:solidFill>
                    <a:srgbClr val="A50021"/>
                  </a:solidFill>
                  <a:latin typeface="Times New Roman" panose="02020603050405020304" pitchFamily="18" charset="0"/>
                  <a:cs typeface="Times New Roman" panose="02020603050405020304" pitchFamily="18" charset="0"/>
                </a:rPr>
                <a:t>0</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106537" name="Line 102">
              <a:extLst>
                <a:ext uri="{FF2B5EF4-FFF2-40B4-BE49-F238E27FC236}">
                  <a16:creationId xmlns:a16="http://schemas.microsoft.com/office/drawing/2014/main" id="{0CB589D1-54D1-EB7C-21CD-33DDE414757F}"/>
                </a:ext>
              </a:extLst>
            </p:cNvPr>
            <p:cNvSpPr>
              <a:spLocks noChangeShapeType="1"/>
            </p:cNvSpPr>
            <p:nvPr/>
          </p:nvSpPr>
          <p:spPr bwMode="auto">
            <a:xfrm>
              <a:off x="4822" y="2942"/>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38" name="Line 103">
              <a:extLst>
                <a:ext uri="{FF2B5EF4-FFF2-40B4-BE49-F238E27FC236}">
                  <a16:creationId xmlns:a16="http://schemas.microsoft.com/office/drawing/2014/main" id="{F9634F21-BA97-53CE-83F4-E77D015A5E2D}"/>
                </a:ext>
              </a:extLst>
            </p:cNvPr>
            <p:cNvSpPr>
              <a:spLocks noChangeShapeType="1"/>
            </p:cNvSpPr>
            <p:nvPr/>
          </p:nvSpPr>
          <p:spPr bwMode="auto">
            <a:xfrm>
              <a:off x="4815" y="3429"/>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39" name="Line 104">
              <a:extLst>
                <a:ext uri="{FF2B5EF4-FFF2-40B4-BE49-F238E27FC236}">
                  <a16:creationId xmlns:a16="http://schemas.microsoft.com/office/drawing/2014/main" id="{118A9473-130F-FAFC-A496-33A0AB945871}"/>
                </a:ext>
              </a:extLst>
            </p:cNvPr>
            <p:cNvSpPr>
              <a:spLocks noChangeShapeType="1"/>
            </p:cNvSpPr>
            <p:nvPr/>
          </p:nvSpPr>
          <p:spPr bwMode="auto">
            <a:xfrm>
              <a:off x="4816" y="3230"/>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40" name="Line 105">
              <a:extLst>
                <a:ext uri="{FF2B5EF4-FFF2-40B4-BE49-F238E27FC236}">
                  <a16:creationId xmlns:a16="http://schemas.microsoft.com/office/drawing/2014/main" id="{9DFA019E-F609-C914-FCC5-0221151FA3D7}"/>
                </a:ext>
              </a:extLst>
            </p:cNvPr>
            <p:cNvSpPr>
              <a:spLocks noChangeShapeType="1"/>
            </p:cNvSpPr>
            <p:nvPr/>
          </p:nvSpPr>
          <p:spPr bwMode="auto">
            <a:xfrm>
              <a:off x="4815" y="3620"/>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41" name="Text Box 106">
              <a:extLst>
                <a:ext uri="{FF2B5EF4-FFF2-40B4-BE49-F238E27FC236}">
                  <a16:creationId xmlns:a16="http://schemas.microsoft.com/office/drawing/2014/main" id="{AEE06731-0366-EDFB-D0E0-B40A09380B2B}"/>
                </a:ext>
              </a:extLst>
            </p:cNvPr>
            <p:cNvSpPr txBox="1">
              <a:spLocks noChangeArrowheads="1"/>
            </p:cNvSpPr>
            <p:nvPr/>
          </p:nvSpPr>
          <p:spPr bwMode="auto">
            <a:xfrm>
              <a:off x="3284" y="1365"/>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R</a:t>
              </a:r>
              <a:r>
                <a:rPr lang="en-US" altLang="zh-CN" sz="1600" b="1" baseline="-25000">
                  <a:solidFill>
                    <a:srgbClr val="000099"/>
                  </a:solidFill>
                  <a:latin typeface="Times New Roman" panose="02020603050405020304" pitchFamily="18" charset="0"/>
                  <a:cs typeface="Times New Roman" panose="02020603050405020304" pitchFamily="18" charset="0"/>
                </a:rPr>
                <a:t>0(1)</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06542" name="Text Box 107">
              <a:extLst>
                <a:ext uri="{FF2B5EF4-FFF2-40B4-BE49-F238E27FC236}">
                  <a16:creationId xmlns:a16="http://schemas.microsoft.com/office/drawing/2014/main" id="{4459EB1F-9E44-3FAC-42D5-10A9A72AF331}"/>
                </a:ext>
              </a:extLst>
            </p:cNvPr>
            <p:cNvSpPr txBox="1">
              <a:spLocks noChangeArrowheads="1"/>
            </p:cNvSpPr>
            <p:nvPr/>
          </p:nvSpPr>
          <p:spPr bwMode="auto">
            <a:xfrm>
              <a:off x="4853" y="2696"/>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0</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106543" name="Text Box 108">
              <a:extLst>
                <a:ext uri="{FF2B5EF4-FFF2-40B4-BE49-F238E27FC236}">
                  <a16:creationId xmlns:a16="http://schemas.microsoft.com/office/drawing/2014/main" id="{D67603B0-85C7-B42E-B4EF-B826CA6B73E2}"/>
                </a:ext>
              </a:extLst>
            </p:cNvPr>
            <p:cNvSpPr txBox="1">
              <a:spLocks noChangeArrowheads="1"/>
            </p:cNvSpPr>
            <p:nvPr/>
          </p:nvSpPr>
          <p:spPr bwMode="auto">
            <a:xfrm>
              <a:off x="4846" y="2989"/>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1</a:t>
              </a:r>
            </a:p>
          </p:txBody>
        </p:sp>
        <p:sp>
          <p:nvSpPr>
            <p:cNvPr id="106544" name="Text Box 109">
              <a:extLst>
                <a:ext uri="{FF2B5EF4-FFF2-40B4-BE49-F238E27FC236}">
                  <a16:creationId xmlns:a16="http://schemas.microsoft.com/office/drawing/2014/main" id="{F75C24EA-358A-754A-AA6E-51704B1099B6}"/>
                </a:ext>
              </a:extLst>
            </p:cNvPr>
            <p:cNvSpPr txBox="1">
              <a:spLocks noChangeArrowheads="1"/>
            </p:cNvSpPr>
            <p:nvPr/>
          </p:nvSpPr>
          <p:spPr bwMode="auto">
            <a:xfrm>
              <a:off x="4846" y="3187"/>
              <a:ext cx="31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Q</a:t>
              </a:r>
              <a:r>
                <a:rPr lang="en-US" altLang="zh-CN" sz="1600" b="1" baseline="-25000" dirty="0">
                  <a:solidFill>
                    <a:srgbClr val="000099"/>
                  </a:solidFill>
                  <a:latin typeface="Times New Roman" panose="02020603050405020304" pitchFamily="18" charset="0"/>
                  <a:cs typeface="Times New Roman" panose="02020603050405020304" pitchFamily="18" charset="0"/>
                </a:rPr>
                <a:t>2</a:t>
              </a:r>
            </a:p>
          </p:txBody>
        </p:sp>
        <p:sp>
          <p:nvSpPr>
            <p:cNvPr id="106545" name="Oval 110">
              <a:extLst>
                <a:ext uri="{FF2B5EF4-FFF2-40B4-BE49-F238E27FC236}">
                  <a16:creationId xmlns:a16="http://schemas.microsoft.com/office/drawing/2014/main" id="{FD0A5F02-700E-AC23-258A-C73482097320}"/>
                </a:ext>
              </a:extLst>
            </p:cNvPr>
            <p:cNvSpPr>
              <a:spLocks noChangeArrowheads="1"/>
            </p:cNvSpPr>
            <p:nvPr/>
          </p:nvSpPr>
          <p:spPr bwMode="auto">
            <a:xfrm>
              <a:off x="3551" y="2832"/>
              <a:ext cx="96" cy="96"/>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6546" name="Line 111">
              <a:extLst>
                <a:ext uri="{FF2B5EF4-FFF2-40B4-BE49-F238E27FC236}">
                  <a16:creationId xmlns:a16="http://schemas.microsoft.com/office/drawing/2014/main" id="{A9837372-035F-7721-0F45-D54556EAC659}"/>
                </a:ext>
              </a:extLst>
            </p:cNvPr>
            <p:cNvSpPr>
              <a:spLocks noChangeShapeType="1"/>
            </p:cNvSpPr>
            <p:nvPr/>
          </p:nvSpPr>
          <p:spPr bwMode="auto">
            <a:xfrm flipV="1">
              <a:off x="3310" y="3335"/>
              <a:ext cx="24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47" name="Oval 112">
              <a:extLst>
                <a:ext uri="{FF2B5EF4-FFF2-40B4-BE49-F238E27FC236}">
                  <a16:creationId xmlns:a16="http://schemas.microsoft.com/office/drawing/2014/main" id="{4B836E61-7A10-97EB-1B98-6481536D8C08}"/>
                </a:ext>
              </a:extLst>
            </p:cNvPr>
            <p:cNvSpPr>
              <a:spLocks noChangeArrowheads="1"/>
            </p:cNvSpPr>
            <p:nvPr/>
          </p:nvSpPr>
          <p:spPr bwMode="auto">
            <a:xfrm>
              <a:off x="3550" y="3293"/>
              <a:ext cx="96" cy="96"/>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6548" name="Text Box 113">
              <a:extLst>
                <a:ext uri="{FF2B5EF4-FFF2-40B4-BE49-F238E27FC236}">
                  <a16:creationId xmlns:a16="http://schemas.microsoft.com/office/drawing/2014/main" id="{5DC7E4B7-ADA3-625C-BB3F-0F7A5217CF01}"/>
                </a:ext>
              </a:extLst>
            </p:cNvPr>
            <p:cNvSpPr txBox="1">
              <a:spLocks noChangeArrowheads="1"/>
            </p:cNvSpPr>
            <p:nvPr/>
          </p:nvSpPr>
          <p:spPr bwMode="auto">
            <a:xfrm>
              <a:off x="3284" y="1543"/>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R</a:t>
              </a:r>
              <a:r>
                <a:rPr lang="en-US" altLang="zh-CN" sz="1600" b="1" baseline="-25000">
                  <a:solidFill>
                    <a:srgbClr val="000099"/>
                  </a:solidFill>
                  <a:latin typeface="Times New Roman" panose="02020603050405020304" pitchFamily="18" charset="0"/>
                  <a:cs typeface="Times New Roman" panose="02020603050405020304" pitchFamily="18" charset="0"/>
                </a:rPr>
                <a:t>0(2)</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06549" name="Line 114">
              <a:extLst>
                <a:ext uri="{FF2B5EF4-FFF2-40B4-BE49-F238E27FC236}">
                  <a16:creationId xmlns:a16="http://schemas.microsoft.com/office/drawing/2014/main" id="{CFC39564-7309-6464-9D4E-605081EAA720}"/>
                </a:ext>
              </a:extLst>
            </p:cNvPr>
            <p:cNvSpPr>
              <a:spLocks noChangeShapeType="1"/>
            </p:cNvSpPr>
            <p:nvPr/>
          </p:nvSpPr>
          <p:spPr bwMode="auto">
            <a:xfrm flipV="1">
              <a:off x="3318" y="2232"/>
              <a:ext cx="328"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50" name="Line 115">
              <a:extLst>
                <a:ext uri="{FF2B5EF4-FFF2-40B4-BE49-F238E27FC236}">
                  <a16:creationId xmlns:a16="http://schemas.microsoft.com/office/drawing/2014/main" id="{F985CE1B-492C-46F7-344A-43C3C5854CD9}"/>
                </a:ext>
              </a:extLst>
            </p:cNvPr>
            <p:cNvSpPr>
              <a:spLocks noChangeShapeType="1"/>
            </p:cNvSpPr>
            <p:nvPr/>
          </p:nvSpPr>
          <p:spPr bwMode="auto">
            <a:xfrm flipV="1">
              <a:off x="3318" y="2060"/>
              <a:ext cx="32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51" name="Text Box 116">
              <a:extLst>
                <a:ext uri="{FF2B5EF4-FFF2-40B4-BE49-F238E27FC236}">
                  <a16:creationId xmlns:a16="http://schemas.microsoft.com/office/drawing/2014/main" id="{868190C6-D6E4-F304-CE62-D3A90144B6DD}"/>
                </a:ext>
              </a:extLst>
            </p:cNvPr>
            <p:cNvSpPr txBox="1">
              <a:spLocks noChangeArrowheads="1"/>
            </p:cNvSpPr>
            <p:nvPr/>
          </p:nvSpPr>
          <p:spPr bwMode="auto">
            <a:xfrm>
              <a:off x="3284" y="1798"/>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S</a:t>
              </a:r>
              <a:r>
                <a:rPr lang="en-US" altLang="zh-CN" sz="1600" b="1" baseline="-25000">
                  <a:solidFill>
                    <a:srgbClr val="000099"/>
                  </a:solidFill>
                  <a:latin typeface="Times New Roman" panose="02020603050405020304" pitchFamily="18" charset="0"/>
                  <a:cs typeface="Times New Roman" panose="02020603050405020304" pitchFamily="18" charset="0"/>
                </a:rPr>
                <a:t>9(1)</a:t>
              </a:r>
            </a:p>
          </p:txBody>
        </p:sp>
        <p:sp>
          <p:nvSpPr>
            <p:cNvPr id="106552" name="Text Box 117">
              <a:extLst>
                <a:ext uri="{FF2B5EF4-FFF2-40B4-BE49-F238E27FC236}">
                  <a16:creationId xmlns:a16="http://schemas.microsoft.com/office/drawing/2014/main" id="{626490F6-5738-8109-C0C1-FCBF971B6730}"/>
                </a:ext>
              </a:extLst>
            </p:cNvPr>
            <p:cNvSpPr txBox="1">
              <a:spLocks noChangeArrowheads="1"/>
            </p:cNvSpPr>
            <p:nvPr/>
          </p:nvSpPr>
          <p:spPr bwMode="auto">
            <a:xfrm>
              <a:off x="3284" y="1976"/>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S</a:t>
              </a:r>
              <a:r>
                <a:rPr lang="en-US" altLang="zh-CN" sz="1600" b="1" baseline="-25000">
                  <a:solidFill>
                    <a:srgbClr val="000099"/>
                  </a:solidFill>
                  <a:latin typeface="Times New Roman" panose="02020603050405020304" pitchFamily="18" charset="0"/>
                  <a:cs typeface="Times New Roman" panose="02020603050405020304" pitchFamily="18" charset="0"/>
                </a:rPr>
                <a:t>9(2)</a:t>
              </a:r>
            </a:p>
          </p:txBody>
        </p:sp>
        <p:sp>
          <p:nvSpPr>
            <p:cNvPr id="106553" name="Text Box 118">
              <a:extLst>
                <a:ext uri="{FF2B5EF4-FFF2-40B4-BE49-F238E27FC236}">
                  <a16:creationId xmlns:a16="http://schemas.microsoft.com/office/drawing/2014/main" id="{F2B550BB-8F0C-7F7F-7B36-2EE7F9BDC008}"/>
                </a:ext>
              </a:extLst>
            </p:cNvPr>
            <p:cNvSpPr txBox="1">
              <a:spLocks noChangeArrowheads="1"/>
            </p:cNvSpPr>
            <p:nvPr/>
          </p:nvSpPr>
          <p:spPr bwMode="auto">
            <a:xfrm>
              <a:off x="3626" y="3222"/>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CP</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106554" name="Text Box 119">
              <a:extLst>
                <a:ext uri="{FF2B5EF4-FFF2-40B4-BE49-F238E27FC236}">
                  <a16:creationId xmlns:a16="http://schemas.microsoft.com/office/drawing/2014/main" id="{97ABB1D5-8C45-B112-0B3F-706981825B84}"/>
                </a:ext>
              </a:extLst>
            </p:cNvPr>
            <p:cNvSpPr txBox="1">
              <a:spLocks noChangeArrowheads="1"/>
            </p:cNvSpPr>
            <p:nvPr/>
          </p:nvSpPr>
          <p:spPr bwMode="auto">
            <a:xfrm>
              <a:off x="3624" y="1690"/>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R</a:t>
              </a:r>
              <a:r>
                <a:rPr lang="en-US" altLang="zh-CN" sz="1800" b="1" baseline="-25000">
                  <a:solidFill>
                    <a:srgbClr val="A50021"/>
                  </a:solidFill>
                  <a:latin typeface="Times New Roman" panose="02020603050405020304" pitchFamily="18" charset="0"/>
                  <a:cs typeface="Times New Roman" panose="02020603050405020304" pitchFamily="18" charset="0"/>
                </a:rPr>
                <a:t>0</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2</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6555" name="Text Box 120">
              <a:extLst>
                <a:ext uri="{FF2B5EF4-FFF2-40B4-BE49-F238E27FC236}">
                  <a16:creationId xmlns:a16="http://schemas.microsoft.com/office/drawing/2014/main" id="{987A6913-ABF2-BE1A-ED44-882CE8BC907D}"/>
                </a:ext>
              </a:extLst>
            </p:cNvPr>
            <p:cNvSpPr txBox="1">
              <a:spLocks noChangeArrowheads="1"/>
            </p:cNvSpPr>
            <p:nvPr/>
          </p:nvSpPr>
          <p:spPr bwMode="auto">
            <a:xfrm>
              <a:off x="3633" y="1927"/>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S</a:t>
              </a:r>
              <a:r>
                <a:rPr lang="en-US" altLang="zh-CN" sz="1800" b="1" baseline="-25000">
                  <a:solidFill>
                    <a:srgbClr val="A50021"/>
                  </a:solidFill>
                  <a:latin typeface="Times New Roman" panose="02020603050405020304" pitchFamily="18" charset="0"/>
                  <a:cs typeface="Times New Roman" panose="02020603050405020304" pitchFamily="18" charset="0"/>
                </a:rPr>
                <a:t>9</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1</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6556" name="Text Box 121">
              <a:extLst>
                <a:ext uri="{FF2B5EF4-FFF2-40B4-BE49-F238E27FC236}">
                  <a16:creationId xmlns:a16="http://schemas.microsoft.com/office/drawing/2014/main" id="{5687B21B-C449-E025-75E1-97DEC870E5DC}"/>
                </a:ext>
              </a:extLst>
            </p:cNvPr>
            <p:cNvSpPr txBox="1">
              <a:spLocks noChangeArrowheads="1"/>
            </p:cNvSpPr>
            <p:nvPr/>
          </p:nvSpPr>
          <p:spPr bwMode="auto">
            <a:xfrm>
              <a:off x="3633" y="2114"/>
              <a:ext cx="4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S</a:t>
              </a:r>
              <a:r>
                <a:rPr lang="en-US" altLang="zh-CN" sz="1800" b="1" baseline="-25000">
                  <a:solidFill>
                    <a:srgbClr val="A50021"/>
                  </a:solidFill>
                  <a:latin typeface="Times New Roman" panose="02020603050405020304" pitchFamily="18" charset="0"/>
                  <a:cs typeface="Times New Roman" panose="02020603050405020304" pitchFamily="18" charset="0"/>
                </a:rPr>
                <a:t>9</a:t>
              </a:r>
              <a:r>
                <a:rPr lang="zh-CN" altLang="en-US" sz="1800" b="1" baseline="-25000">
                  <a:solidFill>
                    <a:srgbClr val="A50021"/>
                  </a:solidFill>
                  <a:latin typeface="Times New Roman" panose="02020603050405020304" pitchFamily="18" charset="0"/>
                  <a:cs typeface="Times New Roman" panose="02020603050405020304" pitchFamily="18" charset="0"/>
                </a:rPr>
                <a:t>（</a:t>
              </a:r>
              <a:r>
                <a:rPr lang="en-US" altLang="zh-CN" sz="1800" b="1" baseline="-25000">
                  <a:solidFill>
                    <a:srgbClr val="A50021"/>
                  </a:solidFill>
                  <a:latin typeface="Times New Roman" panose="02020603050405020304" pitchFamily="18" charset="0"/>
                  <a:cs typeface="Times New Roman" panose="02020603050405020304" pitchFamily="18" charset="0"/>
                </a:rPr>
                <a:t>2</a:t>
              </a:r>
              <a:r>
                <a:rPr lang="zh-CN" altLang="en-US" sz="1800" b="1" baseline="-25000">
                  <a:solidFill>
                    <a:srgbClr val="A50021"/>
                  </a:solidFill>
                  <a:latin typeface="Times New Roman" panose="02020603050405020304" pitchFamily="18" charset="0"/>
                  <a:cs typeface="Times New Roman" panose="02020603050405020304" pitchFamily="18" charset="0"/>
                </a:rPr>
                <a:t>）</a:t>
              </a:r>
              <a:endParaRPr lang="zh-CN" altLang="en-US" sz="1800" baseline="-25000">
                <a:solidFill>
                  <a:srgbClr val="A50021"/>
                </a:solidFill>
                <a:latin typeface="Times New Roman" panose="02020603050405020304" pitchFamily="18" charset="0"/>
                <a:cs typeface="Times New Roman" panose="02020603050405020304" pitchFamily="18" charset="0"/>
              </a:endParaRPr>
            </a:p>
          </p:txBody>
        </p:sp>
        <p:sp>
          <p:nvSpPr>
            <p:cNvPr id="106557" name="Text Box 122">
              <a:extLst>
                <a:ext uri="{FF2B5EF4-FFF2-40B4-BE49-F238E27FC236}">
                  <a16:creationId xmlns:a16="http://schemas.microsoft.com/office/drawing/2014/main" id="{8844D420-3B41-64AE-2F5F-B67CAB694300}"/>
                </a:ext>
              </a:extLst>
            </p:cNvPr>
            <p:cNvSpPr txBox="1">
              <a:spLocks noChangeArrowheads="1"/>
            </p:cNvSpPr>
            <p:nvPr/>
          </p:nvSpPr>
          <p:spPr bwMode="auto">
            <a:xfrm>
              <a:off x="4570" y="3438"/>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3</a:t>
              </a:r>
            </a:p>
          </p:txBody>
        </p:sp>
        <p:sp>
          <p:nvSpPr>
            <p:cNvPr id="106558" name="Text Box 123">
              <a:extLst>
                <a:ext uri="{FF2B5EF4-FFF2-40B4-BE49-F238E27FC236}">
                  <a16:creationId xmlns:a16="http://schemas.microsoft.com/office/drawing/2014/main" id="{951A952B-CCD2-F383-4436-3961CF70CED0}"/>
                </a:ext>
              </a:extLst>
            </p:cNvPr>
            <p:cNvSpPr txBox="1">
              <a:spLocks noChangeArrowheads="1"/>
            </p:cNvSpPr>
            <p:nvPr/>
          </p:nvSpPr>
          <p:spPr bwMode="auto">
            <a:xfrm>
              <a:off x="4584" y="2756"/>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0</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106559" name="Text Box 124">
              <a:extLst>
                <a:ext uri="{FF2B5EF4-FFF2-40B4-BE49-F238E27FC236}">
                  <a16:creationId xmlns:a16="http://schemas.microsoft.com/office/drawing/2014/main" id="{F7F3C89E-AD6D-E14A-F495-964A8620A4B3}"/>
                </a:ext>
              </a:extLst>
            </p:cNvPr>
            <p:cNvSpPr txBox="1">
              <a:spLocks noChangeArrowheads="1"/>
            </p:cNvSpPr>
            <p:nvPr/>
          </p:nvSpPr>
          <p:spPr bwMode="auto">
            <a:xfrm>
              <a:off x="4577" y="3049"/>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p>
          </p:txBody>
        </p:sp>
        <p:sp>
          <p:nvSpPr>
            <p:cNvPr id="106560" name="Text Box 125">
              <a:extLst>
                <a:ext uri="{FF2B5EF4-FFF2-40B4-BE49-F238E27FC236}">
                  <a16:creationId xmlns:a16="http://schemas.microsoft.com/office/drawing/2014/main" id="{D7C723B0-72F1-558F-1C6D-CFACEA0489D1}"/>
                </a:ext>
              </a:extLst>
            </p:cNvPr>
            <p:cNvSpPr txBox="1">
              <a:spLocks noChangeArrowheads="1"/>
            </p:cNvSpPr>
            <p:nvPr/>
          </p:nvSpPr>
          <p:spPr bwMode="auto">
            <a:xfrm>
              <a:off x="4577" y="3247"/>
              <a:ext cx="3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2</a:t>
              </a:r>
            </a:p>
          </p:txBody>
        </p:sp>
      </p:grpSp>
      <p:sp>
        <p:nvSpPr>
          <p:cNvPr id="106499" name="Line 78">
            <a:extLst>
              <a:ext uri="{FF2B5EF4-FFF2-40B4-BE49-F238E27FC236}">
                <a16:creationId xmlns:a16="http://schemas.microsoft.com/office/drawing/2014/main" id="{C30A9DC4-6B5C-B27A-2B85-9C75DAEC0AEF}"/>
              </a:ext>
            </a:extLst>
          </p:cNvPr>
          <p:cNvSpPr>
            <a:spLocks noChangeShapeType="1"/>
          </p:cNvSpPr>
          <p:nvPr/>
        </p:nvSpPr>
        <p:spPr bwMode="auto">
          <a:xfrm>
            <a:off x="5289550" y="2559050"/>
            <a:ext cx="0" cy="38100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00" name="Line 79">
            <a:extLst>
              <a:ext uri="{FF2B5EF4-FFF2-40B4-BE49-F238E27FC236}">
                <a16:creationId xmlns:a16="http://schemas.microsoft.com/office/drawing/2014/main" id="{F2231E3D-2832-118A-84C3-53E40F0E88DC}"/>
              </a:ext>
            </a:extLst>
          </p:cNvPr>
          <p:cNvSpPr>
            <a:spLocks noChangeShapeType="1"/>
          </p:cNvSpPr>
          <p:nvPr/>
        </p:nvSpPr>
        <p:spPr bwMode="auto">
          <a:xfrm>
            <a:off x="5213350" y="2933700"/>
            <a:ext cx="1524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106501" name="Line 81">
            <a:extLst>
              <a:ext uri="{FF2B5EF4-FFF2-40B4-BE49-F238E27FC236}">
                <a16:creationId xmlns:a16="http://schemas.microsoft.com/office/drawing/2014/main" id="{BFD722C6-0DFE-DC3D-5CC7-442492704380}"/>
              </a:ext>
            </a:extLst>
          </p:cNvPr>
          <p:cNvSpPr>
            <a:spLocks noChangeShapeType="1"/>
          </p:cNvSpPr>
          <p:nvPr/>
        </p:nvSpPr>
        <p:spPr bwMode="auto">
          <a:xfrm>
            <a:off x="7783513" y="4660900"/>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02" name="Line 82">
            <a:extLst>
              <a:ext uri="{FF2B5EF4-FFF2-40B4-BE49-F238E27FC236}">
                <a16:creationId xmlns:a16="http://schemas.microsoft.com/office/drawing/2014/main" id="{B93EDBA9-2FFB-6F57-F229-38A3DCBC75CB}"/>
              </a:ext>
            </a:extLst>
          </p:cNvPr>
          <p:cNvSpPr>
            <a:spLocks noChangeShapeType="1"/>
          </p:cNvSpPr>
          <p:nvPr/>
        </p:nvSpPr>
        <p:spPr bwMode="auto">
          <a:xfrm>
            <a:off x="8362950" y="4678363"/>
            <a:ext cx="0" cy="167640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03" name="Line 83">
            <a:extLst>
              <a:ext uri="{FF2B5EF4-FFF2-40B4-BE49-F238E27FC236}">
                <a16:creationId xmlns:a16="http://schemas.microsoft.com/office/drawing/2014/main" id="{5B57035A-CC41-1E90-8F2B-265184D6FB84}"/>
              </a:ext>
            </a:extLst>
          </p:cNvPr>
          <p:cNvSpPr>
            <a:spLocks noChangeShapeType="1"/>
          </p:cNvSpPr>
          <p:nvPr/>
        </p:nvSpPr>
        <p:spPr bwMode="auto">
          <a:xfrm flipH="1">
            <a:off x="5184775" y="6335713"/>
            <a:ext cx="3200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04" name="Line 84">
            <a:extLst>
              <a:ext uri="{FF2B5EF4-FFF2-40B4-BE49-F238E27FC236}">
                <a16:creationId xmlns:a16="http://schemas.microsoft.com/office/drawing/2014/main" id="{AEED3737-9F41-DE55-B18F-0AA2E5082259}"/>
              </a:ext>
            </a:extLst>
          </p:cNvPr>
          <p:cNvSpPr>
            <a:spLocks noChangeShapeType="1"/>
          </p:cNvSpPr>
          <p:nvPr/>
        </p:nvSpPr>
        <p:spPr bwMode="auto">
          <a:xfrm flipH="1" flipV="1">
            <a:off x="5218113" y="5280025"/>
            <a:ext cx="0" cy="106680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05" name="Line 85">
            <a:extLst>
              <a:ext uri="{FF2B5EF4-FFF2-40B4-BE49-F238E27FC236}">
                <a16:creationId xmlns:a16="http://schemas.microsoft.com/office/drawing/2014/main" id="{2D8F5B17-5B0A-AEDF-3AC9-7CD7F3748B5B}"/>
              </a:ext>
            </a:extLst>
          </p:cNvPr>
          <p:cNvSpPr>
            <a:spLocks noChangeShapeType="1"/>
          </p:cNvSpPr>
          <p:nvPr/>
        </p:nvSpPr>
        <p:spPr bwMode="auto">
          <a:xfrm>
            <a:off x="5218113" y="5280025"/>
            <a:ext cx="390525"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4" name="Text Box 6">
            <a:extLst>
              <a:ext uri="{FF2B5EF4-FFF2-40B4-BE49-F238E27FC236}">
                <a16:creationId xmlns:a16="http://schemas.microsoft.com/office/drawing/2014/main" id="{42BC90F9-0A6C-58D5-09D8-9C7BB3D1727C}"/>
              </a:ext>
            </a:extLst>
          </p:cNvPr>
          <p:cNvSpPr txBox="1">
            <a:spLocks noChangeArrowheads="1"/>
          </p:cNvSpPr>
          <p:nvPr/>
        </p:nvSpPr>
        <p:spPr bwMode="auto">
          <a:xfrm>
            <a:off x="817507" y="2358152"/>
            <a:ext cx="28956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M</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=7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状态表 </a:t>
            </a:r>
          </a:p>
          <a:p>
            <a:pPr eaLnBrk="1" hangingPunct="1">
              <a:spcBef>
                <a:spcPct val="0"/>
              </a:spcBef>
              <a:buFontTx/>
              <a:buNone/>
            </a:pP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N        Q</a:t>
            </a:r>
            <a:r>
              <a:rPr lang="en-US" altLang="zh-CN" sz="2400" b="1" baseline="-25000" dirty="0">
                <a:latin typeface="Times New Roman" panose="02020603050405020304" pitchFamily="18" charset="0"/>
                <a:ea typeface="黑体" panose="02010609060101010101" pitchFamily="49" charset="-122"/>
                <a:cs typeface="Times New Roman" panose="02020603050405020304" pitchFamily="18" charset="0"/>
              </a:rPr>
              <a:t>3 </a:t>
            </a:r>
            <a:r>
              <a:rPr lang="en-US" altLang="zh-CN" sz="2400" b="1" i="1" baseline="-25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dirty="0">
                <a:latin typeface="Times New Roman" panose="02020603050405020304" pitchFamily="18" charset="0"/>
                <a:ea typeface="黑体" panose="02010609060101010101" pitchFamily="49" charset="-122"/>
                <a:cs typeface="Times New Roman" panose="02020603050405020304" pitchFamily="18" charset="0"/>
              </a:rPr>
              <a:t>2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2400" b="1"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0</a:t>
            </a:r>
            <a:endParaRPr lang="en-US" altLang="zh-CN" sz="2400" b="1" baseline="-25000"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	</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0	0    0    0    0</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1	0    0    0    1</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2	0    0    1    0</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3	0    0    1    1</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4	0    1    0    0</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5	0    1    0    1</a:t>
            </a:r>
          </a:p>
          <a:p>
            <a:pPr eaLnBrk="1" hangingPunct="1">
              <a:spcBef>
                <a:spcPct val="0"/>
              </a:spcBef>
              <a:buFontTx/>
              <a:buNone/>
            </a:pPr>
            <a:r>
              <a:rPr lang="en-US" altLang="zh-CN" sz="24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6	0    1    1    0</a:t>
            </a:r>
          </a:p>
          <a:p>
            <a:pPr eaLnBrk="1" hangingPunct="1">
              <a:spcBef>
                <a:spcPct val="0"/>
              </a:spcBef>
              <a:buFontTx/>
              <a:buNone/>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7	1    0    0    1</a:t>
            </a:r>
          </a:p>
        </p:txBody>
      </p:sp>
      <p:sp>
        <p:nvSpPr>
          <p:cNvPr id="106508" name="Text Box 7">
            <a:extLst>
              <a:ext uri="{FF2B5EF4-FFF2-40B4-BE49-F238E27FC236}">
                <a16:creationId xmlns:a16="http://schemas.microsoft.com/office/drawing/2014/main" id="{16BDF2B4-EEC5-25B8-8599-A2757F44FED4}"/>
              </a:ext>
            </a:extLst>
          </p:cNvPr>
          <p:cNvSpPr txBox="1">
            <a:spLocks noChangeArrowheads="1"/>
          </p:cNvSpPr>
          <p:nvPr/>
        </p:nvSpPr>
        <p:spPr bwMode="auto">
          <a:xfrm>
            <a:off x="273050" y="1689894"/>
            <a:ext cx="5478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dirty="0">
                <a:latin typeface="Times New Roman" panose="02020603050405020304" pitchFamily="18" charset="0"/>
                <a:cs typeface="Times New Roman" panose="02020603050405020304" pitchFamily="18" charset="0"/>
              </a:rPr>
              <a:t>方法二：利用</a:t>
            </a:r>
            <a:r>
              <a:rPr lang="en-US" altLang="zh-CN" sz="2400" b="1" i="1" dirty="0">
                <a:latin typeface="Times New Roman" panose="02020603050405020304" pitchFamily="18" charset="0"/>
                <a:cs typeface="Times New Roman" panose="02020603050405020304" pitchFamily="18" charset="0"/>
              </a:rPr>
              <a:t>S</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端，异步置</a:t>
            </a:r>
            <a:r>
              <a:rPr lang="en-US" altLang="zh-CN" sz="2400" b="1" dirty="0">
                <a:latin typeface="Times New Roman" panose="02020603050405020304" pitchFamily="18" charset="0"/>
                <a:cs typeface="Times New Roman" panose="02020603050405020304" pitchFamily="18" charset="0"/>
              </a:rPr>
              <a:t>9</a:t>
            </a:r>
            <a:endParaRPr lang="zh-CN" altLang="en-US" sz="2400" b="1" dirty="0">
              <a:latin typeface="Times New Roman" panose="02020603050405020304" pitchFamily="18" charset="0"/>
              <a:cs typeface="Times New Roman" panose="02020603050405020304" pitchFamily="18" charset="0"/>
            </a:endParaRPr>
          </a:p>
        </p:txBody>
      </p:sp>
      <p:sp>
        <p:nvSpPr>
          <p:cNvPr id="37896" name="Rectangle 8">
            <a:extLst>
              <a:ext uri="{FF2B5EF4-FFF2-40B4-BE49-F238E27FC236}">
                <a16:creationId xmlns:a16="http://schemas.microsoft.com/office/drawing/2014/main" id="{B888D260-6DC8-51AD-645F-EEDBF123E150}"/>
              </a:ext>
            </a:extLst>
          </p:cNvPr>
          <p:cNvSpPr>
            <a:spLocks noChangeArrowheads="1"/>
          </p:cNvSpPr>
          <p:nvPr/>
        </p:nvSpPr>
        <p:spPr bwMode="auto">
          <a:xfrm>
            <a:off x="1655707" y="5634752"/>
            <a:ext cx="1752600" cy="381000"/>
          </a:xfrm>
          <a:prstGeom prst="rect">
            <a:avLst/>
          </a:prstGeom>
          <a:noFill/>
          <a:ln w="28575">
            <a:solidFill>
              <a:srgbClr val="CC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37897" name="Line 9">
            <a:extLst>
              <a:ext uri="{FF2B5EF4-FFF2-40B4-BE49-F238E27FC236}">
                <a16:creationId xmlns:a16="http://schemas.microsoft.com/office/drawing/2014/main" id="{FCE168D7-BDAB-A93D-C5F2-07F2BF4F3140}"/>
              </a:ext>
            </a:extLst>
          </p:cNvPr>
          <p:cNvSpPr>
            <a:spLocks noChangeShapeType="1"/>
          </p:cNvSpPr>
          <p:nvPr/>
        </p:nvSpPr>
        <p:spPr bwMode="auto">
          <a:xfrm>
            <a:off x="1198507" y="6168152"/>
            <a:ext cx="3810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8" name="Line 10">
            <a:extLst>
              <a:ext uri="{FF2B5EF4-FFF2-40B4-BE49-F238E27FC236}">
                <a16:creationId xmlns:a16="http://schemas.microsoft.com/office/drawing/2014/main" id="{3F4FF02A-82EC-5809-D209-D72652EC0073}"/>
              </a:ext>
            </a:extLst>
          </p:cNvPr>
          <p:cNvSpPr>
            <a:spLocks noChangeShapeType="1"/>
          </p:cNvSpPr>
          <p:nvPr/>
        </p:nvSpPr>
        <p:spPr bwMode="auto">
          <a:xfrm flipH="1" flipV="1">
            <a:off x="1198507" y="3653552"/>
            <a:ext cx="0" cy="25146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11">
            <a:extLst>
              <a:ext uri="{FF2B5EF4-FFF2-40B4-BE49-F238E27FC236}">
                <a16:creationId xmlns:a16="http://schemas.microsoft.com/office/drawing/2014/main" id="{0E40B44D-F70D-9DB8-D6CC-6AF8D613E67D}"/>
              </a:ext>
            </a:extLst>
          </p:cNvPr>
          <p:cNvSpPr>
            <a:spLocks noChangeShapeType="1"/>
          </p:cNvSpPr>
          <p:nvPr/>
        </p:nvSpPr>
        <p:spPr bwMode="auto">
          <a:xfrm flipH="1" flipV="1">
            <a:off x="1198507" y="3653552"/>
            <a:ext cx="381000" cy="0"/>
          </a:xfrm>
          <a:prstGeom prst="line">
            <a:avLst/>
          </a:prstGeom>
          <a:noFill/>
          <a:ln w="381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12">
            <a:extLst>
              <a:ext uri="{FF2B5EF4-FFF2-40B4-BE49-F238E27FC236}">
                <a16:creationId xmlns:a16="http://schemas.microsoft.com/office/drawing/2014/main" id="{C056BBEB-B833-7A8F-AC7B-C53450681FB1}"/>
              </a:ext>
            </a:extLst>
          </p:cNvPr>
          <p:cNvSpPr>
            <a:spLocks noChangeShapeType="1"/>
          </p:cNvSpPr>
          <p:nvPr/>
        </p:nvSpPr>
        <p:spPr bwMode="auto">
          <a:xfrm flipV="1">
            <a:off x="3636905" y="5154611"/>
            <a:ext cx="4649845" cy="704851"/>
          </a:xfrm>
          <a:prstGeom prst="line">
            <a:avLst/>
          </a:prstGeom>
          <a:noFill/>
          <a:ln w="2032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2" name="Line 14">
            <a:extLst>
              <a:ext uri="{FF2B5EF4-FFF2-40B4-BE49-F238E27FC236}">
                <a16:creationId xmlns:a16="http://schemas.microsoft.com/office/drawing/2014/main" id="{A754B264-1BF4-4DDC-BDC5-FC785D0D55F3}"/>
              </a:ext>
            </a:extLst>
          </p:cNvPr>
          <p:cNvSpPr>
            <a:spLocks noChangeShapeType="1"/>
          </p:cNvSpPr>
          <p:nvPr/>
        </p:nvSpPr>
        <p:spPr bwMode="auto">
          <a:xfrm>
            <a:off x="7804150" y="5116513"/>
            <a:ext cx="4572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3" name="Line 15">
            <a:extLst>
              <a:ext uri="{FF2B5EF4-FFF2-40B4-BE49-F238E27FC236}">
                <a16:creationId xmlns:a16="http://schemas.microsoft.com/office/drawing/2014/main" id="{8FC6217F-090D-87D9-8ECB-BC104A3DBBA6}"/>
              </a:ext>
            </a:extLst>
          </p:cNvPr>
          <p:cNvSpPr>
            <a:spLocks noChangeShapeType="1"/>
          </p:cNvSpPr>
          <p:nvPr/>
        </p:nvSpPr>
        <p:spPr bwMode="auto">
          <a:xfrm>
            <a:off x="7870825" y="5427663"/>
            <a:ext cx="6096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4" name="Line 16">
            <a:extLst>
              <a:ext uri="{FF2B5EF4-FFF2-40B4-BE49-F238E27FC236}">
                <a16:creationId xmlns:a16="http://schemas.microsoft.com/office/drawing/2014/main" id="{DA24520F-B7BD-6A3A-EDE7-BFF77006E539}"/>
              </a:ext>
            </a:extLst>
          </p:cNvPr>
          <p:cNvSpPr>
            <a:spLocks noChangeShapeType="1"/>
          </p:cNvSpPr>
          <p:nvPr/>
        </p:nvSpPr>
        <p:spPr bwMode="auto">
          <a:xfrm flipV="1">
            <a:off x="8240713" y="1925638"/>
            <a:ext cx="0" cy="320040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5" name="Line 17">
            <a:extLst>
              <a:ext uri="{FF2B5EF4-FFF2-40B4-BE49-F238E27FC236}">
                <a16:creationId xmlns:a16="http://schemas.microsoft.com/office/drawing/2014/main" id="{B89CB93F-6A62-5A34-C292-BF94FB6A49BC}"/>
              </a:ext>
            </a:extLst>
          </p:cNvPr>
          <p:cNvSpPr>
            <a:spLocks noChangeShapeType="1"/>
          </p:cNvSpPr>
          <p:nvPr/>
        </p:nvSpPr>
        <p:spPr bwMode="auto">
          <a:xfrm flipV="1">
            <a:off x="8458200" y="1628775"/>
            <a:ext cx="0" cy="381000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6" name="Line 18">
            <a:extLst>
              <a:ext uri="{FF2B5EF4-FFF2-40B4-BE49-F238E27FC236}">
                <a16:creationId xmlns:a16="http://schemas.microsoft.com/office/drawing/2014/main" id="{328A7E4E-B3B7-0D7C-D584-36F0AC0745AC}"/>
              </a:ext>
            </a:extLst>
          </p:cNvPr>
          <p:cNvSpPr>
            <a:spLocks noChangeShapeType="1"/>
          </p:cNvSpPr>
          <p:nvPr/>
        </p:nvSpPr>
        <p:spPr bwMode="auto">
          <a:xfrm flipH="1">
            <a:off x="4822825" y="1936750"/>
            <a:ext cx="34290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7" name="Line 19">
            <a:extLst>
              <a:ext uri="{FF2B5EF4-FFF2-40B4-BE49-F238E27FC236}">
                <a16:creationId xmlns:a16="http://schemas.microsoft.com/office/drawing/2014/main" id="{F8F68685-5BFC-3EC0-C874-932ED3CB2D4D}"/>
              </a:ext>
            </a:extLst>
          </p:cNvPr>
          <p:cNvSpPr>
            <a:spLocks noChangeShapeType="1"/>
          </p:cNvSpPr>
          <p:nvPr/>
        </p:nvSpPr>
        <p:spPr bwMode="auto">
          <a:xfrm flipH="1">
            <a:off x="4572000" y="1643063"/>
            <a:ext cx="38862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8" name="Line 20">
            <a:extLst>
              <a:ext uri="{FF2B5EF4-FFF2-40B4-BE49-F238E27FC236}">
                <a16:creationId xmlns:a16="http://schemas.microsoft.com/office/drawing/2014/main" id="{39C50D04-D485-D1CF-90DE-CF27D3255F56}"/>
              </a:ext>
            </a:extLst>
          </p:cNvPr>
          <p:cNvSpPr>
            <a:spLocks noChangeShapeType="1"/>
          </p:cNvSpPr>
          <p:nvPr/>
        </p:nvSpPr>
        <p:spPr bwMode="auto">
          <a:xfrm>
            <a:off x="4832350" y="1925638"/>
            <a:ext cx="0" cy="137160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9" name="Line 21">
            <a:extLst>
              <a:ext uri="{FF2B5EF4-FFF2-40B4-BE49-F238E27FC236}">
                <a16:creationId xmlns:a16="http://schemas.microsoft.com/office/drawing/2014/main" id="{4D5C67C2-220E-910B-C997-72CA126AFE79}"/>
              </a:ext>
            </a:extLst>
          </p:cNvPr>
          <p:cNvSpPr>
            <a:spLocks noChangeShapeType="1"/>
          </p:cNvSpPr>
          <p:nvPr/>
        </p:nvSpPr>
        <p:spPr bwMode="auto">
          <a:xfrm flipH="1">
            <a:off x="4583113" y="1622425"/>
            <a:ext cx="0" cy="198120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22">
            <a:extLst>
              <a:ext uri="{FF2B5EF4-FFF2-40B4-BE49-F238E27FC236}">
                <a16:creationId xmlns:a16="http://schemas.microsoft.com/office/drawing/2014/main" id="{F6753276-72D9-10F1-78B1-998CF263810C}"/>
              </a:ext>
            </a:extLst>
          </p:cNvPr>
          <p:cNvSpPr>
            <a:spLocks noChangeShapeType="1"/>
          </p:cNvSpPr>
          <p:nvPr/>
        </p:nvSpPr>
        <p:spPr bwMode="auto">
          <a:xfrm>
            <a:off x="4821238" y="3265488"/>
            <a:ext cx="8382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1" name="Line 23">
            <a:extLst>
              <a:ext uri="{FF2B5EF4-FFF2-40B4-BE49-F238E27FC236}">
                <a16:creationId xmlns:a16="http://schemas.microsoft.com/office/drawing/2014/main" id="{5BA8F27E-96F8-8E02-8462-A12AF52D40E0}"/>
              </a:ext>
            </a:extLst>
          </p:cNvPr>
          <p:cNvSpPr>
            <a:spLocks noChangeShapeType="1"/>
          </p:cNvSpPr>
          <p:nvPr/>
        </p:nvSpPr>
        <p:spPr bwMode="auto">
          <a:xfrm flipH="1">
            <a:off x="4584700" y="3536950"/>
            <a:ext cx="9906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3" name="AutoShape 25">
            <a:extLst>
              <a:ext uri="{FF2B5EF4-FFF2-40B4-BE49-F238E27FC236}">
                <a16:creationId xmlns:a16="http://schemas.microsoft.com/office/drawing/2014/main" id="{DB0E0588-3EF8-1FDA-2CDF-11264A5D4BE1}"/>
              </a:ext>
            </a:extLst>
          </p:cNvPr>
          <p:cNvSpPr>
            <a:spLocks noChangeArrowheads="1"/>
          </p:cNvSpPr>
          <p:nvPr/>
        </p:nvSpPr>
        <p:spPr bwMode="auto">
          <a:xfrm>
            <a:off x="3484507" y="5406152"/>
            <a:ext cx="457200" cy="1066800"/>
          </a:xfrm>
          <a:prstGeom prst="curvedLeftArrow">
            <a:avLst>
              <a:gd name="adj1" fmla="val 36296"/>
              <a:gd name="adj2" fmla="val 93333"/>
              <a:gd name="adj3" fmla="val 33333"/>
            </a:avLst>
          </a:prstGeom>
          <a:solidFill>
            <a:srgbClr val="96969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37975" name="Text Box 87">
            <a:extLst>
              <a:ext uri="{FF2B5EF4-FFF2-40B4-BE49-F238E27FC236}">
                <a16:creationId xmlns:a16="http://schemas.microsoft.com/office/drawing/2014/main" id="{D51D99F7-E3FC-14A1-C81D-5CC482396130}"/>
              </a:ext>
            </a:extLst>
          </p:cNvPr>
          <p:cNvSpPr txBox="1">
            <a:spLocks noChangeArrowheads="1"/>
          </p:cNvSpPr>
          <p:nvPr/>
        </p:nvSpPr>
        <p:spPr bwMode="auto">
          <a:xfrm>
            <a:off x="8534400" y="4495800"/>
            <a:ext cx="3810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90000"/>
              </a:lnSpc>
              <a:spcBef>
                <a:spcPct val="50000"/>
              </a:spcBef>
              <a:buFontTx/>
              <a:buNone/>
            </a:pPr>
            <a:r>
              <a:rPr lang="en-US" altLang="zh-CN" sz="2400">
                <a:latin typeface="Times New Roman" panose="02020603050405020304" pitchFamily="18" charset="0"/>
                <a:cs typeface="Times New Roman" panose="02020603050405020304" pitchFamily="18" charset="0"/>
              </a:rPr>
              <a:t>0110</a:t>
            </a:r>
          </a:p>
        </p:txBody>
      </p:sp>
      <p:sp>
        <p:nvSpPr>
          <p:cNvPr id="37976" name="Text Box 88" descr="蓝色砂纸">
            <a:extLst>
              <a:ext uri="{FF2B5EF4-FFF2-40B4-BE49-F238E27FC236}">
                <a16:creationId xmlns:a16="http://schemas.microsoft.com/office/drawing/2014/main" id="{C20E07E9-EC67-AA65-7544-2D4B7CEFF123}"/>
              </a:ext>
            </a:extLst>
          </p:cNvPr>
          <p:cNvSpPr txBox="1">
            <a:spLocks noChangeArrowheads="1"/>
          </p:cNvSpPr>
          <p:nvPr/>
        </p:nvSpPr>
        <p:spPr bwMode="auto">
          <a:xfrm>
            <a:off x="8502650" y="4597400"/>
            <a:ext cx="381000" cy="130016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45000"/>
              </a:lnSpc>
              <a:spcBef>
                <a:spcPct val="50000"/>
              </a:spcBef>
              <a:buFontTx/>
              <a:buNone/>
            </a:pPr>
            <a:r>
              <a:rPr lang="en-US" altLang="zh-CN" sz="2400" b="1">
                <a:solidFill>
                  <a:srgbClr val="CC0000"/>
                </a:solidFill>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a:p>
            <a:pPr eaLnBrk="1" hangingPunct="1">
              <a:lnSpc>
                <a:spcPct val="45000"/>
              </a:lnSpc>
              <a:spcBef>
                <a:spcPct val="50000"/>
              </a:spcBef>
              <a:buFontTx/>
              <a:buNone/>
            </a:pPr>
            <a:r>
              <a:rPr lang="en-US" altLang="zh-CN" sz="2400" b="1">
                <a:solidFill>
                  <a:srgbClr val="CC0000"/>
                </a:solidFill>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eaLnBrk="1" hangingPunct="1">
              <a:lnSpc>
                <a:spcPct val="45000"/>
              </a:lnSpc>
              <a:spcBef>
                <a:spcPct val="50000"/>
              </a:spcBef>
              <a:buFontTx/>
              <a:buNone/>
            </a:pPr>
            <a:r>
              <a:rPr lang="en-US" altLang="zh-CN" sz="2400" b="1">
                <a:solidFill>
                  <a:srgbClr val="CC0000"/>
                </a:solidFill>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a:p>
            <a:pPr eaLnBrk="1" hangingPunct="1">
              <a:lnSpc>
                <a:spcPct val="45000"/>
              </a:lnSpc>
              <a:spcBef>
                <a:spcPct val="50000"/>
              </a:spcBef>
              <a:buFontTx/>
              <a:buNone/>
            </a:pPr>
            <a:r>
              <a:rPr lang="en-US" altLang="zh-CN" sz="2400" b="1">
                <a:solidFill>
                  <a:srgbClr val="CC0000"/>
                </a:solidFill>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p:sp>
        <p:nvSpPr>
          <p:cNvPr id="106527" name="Text Box 126">
            <a:extLst>
              <a:ext uri="{FF2B5EF4-FFF2-40B4-BE49-F238E27FC236}">
                <a16:creationId xmlns:a16="http://schemas.microsoft.com/office/drawing/2014/main" id="{3B66C910-0EE1-B2B0-1ACD-C51A6740E063}"/>
              </a:ext>
            </a:extLst>
          </p:cNvPr>
          <p:cNvSpPr txBox="1">
            <a:spLocks noChangeArrowheads="1"/>
          </p:cNvSpPr>
          <p:nvPr/>
        </p:nvSpPr>
        <p:spPr bwMode="auto">
          <a:xfrm>
            <a:off x="5168900" y="4160838"/>
            <a:ext cx="627063" cy="3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CP</a:t>
            </a:r>
            <a:r>
              <a:rPr lang="en-US" altLang="zh-CN" sz="1600" b="1" baseline="-25000" dirty="0">
                <a:solidFill>
                  <a:srgbClr val="000099"/>
                </a:solidFill>
                <a:latin typeface="Times New Roman" panose="02020603050405020304" pitchFamily="18" charset="0"/>
                <a:cs typeface="Times New Roman" panose="02020603050405020304" pitchFamily="18" charset="0"/>
              </a:rPr>
              <a:t>0</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106528" name="Text Box 127">
            <a:extLst>
              <a:ext uri="{FF2B5EF4-FFF2-40B4-BE49-F238E27FC236}">
                <a16:creationId xmlns:a16="http://schemas.microsoft.com/office/drawing/2014/main" id="{ED22BC71-AE14-F18C-8C4E-20BAD5D8C55E}"/>
              </a:ext>
            </a:extLst>
          </p:cNvPr>
          <p:cNvSpPr txBox="1">
            <a:spLocks noChangeArrowheads="1"/>
          </p:cNvSpPr>
          <p:nvPr/>
        </p:nvSpPr>
        <p:spPr bwMode="auto">
          <a:xfrm>
            <a:off x="5167313" y="4914900"/>
            <a:ext cx="627062" cy="3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CP</a:t>
            </a:r>
            <a:r>
              <a:rPr lang="en-US" altLang="zh-CN" sz="1600" b="1" baseline="-25000" dirty="0">
                <a:solidFill>
                  <a:srgbClr val="000099"/>
                </a:solidFill>
                <a:latin typeface="Times New Roman" panose="02020603050405020304" pitchFamily="18" charset="0"/>
                <a:cs typeface="Times New Roman" panose="02020603050405020304" pitchFamily="18" charset="0"/>
              </a:rPr>
              <a:t>1</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2" name="Text Box 1031">
            <a:extLst>
              <a:ext uri="{FF2B5EF4-FFF2-40B4-BE49-F238E27FC236}">
                <a16:creationId xmlns:a16="http://schemas.microsoft.com/office/drawing/2014/main" id="{BDAF92FD-2A95-6B0F-AFE9-2F7ED2985808}"/>
              </a:ext>
            </a:extLst>
          </p:cNvPr>
          <p:cNvSpPr txBox="1">
            <a:spLocks noChangeArrowheads="1"/>
          </p:cNvSpPr>
          <p:nvPr/>
        </p:nvSpPr>
        <p:spPr bwMode="auto">
          <a:xfrm>
            <a:off x="165099" y="1066008"/>
            <a:ext cx="83311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zh-CN" altLang="en-US" sz="2400" b="1">
                <a:solidFill>
                  <a:srgbClr val="0000CC"/>
                </a:solidFill>
                <a:latin typeface="+mn-ea"/>
                <a:ea typeface="+mn-ea"/>
                <a:cs typeface="Times New Roman" panose="02020603050405020304" pitchFamily="18" charset="0"/>
              </a:rPr>
              <a:t>例</a:t>
            </a:r>
            <a:r>
              <a:rPr lang="en-US" altLang="zh-CN" sz="2400" b="1">
                <a:solidFill>
                  <a:srgbClr val="0000CC"/>
                </a:solidFill>
                <a:latin typeface="+mn-ea"/>
                <a:ea typeface="+mn-ea"/>
                <a:cs typeface="Times New Roman" panose="02020603050405020304" pitchFamily="18" charset="0"/>
              </a:rPr>
              <a:t>8</a:t>
            </a:r>
            <a:r>
              <a:rPr lang="zh-CN" altLang="en-US" sz="2400" b="1">
                <a:solidFill>
                  <a:srgbClr val="0000CC"/>
                </a:solidFill>
                <a:latin typeface="+mn-ea"/>
                <a:ea typeface="+mn-ea"/>
                <a:cs typeface="Times New Roman" panose="02020603050405020304" pitchFamily="18" charset="0"/>
              </a:rPr>
              <a:t>：</a:t>
            </a:r>
            <a:r>
              <a:rPr lang="zh-CN" altLang="en-US" sz="2400" b="1" dirty="0">
                <a:latin typeface="+mn-ea"/>
                <a:ea typeface="+mn-ea"/>
                <a:cs typeface="Times New Roman" panose="02020603050405020304" pitchFamily="18" charset="0"/>
              </a:rPr>
              <a:t>用</a:t>
            </a:r>
            <a:r>
              <a:rPr lang="en-US" altLang="zh-CN" sz="2400" b="1" dirty="0">
                <a:latin typeface="+mn-ea"/>
                <a:ea typeface="+mn-ea"/>
                <a:cs typeface="Times New Roman" panose="02020603050405020304" pitchFamily="18" charset="0"/>
              </a:rPr>
              <a:t>74290</a:t>
            </a:r>
            <a:r>
              <a:rPr lang="zh-CN" altLang="en-US" sz="2400" b="1" dirty="0">
                <a:latin typeface="+mn-ea"/>
                <a:ea typeface="+mn-ea"/>
                <a:cs typeface="Times New Roman" panose="02020603050405020304" pitchFamily="18" charset="0"/>
              </a:rPr>
              <a:t>设计模</a:t>
            </a:r>
            <a:r>
              <a:rPr lang="en-US" altLang="zh-CN" sz="2400" b="1" dirty="0">
                <a:latin typeface="+mn-ea"/>
                <a:ea typeface="+mn-ea"/>
                <a:cs typeface="Times New Roman" panose="02020603050405020304" pitchFamily="18" charset="0"/>
              </a:rPr>
              <a:t>7</a:t>
            </a:r>
            <a:r>
              <a:rPr lang="zh-CN" altLang="en-US" sz="2400" b="1" dirty="0">
                <a:latin typeface="+mn-ea"/>
                <a:ea typeface="+mn-ea"/>
                <a:cs typeface="Times New Roman" panose="02020603050405020304" pitchFamily="18" charset="0"/>
              </a:rPr>
              <a:t>计数器</a:t>
            </a:r>
            <a:endParaRPr lang="zh-CN" altLang="en-US" sz="2400" b="1" dirty="0">
              <a:solidFill>
                <a:srgbClr val="006666"/>
              </a:solidFill>
              <a:latin typeface="+mn-ea"/>
              <a:ea typeface="+mn-ea"/>
              <a:cs typeface="Times New Roman" panose="02020603050405020304" pitchFamily="18" charset="0"/>
            </a:endParaRPr>
          </a:p>
        </p:txBody>
      </p:sp>
      <p:sp>
        <p:nvSpPr>
          <p:cNvPr id="3" name="Text Box 1104">
            <a:extLst>
              <a:ext uri="{FF2B5EF4-FFF2-40B4-BE49-F238E27FC236}">
                <a16:creationId xmlns:a16="http://schemas.microsoft.com/office/drawing/2014/main" id="{A50B5076-4704-1DE5-919E-48FF0682472F}"/>
              </a:ext>
            </a:extLst>
          </p:cNvPr>
          <p:cNvSpPr txBox="1">
            <a:spLocks noChangeArrowheads="1"/>
          </p:cNvSpPr>
          <p:nvPr/>
        </p:nvSpPr>
        <p:spPr bwMode="auto">
          <a:xfrm>
            <a:off x="4816476" y="4331577"/>
            <a:ext cx="6096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2400" b="1" i="1" dirty="0">
                <a:solidFill>
                  <a:srgbClr val="CC3300"/>
                </a:solidFill>
                <a:latin typeface="Times New Roman" panose="02020603050405020304" pitchFamily="18" charset="0"/>
                <a:cs typeface="Times New Roman" panose="02020603050405020304" pitchFamily="18" charset="0"/>
              </a:rPr>
              <a:t>f</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7894">
                                            <p:txEl>
                                              <p:pRg st="0" end="0"/>
                                            </p:txEl>
                                          </p:spTgt>
                                        </p:tgtEl>
                                        <p:attrNameLst>
                                          <p:attrName>style.visibility</p:attrName>
                                        </p:attrNameLst>
                                      </p:cBhvr>
                                      <p:to>
                                        <p:strVal val="visible"/>
                                      </p:to>
                                    </p:set>
                                    <p:animEffect transition="in" filter="wipe(left)">
                                      <p:cBhvr>
                                        <p:cTn id="15" dur="500"/>
                                        <p:tgtEl>
                                          <p:spTgt spid="3789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7894">
                                            <p:txEl>
                                              <p:pRg st="1" end="1"/>
                                            </p:txEl>
                                          </p:spTgt>
                                        </p:tgtEl>
                                        <p:attrNameLst>
                                          <p:attrName>style.visibility</p:attrName>
                                        </p:attrNameLst>
                                      </p:cBhvr>
                                      <p:to>
                                        <p:strVal val="visible"/>
                                      </p:to>
                                    </p:set>
                                    <p:animEffect transition="in" filter="wipe(left)">
                                      <p:cBhvr>
                                        <p:cTn id="20" dur="500"/>
                                        <p:tgtEl>
                                          <p:spTgt spid="37894">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7894">
                                            <p:txEl>
                                              <p:pRg st="2" end="2"/>
                                            </p:txEl>
                                          </p:spTgt>
                                        </p:tgtEl>
                                        <p:attrNameLst>
                                          <p:attrName>style.visibility</p:attrName>
                                        </p:attrNameLst>
                                      </p:cBhvr>
                                      <p:to>
                                        <p:strVal val="visible"/>
                                      </p:to>
                                    </p:set>
                                    <p:animEffect transition="in" filter="wipe(left)">
                                      <p:cBhvr>
                                        <p:cTn id="25" dur="500"/>
                                        <p:tgtEl>
                                          <p:spTgt spid="37894">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37894">
                                            <p:txEl>
                                              <p:pRg st="3" end="3"/>
                                            </p:txEl>
                                          </p:spTgt>
                                        </p:tgtEl>
                                        <p:attrNameLst>
                                          <p:attrName>style.visibility</p:attrName>
                                        </p:attrNameLst>
                                      </p:cBhvr>
                                      <p:to>
                                        <p:strVal val="visible"/>
                                      </p:to>
                                    </p:set>
                                    <p:animEffect transition="in" filter="wipe(left)">
                                      <p:cBhvr>
                                        <p:cTn id="30" dur="500"/>
                                        <p:tgtEl>
                                          <p:spTgt spid="37894">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7894">
                                            <p:txEl>
                                              <p:pRg st="4" end="4"/>
                                            </p:txEl>
                                          </p:spTgt>
                                        </p:tgtEl>
                                        <p:attrNameLst>
                                          <p:attrName>style.visibility</p:attrName>
                                        </p:attrNameLst>
                                      </p:cBhvr>
                                      <p:to>
                                        <p:strVal val="visible"/>
                                      </p:to>
                                    </p:set>
                                    <p:animEffect transition="in" filter="wipe(left)">
                                      <p:cBhvr>
                                        <p:cTn id="35" dur="500"/>
                                        <p:tgtEl>
                                          <p:spTgt spid="37894">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37894">
                                            <p:txEl>
                                              <p:pRg st="5" end="5"/>
                                            </p:txEl>
                                          </p:spTgt>
                                        </p:tgtEl>
                                        <p:attrNameLst>
                                          <p:attrName>style.visibility</p:attrName>
                                        </p:attrNameLst>
                                      </p:cBhvr>
                                      <p:to>
                                        <p:strVal val="visible"/>
                                      </p:to>
                                    </p:set>
                                    <p:animEffect transition="in" filter="wipe(left)">
                                      <p:cBhvr>
                                        <p:cTn id="40" dur="500"/>
                                        <p:tgtEl>
                                          <p:spTgt spid="37894">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37894">
                                            <p:txEl>
                                              <p:pRg st="6" end="6"/>
                                            </p:txEl>
                                          </p:spTgt>
                                        </p:tgtEl>
                                        <p:attrNameLst>
                                          <p:attrName>style.visibility</p:attrName>
                                        </p:attrNameLst>
                                      </p:cBhvr>
                                      <p:to>
                                        <p:strVal val="visible"/>
                                      </p:to>
                                    </p:set>
                                    <p:animEffect transition="in" filter="wipe(left)">
                                      <p:cBhvr>
                                        <p:cTn id="45" dur="500"/>
                                        <p:tgtEl>
                                          <p:spTgt spid="37894">
                                            <p:txEl>
                                              <p:pRg st="6" end="6"/>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37894">
                                            <p:txEl>
                                              <p:pRg st="7" end="7"/>
                                            </p:txEl>
                                          </p:spTgt>
                                        </p:tgtEl>
                                        <p:attrNameLst>
                                          <p:attrName>style.visibility</p:attrName>
                                        </p:attrNameLst>
                                      </p:cBhvr>
                                      <p:to>
                                        <p:strVal val="visible"/>
                                      </p:to>
                                    </p:set>
                                    <p:animEffect transition="in" filter="wipe(left)">
                                      <p:cBhvr>
                                        <p:cTn id="50" dur="500"/>
                                        <p:tgtEl>
                                          <p:spTgt spid="37894">
                                            <p:txEl>
                                              <p:pRg st="7" end="7"/>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7894">
                                            <p:txEl>
                                              <p:pRg st="8" end="8"/>
                                            </p:txEl>
                                          </p:spTgt>
                                        </p:tgtEl>
                                        <p:attrNameLst>
                                          <p:attrName>style.visibility</p:attrName>
                                        </p:attrNameLst>
                                      </p:cBhvr>
                                      <p:to>
                                        <p:strVal val="visible"/>
                                      </p:to>
                                    </p:set>
                                    <p:animEffect transition="in" filter="wipe(left)">
                                      <p:cBhvr>
                                        <p:cTn id="55" dur="500"/>
                                        <p:tgtEl>
                                          <p:spTgt spid="37894">
                                            <p:txEl>
                                              <p:pRg st="8" end="8"/>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37894">
                                            <p:txEl>
                                              <p:pRg st="9" end="9"/>
                                            </p:txEl>
                                          </p:spTgt>
                                        </p:tgtEl>
                                        <p:attrNameLst>
                                          <p:attrName>style.visibility</p:attrName>
                                        </p:attrNameLst>
                                      </p:cBhvr>
                                      <p:to>
                                        <p:strVal val="visible"/>
                                      </p:to>
                                    </p:set>
                                    <p:animEffect transition="in" filter="wipe(left)">
                                      <p:cBhvr>
                                        <p:cTn id="60" dur="500"/>
                                        <p:tgtEl>
                                          <p:spTgt spid="37894">
                                            <p:txEl>
                                              <p:pRg st="9" end="9"/>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37894">
                                            <p:txEl>
                                              <p:pRg st="10" end="10"/>
                                            </p:txEl>
                                          </p:spTgt>
                                        </p:tgtEl>
                                        <p:attrNameLst>
                                          <p:attrName>style.visibility</p:attrName>
                                        </p:attrNameLst>
                                      </p:cBhvr>
                                      <p:to>
                                        <p:strVal val="visible"/>
                                      </p:to>
                                    </p:set>
                                    <p:animEffect transition="in" filter="wipe(left)">
                                      <p:cBhvr>
                                        <p:cTn id="65" dur="500"/>
                                        <p:tgtEl>
                                          <p:spTgt spid="37894">
                                            <p:txEl>
                                              <p:pRg st="10" end="10"/>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2" presetClass="entr" presetSubtype="4" fill="hold" nodeType="clickEffect">
                                  <p:stCondLst>
                                    <p:cond delay="0"/>
                                  </p:stCondLst>
                                  <p:childTnLst>
                                    <p:set>
                                      <p:cBhvr>
                                        <p:cTn id="69" dur="1" fill="hold">
                                          <p:stCondLst>
                                            <p:cond delay="0"/>
                                          </p:stCondLst>
                                        </p:cTn>
                                        <p:tgtEl>
                                          <p:spTgt spid="37896"/>
                                        </p:tgtEl>
                                        <p:attrNameLst>
                                          <p:attrName>style.visibility</p:attrName>
                                        </p:attrNameLst>
                                      </p:cBhvr>
                                      <p:to>
                                        <p:strVal val="visible"/>
                                      </p:to>
                                    </p:set>
                                    <p:animEffect transition="in" filter="slide(fromBottom)">
                                      <p:cBhvr>
                                        <p:cTn id="70" dur="500"/>
                                        <p:tgtEl>
                                          <p:spTgt spid="37896"/>
                                        </p:tgtEl>
                                      </p:cBhvr>
                                    </p:animEffect>
                                  </p:childTnLst>
                                </p:cTn>
                              </p:par>
                            </p:childTnLst>
                          </p:cTn>
                        </p:par>
                        <p:par>
                          <p:cTn id="71" fill="hold" nodeType="afterGroup">
                            <p:stCondLst>
                              <p:cond delay="500"/>
                            </p:stCondLst>
                            <p:childTnLst>
                              <p:par>
                                <p:cTn id="72" presetID="23" presetClass="entr" presetSubtype="288" fill="hold" nodeType="afterEffect">
                                  <p:stCondLst>
                                    <p:cond delay="0"/>
                                  </p:stCondLst>
                                  <p:iterate type="lt">
                                    <p:tmPct val="100000"/>
                                  </p:iterate>
                                  <p:childTnLst>
                                    <p:set>
                                      <p:cBhvr>
                                        <p:cTn id="73" dur="1" fill="hold">
                                          <p:stCondLst>
                                            <p:cond delay="0"/>
                                          </p:stCondLst>
                                        </p:cTn>
                                        <p:tgtEl>
                                          <p:spTgt spid="37975"/>
                                        </p:tgtEl>
                                        <p:attrNameLst>
                                          <p:attrName>style.visibility</p:attrName>
                                        </p:attrNameLst>
                                      </p:cBhvr>
                                      <p:to>
                                        <p:strVal val="visible"/>
                                      </p:to>
                                    </p:set>
                                    <p:anim calcmode="lin" valueType="num">
                                      <p:cBhvr>
                                        <p:cTn id="74" dur="75" fill="hold"/>
                                        <p:tgtEl>
                                          <p:spTgt spid="37975"/>
                                        </p:tgtEl>
                                        <p:attrNameLst>
                                          <p:attrName>ppt_w</p:attrName>
                                        </p:attrNameLst>
                                      </p:cBhvr>
                                      <p:tavLst>
                                        <p:tav tm="0">
                                          <p:val>
                                            <p:strVal val="4/3*#ppt_w"/>
                                          </p:val>
                                        </p:tav>
                                        <p:tav tm="100000">
                                          <p:val>
                                            <p:strVal val="#ppt_w"/>
                                          </p:val>
                                        </p:tav>
                                      </p:tavLst>
                                    </p:anim>
                                    <p:anim calcmode="lin" valueType="num">
                                      <p:cBhvr>
                                        <p:cTn id="75" dur="75" fill="hold"/>
                                        <p:tgtEl>
                                          <p:spTgt spid="37975"/>
                                        </p:tgtEl>
                                        <p:attrNameLst>
                                          <p:attrName>ppt_h</p:attrName>
                                        </p:attrNameLst>
                                      </p:cBhvr>
                                      <p:tavLst>
                                        <p:tav tm="0">
                                          <p:val>
                                            <p:strVal val="4/3*#ppt_h"/>
                                          </p:val>
                                        </p:tav>
                                        <p:tav tm="100000">
                                          <p:val>
                                            <p:strVal val="#ppt_h"/>
                                          </p:val>
                                        </p:tav>
                                      </p:tavLst>
                                    </p:anim>
                                  </p:childTnLst>
                                  <p:subTnLst>
                                    <p:set>
                                      <p:cBhvr override="childStyle">
                                        <p:cTn dur="1" fill="hold" display="0" masterRel="nextClick" afterEffect="1"/>
                                        <p:tgtEl>
                                          <p:spTgt spid="37975"/>
                                        </p:tgtEl>
                                        <p:attrNameLst>
                                          <p:attrName>style.visibility</p:attrName>
                                        </p:attrNameLst>
                                      </p:cBhvr>
                                      <p:to>
                                        <p:strVal val="hidden"/>
                                      </p:to>
                                    </p:set>
                                  </p:subTnLst>
                                </p:cTn>
                              </p:par>
                            </p:childTnLst>
                          </p:cTn>
                        </p:par>
                      </p:childTnLst>
                    </p:cTn>
                  </p:par>
                  <p:par>
                    <p:cTn id="76" fill="hold" nodeType="clickPar">
                      <p:stCondLst>
                        <p:cond delay="indefinite"/>
                      </p:stCondLst>
                      <p:childTnLst>
                        <p:par>
                          <p:cTn id="77" fill="hold" nodeType="withGroup">
                            <p:stCondLst>
                              <p:cond delay="0"/>
                            </p:stCondLst>
                            <p:childTnLst>
                              <p:par>
                                <p:cTn id="78" presetID="17" presetClass="entr" presetSubtype="8" fill="hold" nodeType="clickEffect">
                                  <p:stCondLst>
                                    <p:cond delay="0"/>
                                  </p:stCondLst>
                                  <p:childTnLst>
                                    <p:set>
                                      <p:cBhvr>
                                        <p:cTn id="79" dur="1" fill="hold">
                                          <p:stCondLst>
                                            <p:cond delay="0"/>
                                          </p:stCondLst>
                                        </p:cTn>
                                        <p:tgtEl>
                                          <p:spTgt spid="37902"/>
                                        </p:tgtEl>
                                        <p:attrNameLst>
                                          <p:attrName>style.visibility</p:attrName>
                                        </p:attrNameLst>
                                      </p:cBhvr>
                                      <p:to>
                                        <p:strVal val="visible"/>
                                      </p:to>
                                    </p:set>
                                    <p:anim calcmode="lin" valueType="num">
                                      <p:cBhvr>
                                        <p:cTn id="80" dur="500" fill="hold"/>
                                        <p:tgtEl>
                                          <p:spTgt spid="37902"/>
                                        </p:tgtEl>
                                        <p:attrNameLst>
                                          <p:attrName>ppt_x</p:attrName>
                                        </p:attrNameLst>
                                      </p:cBhvr>
                                      <p:tavLst>
                                        <p:tav tm="0">
                                          <p:val>
                                            <p:strVal val="#ppt_x-#ppt_w/2"/>
                                          </p:val>
                                        </p:tav>
                                        <p:tav tm="100000">
                                          <p:val>
                                            <p:strVal val="#ppt_x"/>
                                          </p:val>
                                        </p:tav>
                                      </p:tavLst>
                                    </p:anim>
                                    <p:anim calcmode="lin" valueType="num">
                                      <p:cBhvr>
                                        <p:cTn id="81" dur="500" fill="hold"/>
                                        <p:tgtEl>
                                          <p:spTgt spid="37902"/>
                                        </p:tgtEl>
                                        <p:attrNameLst>
                                          <p:attrName>ppt_y</p:attrName>
                                        </p:attrNameLst>
                                      </p:cBhvr>
                                      <p:tavLst>
                                        <p:tav tm="0">
                                          <p:val>
                                            <p:strVal val="#ppt_y"/>
                                          </p:val>
                                        </p:tav>
                                        <p:tav tm="100000">
                                          <p:val>
                                            <p:strVal val="#ppt_y"/>
                                          </p:val>
                                        </p:tav>
                                      </p:tavLst>
                                    </p:anim>
                                    <p:anim calcmode="lin" valueType="num">
                                      <p:cBhvr>
                                        <p:cTn id="82" dur="500" fill="hold"/>
                                        <p:tgtEl>
                                          <p:spTgt spid="37902"/>
                                        </p:tgtEl>
                                        <p:attrNameLst>
                                          <p:attrName>ppt_w</p:attrName>
                                        </p:attrNameLst>
                                      </p:cBhvr>
                                      <p:tavLst>
                                        <p:tav tm="0">
                                          <p:val>
                                            <p:fltVal val="0"/>
                                          </p:val>
                                        </p:tav>
                                        <p:tav tm="100000">
                                          <p:val>
                                            <p:strVal val="#ppt_w"/>
                                          </p:val>
                                        </p:tav>
                                      </p:tavLst>
                                    </p:anim>
                                    <p:anim calcmode="lin" valueType="num">
                                      <p:cBhvr>
                                        <p:cTn id="83" dur="500" fill="hold"/>
                                        <p:tgtEl>
                                          <p:spTgt spid="37902"/>
                                        </p:tgtEl>
                                        <p:attrNameLst>
                                          <p:attrName>ppt_h</p:attrName>
                                        </p:attrNameLst>
                                      </p:cBhvr>
                                      <p:tavLst>
                                        <p:tav tm="0">
                                          <p:val>
                                            <p:strVal val="#ppt_h"/>
                                          </p:val>
                                        </p:tav>
                                        <p:tav tm="100000">
                                          <p:val>
                                            <p:strVal val="#ppt_h"/>
                                          </p:val>
                                        </p:tav>
                                      </p:tavLst>
                                    </p:anim>
                                  </p:childTnLst>
                                </p:cTn>
                              </p:par>
                            </p:childTnLst>
                          </p:cTn>
                        </p:par>
                        <p:par>
                          <p:cTn id="84" fill="hold" nodeType="afterGroup">
                            <p:stCondLst>
                              <p:cond delay="500"/>
                            </p:stCondLst>
                            <p:childTnLst>
                              <p:par>
                                <p:cTn id="85" presetID="17" presetClass="entr" presetSubtype="8" fill="hold" nodeType="afterEffect">
                                  <p:stCondLst>
                                    <p:cond delay="0"/>
                                  </p:stCondLst>
                                  <p:childTnLst>
                                    <p:set>
                                      <p:cBhvr>
                                        <p:cTn id="86" dur="1" fill="hold">
                                          <p:stCondLst>
                                            <p:cond delay="0"/>
                                          </p:stCondLst>
                                        </p:cTn>
                                        <p:tgtEl>
                                          <p:spTgt spid="37903"/>
                                        </p:tgtEl>
                                        <p:attrNameLst>
                                          <p:attrName>style.visibility</p:attrName>
                                        </p:attrNameLst>
                                      </p:cBhvr>
                                      <p:to>
                                        <p:strVal val="visible"/>
                                      </p:to>
                                    </p:set>
                                    <p:anim calcmode="lin" valueType="num">
                                      <p:cBhvr>
                                        <p:cTn id="87" dur="500" fill="hold"/>
                                        <p:tgtEl>
                                          <p:spTgt spid="37903"/>
                                        </p:tgtEl>
                                        <p:attrNameLst>
                                          <p:attrName>ppt_x</p:attrName>
                                        </p:attrNameLst>
                                      </p:cBhvr>
                                      <p:tavLst>
                                        <p:tav tm="0">
                                          <p:val>
                                            <p:strVal val="#ppt_x-#ppt_w/2"/>
                                          </p:val>
                                        </p:tav>
                                        <p:tav tm="100000">
                                          <p:val>
                                            <p:strVal val="#ppt_x"/>
                                          </p:val>
                                        </p:tav>
                                      </p:tavLst>
                                    </p:anim>
                                    <p:anim calcmode="lin" valueType="num">
                                      <p:cBhvr>
                                        <p:cTn id="88" dur="500" fill="hold"/>
                                        <p:tgtEl>
                                          <p:spTgt spid="37903"/>
                                        </p:tgtEl>
                                        <p:attrNameLst>
                                          <p:attrName>ppt_y</p:attrName>
                                        </p:attrNameLst>
                                      </p:cBhvr>
                                      <p:tavLst>
                                        <p:tav tm="0">
                                          <p:val>
                                            <p:strVal val="#ppt_y"/>
                                          </p:val>
                                        </p:tav>
                                        <p:tav tm="100000">
                                          <p:val>
                                            <p:strVal val="#ppt_y"/>
                                          </p:val>
                                        </p:tav>
                                      </p:tavLst>
                                    </p:anim>
                                    <p:anim calcmode="lin" valueType="num">
                                      <p:cBhvr>
                                        <p:cTn id="89" dur="500" fill="hold"/>
                                        <p:tgtEl>
                                          <p:spTgt spid="37903"/>
                                        </p:tgtEl>
                                        <p:attrNameLst>
                                          <p:attrName>ppt_w</p:attrName>
                                        </p:attrNameLst>
                                      </p:cBhvr>
                                      <p:tavLst>
                                        <p:tav tm="0">
                                          <p:val>
                                            <p:fltVal val="0"/>
                                          </p:val>
                                        </p:tav>
                                        <p:tav tm="100000">
                                          <p:val>
                                            <p:strVal val="#ppt_w"/>
                                          </p:val>
                                        </p:tav>
                                      </p:tavLst>
                                    </p:anim>
                                    <p:anim calcmode="lin" valueType="num">
                                      <p:cBhvr>
                                        <p:cTn id="90" dur="500" fill="hold"/>
                                        <p:tgtEl>
                                          <p:spTgt spid="37903"/>
                                        </p:tgtEl>
                                        <p:attrNameLst>
                                          <p:attrName>ppt_h</p:attrName>
                                        </p:attrNameLst>
                                      </p:cBhvr>
                                      <p:tavLst>
                                        <p:tav tm="0">
                                          <p:val>
                                            <p:strVal val="#ppt_h"/>
                                          </p:val>
                                        </p:tav>
                                        <p:tav tm="100000">
                                          <p:val>
                                            <p:strVal val="#ppt_h"/>
                                          </p:val>
                                        </p:tav>
                                      </p:tavLst>
                                    </p:anim>
                                  </p:childTnLst>
                                </p:cTn>
                              </p:par>
                            </p:childTnLst>
                          </p:cTn>
                        </p:par>
                        <p:par>
                          <p:cTn id="91" fill="hold" nodeType="afterGroup">
                            <p:stCondLst>
                              <p:cond delay="1000"/>
                            </p:stCondLst>
                            <p:childTnLst>
                              <p:par>
                                <p:cTn id="92" presetID="17" presetClass="entr" presetSubtype="4" fill="hold" nodeType="afterEffect">
                                  <p:stCondLst>
                                    <p:cond delay="0"/>
                                  </p:stCondLst>
                                  <p:childTnLst>
                                    <p:set>
                                      <p:cBhvr>
                                        <p:cTn id="93" dur="1" fill="hold">
                                          <p:stCondLst>
                                            <p:cond delay="0"/>
                                          </p:stCondLst>
                                        </p:cTn>
                                        <p:tgtEl>
                                          <p:spTgt spid="37904"/>
                                        </p:tgtEl>
                                        <p:attrNameLst>
                                          <p:attrName>style.visibility</p:attrName>
                                        </p:attrNameLst>
                                      </p:cBhvr>
                                      <p:to>
                                        <p:strVal val="visible"/>
                                      </p:to>
                                    </p:set>
                                    <p:anim calcmode="lin" valueType="num">
                                      <p:cBhvr>
                                        <p:cTn id="94" dur="500" fill="hold"/>
                                        <p:tgtEl>
                                          <p:spTgt spid="37904"/>
                                        </p:tgtEl>
                                        <p:attrNameLst>
                                          <p:attrName>ppt_x</p:attrName>
                                        </p:attrNameLst>
                                      </p:cBhvr>
                                      <p:tavLst>
                                        <p:tav tm="0">
                                          <p:val>
                                            <p:strVal val="#ppt_x"/>
                                          </p:val>
                                        </p:tav>
                                        <p:tav tm="100000">
                                          <p:val>
                                            <p:strVal val="#ppt_x"/>
                                          </p:val>
                                        </p:tav>
                                      </p:tavLst>
                                    </p:anim>
                                    <p:anim calcmode="lin" valueType="num">
                                      <p:cBhvr>
                                        <p:cTn id="95" dur="500" fill="hold"/>
                                        <p:tgtEl>
                                          <p:spTgt spid="37904"/>
                                        </p:tgtEl>
                                        <p:attrNameLst>
                                          <p:attrName>ppt_y</p:attrName>
                                        </p:attrNameLst>
                                      </p:cBhvr>
                                      <p:tavLst>
                                        <p:tav tm="0">
                                          <p:val>
                                            <p:strVal val="#ppt_y+#ppt_h/2"/>
                                          </p:val>
                                        </p:tav>
                                        <p:tav tm="100000">
                                          <p:val>
                                            <p:strVal val="#ppt_y"/>
                                          </p:val>
                                        </p:tav>
                                      </p:tavLst>
                                    </p:anim>
                                    <p:anim calcmode="lin" valueType="num">
                                      <p:cBhvr>
                                        <p:cTn id="96" dur="500" fill="hold"/>
                                        <p:tgtEl>
                                          <p:spTgt spid="37904"/>
                                        </p:tgtEl>
                                        <p:attrNameLst>
                                          <p:attrName>ppt_w</p:attrName>
                                        </p:attrNameLst>
                                      </p:cBhvr>
                                      <p:tavLst>
                                        <p:tav tm="0">
                                          <p:val>
                                            <p:strVal val="#ppt_w"/>
                                          </p:val>
                                        </p:tav>
                                        <p:tav tm="100000">
                                          <p:val>
                                            <p:strVal val="#ppt_w"/>
                                          </p:val>
                                        </p:tav>
                                      </p:tavLst>
                                    </p:anim>
                                    <p:anim calcmode="lin" valueType="num">
                                      <p:cBhvr>
                                        <p:cTn id="97" dur="500" fill="hold"/>
                                        <p:tgtEl>
                                          <p:spTgt spid="37904"/>
                                        </p:tgtEl>
                                        <p:attrNameLst>
                                          <p:attrName>ppt_h</p:attrName>
                                        </p:attrNameLst>
                                      </p:cBhvr>
                                      <p:tavLst>
                                        <p:tav tm="0">
                                          <p:val>
                                            <p:fltVal val="0"/>
                                          </p:val>
                                        </p:tav>
                                        <p:tav tm="100000">
                                          <p:val>
                                            <p:strVal val="#ppt_h"/>
                                          </p:val>
                                        </p:tav>
                                      </p:tavLst>
                                    </p:anim>
                                  </p:childTnLst>
                                </p:cTn>
                              </p:par>
                            </p:childTnLst>
                          </p:cTn>
                        </p:par>
                        <p:par>
                          <p:cTn id="98" fill="hold" nodeType="afterGroup">
                            <p:stCondLst>
                              <p:cond delay="1500"/>
                            </p:stCondLst>
                            <p:childTnLst>
                              <p:par>
                                <p:cTn id="99" presetID="17" presetClass="entr" presetSubtype="2" fill="hold" nodeType="afterEffect">
                                  <p:stCondLst>
                                    <p:cond delay="0"/>
                                  </p:stCondLst>
                                  <p:childTnLst>
                                    <p:set>
                                      <p:cBhvr>
                                        <p:cTn id="100" dur="1" fill="hold">
                                          <p:stCondLst>
                                            <p:cond delay="0"/>
                                          </p:stCondLst>
                                        </p:cTn>
                                        <p:tgtEl>
                                          <p:spTgt spid="37906"/>
                                        </p:tgtEl>
                                        <p:attrNameLst>
                                          <p:attrName>style.visibility</p:attrName>
                                        </p:attrNameLst>
                                      </p:cBhvr>
                                      <p:to>
                                        <p:strVal val="visible"/>
                                      </p:to>
                                    </p:set>
                                    <p:anim calcmode="lin" valueType="num">
                                      <p:cBhvr>
                                        <p:cTn id="101" dur="500" fill="hold"/>
                                        <p:tgtEl>
                                          <p:spTgt spid="37906"/>
                                        </p:tgtEl>
                                        <p:attrNameLst>
                                          <p:attrName>ppt_x</p:attrName>
                                        </p:attrNameLst>
                                      </p:cBhvr>
                                      <p:tavLst>
                                        <p:tav tm="0">
                                          <p:val>
                                            <p:strVal val="#ppt_x+#ppt_w/2"/>
                                          </p:val>
                                        </p:tav>
                                        <p:tav tm="100000">
                                          <p:val>
                                            <p:strVal val="#ppt_x"/>
                                          </p:val>
                                        </p:tav>
                                      </p:tavLst>
                                    </p:anim>
                                    <p:anim calcmode="lin" valueType="num">
                                      <p:cBhvr>
                                        <p:cTn id="102" dur="500" fill="hold"/>
                                        <p:tgtEl>
                                          <p:spTgt spid="37906"/>
                                        </p:tgtEl>
                                        <p:attrNameLst>
                                          <p:attrName>ppt_y</p:attrName>
                                        </p:attrNameLst>
                                      </p:cBhvr>
                                      <p:tavLst>
                                        <p:tav tm="0">
                                          <p:val>
                                            <p:strVal val="#ppt_y"/>
                                          </p:val>
                                        </p:tav>
                                        <p:tav tm="100000">
                                          <p:val>
                                            <p:strVal val="#ppt_y"/>
                                          </p:val>
                                        </p:tav>
                                      </p:tavLst>
                                    </p:anim>
                                    <p:anim calcmode="lin" valueType="num">
                                      <p:cBhvr>
                                        <p:cTn id="103" dur="500" fill="hold"/>
                                        <p:tgtEl>
                                          <p:spTgt spid="37906"/>
                                        </p:tgtEl>
                                        <p:attrNameLst>
                                          <p:attrName>ppt_w</p:attrName>
                                        </p:attrNameLst>
                                      </p:cBhvr>
                                      <p:tavLst>
                                        <p:tav tm="0">
                                          <p:val>
                                            <p:fltVal val="0"/>
                                          </p:val>
                                        </p:tav>
                                        <p:tav tm="100000">
                                          <p:val>
                                            <p:strVal val="#ppt_w"/>
                                          </p:val>
                                        </p:tav>
                                      </p:tavLst>
                                    </p:anim>
                                    <p:anim calcmode="lin" valueType="num">
                                      <p:cBhvr>
                                        <p:cTn id="104" dur="500" fill="hold"/>
                                        <p:tgtEl>
                                          <p:spTgt spid="37906"/>
                                        </p:tgtEl>
                                        <p:attrNameLst>
                                          <p:attrName>ppt_h</p:attrName>
                                        </p:attrNameLst>
                                      </p:cBhvr>
                                      <p:tavLst>
                                        <p:tav tm="0">
                                          <p:val>
                                            <p:strVal val="#ppt_h"/>
                                          </p:val>
                                        </p:tav>
                                        <p:tav tm="100000">
                                          <p:val>
                                            <p:strVal val="#ppt_h"/>
                                          </p:val>
                                        </p:tav>
                                      </p:tavLst>
                                    </p:anim>
                                  </p:childTnLst>
                                </p:cTn>
                              </p:par>
                            </p:childTnLst>
                          </p:cTn>
                        </p:par>
                        <p:par>
                          <p:cTn id="105" fill="hold" nodeType="afterGroup">
                            <p:stCondLst>
                              <p:cond delay="2000"/>
                            </p:stCondLst>
                            <p:childTnLst>
                              <p:par>
                                <p:cTn id="106" presetID="17" presetClass="entr" presetSubtype="1" fill="hold" nodeType="afterEffect">
                                  <p:stCondLst>
                                    <p:cond delay="0"/>
                                  </p:stCondLst>
                                  <p:childTnLst>
                                    <p:set>
                                      <p:cBhvr>
                                        <p:cTn id="107" dur="1" fill="hold">
                                          <p:stCondLst>
                                            <p:cond delay="0"/>
                                          </p:stCondLst>
                                        </p:cTn>
                                        <p:tgtEl>
                                          <p:spTgt spid="37908"/>
                                        </p:tgtEl>
                                        <p:attrNameLst>
                                          <p:attrName>style.visibility</p:attrName>
                                        </p:attrNameLst>
                                      </p:cBhvr>
                                      <p:to>
                                        <p:strVal val="visible"/>
                                      </p:to>
                                    </p:set>
                                    <p:anim calcmode="lin" valueType="num">
                                      <p:cBhvr>
                                        <p:cTn id="108" dur="500" fill="hold"/>
                                        <p:tgtEl>
                                          <p:spTgt spid="37908"/>
                                        </p:tgtEl>
                                        <p:attrNameLst>
                                          <p:attrName>ppt_x</p:attrName>
                                        </p:attrNameLst>
                                      </p:cBhvr>
                                      <p:tavLst>
                                        <p:tav tm="0">
                                          <p:val>
                                            <p:strVal val="#ppt_x"/>
                                          </p:val>
                                        </p:tav>
                                        <p:tav tm="100000">
                                          <p:val>
                                            <p:strVal val="#ppt_x"/>
                                          </p:val>
                                        </p:tav>
                                      </p:tavLst>
                                    </p:anim>
                                    <p:anim calcmode="lin" valueType="num">
                                      <p:cBhvr>
                                        <p:cTn id="109" dur="500" fill="hold"/>
                                        <p:tgtEl>
                                          <p:spTgt spid="37908"/>
                                        </p:tgtEl>
                                        <p:attrNameLst>
                                          <p:attrName>ppt_y</p:attrName>
                                        </p:attrNameLst>
                                      </p:cBhvr>
                                      <p:tavLst>
                                        <p:tav tm="0">
                                          <p:val>
                                            <p:strVal val="#ppt_y-#ppt_h/2"/>
                                          </p:val>
                                        </p:tav>
                                        <p:tav tm="100000">
                                          <p:val>
                                            <p:strVal val="#ppt_y"/>
                                          </p:val>
                                        </p:tav>
                                      </p:tavLst>
                                    </p:anim>
                                    <p:anim calcmode="lin" valueType="num">
                                      <p:cBhvr>
                                        <p:cTn id="110" dur="500" fill="hold"/>
                                        <p:tgtEl>
                                          <p:spTgt spid="37908"/>
                                        </p:tgtEl>
                                        <p:attrNameLst>
                                          <p:attrName>ppt_w</p:attrName>
                                        </p:attrNameLst>
                                      </p:cBhvr>
                                      <p:tavLst>
                                        <p:tav tm="0">
                                          <p:val>
                                            <p:strVal val="#ppt_w"/>
                                          </p:val>
                                        </p:tav>
                                        <p:tav tm="100000">
                                          <p:val>
                                            <p:strVal val="#ppt_w"/>
                                          </p:val>
                                        </p:tav>
                                      </p:tavLst>
                                    </p:anim>
                                    <p:anim calcmode="lin" valueType="num">
                                      <p:cBhvr>
                                        <p:cTn id="111" dur="500" fill="hold"/>
                                        <p:tgtEl>
                                          <p:spTgt spid="37908"/>
                                        </p:tgtEl>
                                        <p:attrNameLst>
                                          <p:attrName>ppt_h</p:attrName>
                                        </p:attrNameLst>
                                      </p:cBhvr>
                                      <p:tavLst>
                                        <p:tav tm="0">
                                          <p:val>
                                            <p:fltVal val="0"/>
                                          </p:val>
                                        </p:tav>
                                        <p:tav tm="100000">
                                          <p:val>
                                            <p:strVal val="#ppt_h"/>
                                          </p:val>
                                        </p:tav>
                                      </p:tavLst>
                                    </p:anim>
                                  </p:childTnLst>
                                </p:cTn>
                              </p:par>
                            </p:childTnLst>
                          </p:cTn>
                        </p:par>
                        <p:par>
                          <p:cTn id="112" fill="hold" nodeType="afterGroup">
                            <p:stCondLst>
                              <p:cond delay="2500"/>
                            </p:stCondLst>
                            <p:childTnLst>
                              <p:par>
                                <p:cTn id="113" presetID="17" presetClass="entr" presetSubtype="8" fill="hold" nodeType="afterEffect">
                                  <p:stCondLst>
                                    <p:cond delay="0"/>
                                  </p:stCondLst>
                                  <p:childTnLst>
                                    <p:set>
                                      <p:cBhvr>
                                        <p:cTn id="114" dur="1" fill="hold">
                                          <p:stCondLst>
                                            <p:cond delay="0"/>
                                          </p:stCondLst>
                                        </p:cTn>
                                        <p:tgtEl>
                                          <p:spTgt spid="37910"/>
                                        </p:tgtEl>
                                        <p:attrNameLst>
                                          <p:attrName>style.visibility</p:attrName>
                                        </p:attrNameLst>
                                      </p:cBhvr>
                                      <p:to>
                                        <p:strVal val="visible"/>
                                      </p:to>
                                    </p:set>
                                    <p:anim calcmode="lin" valueType="num">
                                      <p:cBhvr>
                                        <p:cTn id="115" dur="500" fill="hold"/>
                                        <p:tgtEl>
                                          <p:spTgt spid="37910"/>
                                        </p:tgtEl>
                                        <p:attrNameLst>
                                          <p:attrName>ppt_x</p:attrName>
                                        </p:attrNameLst>
                                      </p:cBhvr>
                                      <p:tavLst>
                                        <p:tav tm="0">
                                          <p:val>
                                            <p:strVal val="#ppt_x-#ppt_w/2"/>
                                          </p:val>
                                        </p:tav>
                                        <p:tav tm="100000">
                                          <p:val>
                                            <p:strVal val="#ppt_x"/>
                                          </p:val>
                                        </p:tav>
                                      </p:tavLst>
                                    </p:anim>
                                    <p:anim calcmode="lin" valueType="num">
                                      <p:cBhvr>
                                        <p:cTn id="116" dur="500" fill="hold"/>
                                        <p:tgtEl>
                                          <p:spTgt spid="37910"/>
                                        </p:tgtEl>
                                        <p:attrNameLst>
                                          <p:attrName>ppt_y</p:attrName>
                                        </p:attrNameLst>
                                      </p:cBhvr>
                                      <p:tavLst>
                                        <p:tav tm="0">
                                          <p:val>
                                            <p:strVal val="#ppt_y"/>
                                          </p:val>
                                        </p:tav>
                                        <p:tav tm="100000">
                                          <p:val>
                                            <p:strVal val="#ppt_y"/>
                                          </p:val>
                                        </p:tav>
                                      </p:tavLst>
                                    </p:anim>
                                    <p:anim calcmode="lin" valueType="num">
                                      <p:cBhvr>
                                        <p:cTn id="117" dur="500" fill="hold"/>
                                        <p:tgtEl>
                                          <p:spTgt spid="37910"/>
                                        </p:tgtEl>
                                        <p:attrNameLst>
                                          <p:attrName>ppt_w</p:attrName>
                                        </p:attrNameLst>
                                      </p:cBhvr>
                                      <p:tavLst>
                                        <p:tav tm="0">
                                          <p:val>
                                            <p:fltVal val="0"/>
                                          </p:val>
                                        </p:tav>
                                        <p:tav tm="100000">
                                          <p:val>
                                            <p:strVal val="#ppt_w"/>
                                          </p:val>
                                        </p:tav>
                                      </p:tavLst>
                                    </p:anim>
                                    <p:anim calcmode="lin" valueType="num">
                                      <p:cBhvr>
                                        <p:cTn id="118" dur="500" fill="hold"/>
                                        <p:tgtEl>
                                          <p:spTgt spid="37910"/>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3000"/>
                            </p:stCondLst>
                            <p:childTnLst>
                              <p:par>
                                <p:cTn id="120" presetID="17" presetClass="entr" presetSubtype="4" fill="hold" nodeType="afterEffect">
                                  <p:stCondLst>
                                    <p:cond delay="0"/>
                                  </p:stCondLst>
                                  <p:childTnLst>
                                    <p:set>
                                      <p:cBhvr>
                                        <p:cTn id="121" dur="1" fill="hold">
                                          <p:stCondLst>
                                            <p:cond delay="0"/>
                                          </p:stCondLst>
                                        </p:cTn>
                                        <p:tgtEl>
                                          <p:spTgt spid="37905"/>
                                        </p:tgtEl>
                                        <p:attrNameLst>
                                          <p:attrName>style.visibility</p:attrName>
                                        </p:attrNameLst>
                                      </p:cBhvr>
                                      <p:to>
                                        <p:strVal val="visible"/>
                                      </p:to>
                                    </p:set>
                                    <p:anim calcmode="lin" valueType="num">
                                      <p:cBhvr>
                                        <p:cTn id="122" dur="500" fill="hold"/>
                                        <p:tgtEl>
                                          <p:spTgt spid="37905"/>
                                        </p:tgtEl>
                                        <p:attrNameLst>
                                          <p:attrName>ppt_x</p:attrName>
                                        </p:attrNameLst>
                                      </p:cBhvr>
                                      <p:tavLst>
                                        <p:tav tm="0">
                                          <p:val>
                                            <p:strVal val="#ppt_x"/>
                                          </p:val>
                                        </p:tav>
                                        <p:tav tm="100000">
                                          <p:val>
                                            <p:strVal val="#ppt_x"/>
                                          </p:val>
                                        </p:tav>
                                      </p:tavLst>
                                    </p:anim>
                                    <p:anim calcmode="lin" valueType="num">
                                      <p:cBhvr>
                                        <p:cTn id="123" dur="500" fill="hold"/>
                                        <p:tgtEl>
                                          <p:spTgt spid="37905"/>
                                        </p:tgtEl>
                                        <p:attrNameLst>
                                          <p:attrName>ppt_y</p:attrName>
                                        </p:attrNameLst>
                                      </p:cBhvr>
                                      <p:tavLst>
                                        <p:tav tm="0">
                                          <p:val>
                                            <p:strVal val="#ppt_y+#ppt_h/2"/>
                                          </p:val>
                                        </p:tav>
                                        <p:tav tm="100000">
                                          <p:val>
                                            <p:strVal val="#ppt_y"/>
                                          </p:val>
                                        </p:tav>
                                      </p:tavLst>
                                    </p:anim>
                                    <p:anim calcmode="lin" valueType="num">
                                      <p:cBhvr>
                                        <p:cTn id="124" dur="500" fill="hold"/>
                                        <p:tgtEl>
                                          <p:spTgt spid="37905"/>
                                        </p:tgtEl>
                                        <p:attrNameLst>
                                          <p:attrName>ppt_w</p:attrName>
                                        </p:attrNameLst>
                                      </p:cBhvr>
                                      <p:tavLst>
                                        <p:tav tm="0">
                                          <p:val>
                                            <p:strVal val="#ppt_w"/>
                                          </p:val>
                                        </p:tav>
                                        <p:tav tm="100000">
                                          <p:val>
                                            <p:strVal val="#ppt_w"/>
                                          </p:val>
                                        </p:tav>
                                      </p:tavLst>
                                    </p:anim>
                                    <p:anim calcmode="lin" valueType="num">
                                      <p:cBhvr>
                                        <p:cTn id="125" dur="500" fill="hold"/>
                                        <p:tgtEl>
                                          <p:spTgt spid="37905"/>
                                        </p:tgtEl>
                                        <p:attrNameLst>
                                          <p:attrName>ppt_h</p:attrName>
                                        </p:attrNameLst>
                                      </p:cBhvr>
                                      <p:tavLst>
                                        <p:tav tm="0">
                                          <p:val>
                                            <p:fltVal val="0"/>
                                          </p:val>
                                        </p:tav>
                                        <p:tav tm="100000">
                                          <p:val>
                                            <p:strVal val="#ppt_h"/>
                                          </p:val>
                                        </p:tav>
                                      </p:tavLst>
                                    </p:anim>
                                  </p:childTnLst>
                                </p:cTn>
                              </p:par>
                            </p:childTnLst>
                          </p:cTn>
                        </p:par>
                        <p:par>
                          <p:cTn id="126" fill="hold" nodeType="afterGroup">
                            <p:stCondLst>
                              <p:cond delay="3500"/>
                            </p:stCondLst>
                            <p:childTnLst>
                              <p:par>
                                <p:cTn id="127" presetID="17" presetClass="entr" presetSubtype="2" fill="hold" nodeType="afterEffect">
                                  <p:stCondLst>
                                    <p:cond delay="0"/>
                                  </p:stCondLst>
                                  <p:childTnLst>
                                    <p:set>
                                      <p:cBhvr>
                                        <p:cTn id="128" dur="1" fill="hold">
                                          <p:stCondLst>
                                            <p:cond delay="0"/>
                                          </p:stCondLst>
                                        </p:cTn>
                                        <p:tgtEl>
                                          <p:spTgt spid="37907"/>
                                        </p:tgtEl>
                                        <p:attrNameLst>
                                          <p:attrName>style.visibility</p:attrName>
                                        </p:attrNameLst>
                                      </p:cBhvr>
                                      <p:to>
                                        <p:strVal val="visible"/>
                                      </p:to>
                                    </p:set>
                                    <p:anim calcmode="lin" valueType="num">
                                      <p:cBhvr>
                                        <p:cTn id="129" dur="500" fill="hold"/>
                                        <p:tgtEl>
                                          <p:spTgt spid="37907"/>
                                        </p:tgtEl>
                                        <p:attrNameLst>
                                          <p:attrName>ppt_x</p:attrName>
                                        </p:attrNameLst>
                                      </p:cBhvr>
                                      <p:tavLst>
                                        <p:tav tm="0">
                                          <p:val>
                                            <p:strVal val="#ppt_x+#ppt_w/2"/>
                                          </p:val>
                                        </p:tav>
                                        <p:tav tm="100000">
                                          <p:val>
                                            <p:strVal val="#ppt_x"/>
                                          </p:val>
                                        </p:tav>
                                      </p:tavLst>
                                    </p:anim>
                                    <p:anim calcmode="lin" valueType="num">
                                      <p:cBhvr>
                                        <p:cTn id="130" dur="500" fill="hold"/>
                                        <p:tgtEl>
                                          <p:spTgt spid="37907"/>
                                        </p:tgtEl>
                                        <p:attrNameLst>
                                          <p:attrName>ppt_y</p:attrName>
                                        </p:attrNameLst>
                                      </p:cBhvr>
                                      <p:tavLst>
                                        <p:tav tm="0">
                                          <p:val>
                                            <p:strVal val="#ppt_y"/>
                                          </p:val>
                                        </p:tav>
                                        <p:tav tm="100000">
                                          <p:val>
                                            <p:strVal val="#ppt_y"/>
                                          </p:val>
                                        </p:tav>
                                      </p:tavLst>
                                    </p:anim>
                                    <p:anim calcmode="lin" valueType="num">
                                      <p:cBhvr>
                                        <p:cTn id="131" dur="500" fill="hold"/>
                                        <p:tgtEl>
                                          <p:spTgt spid="37907"/>
                                        </p:tgtEl>
                                        <p:attrNameLst>
                                          <p:attrName>ppt_w</p:attrName>
                                        </p:attrNameLst>
                                      </p:cBhvr>
                                      <p:tavLst>
                                        <p:tav tm="0">
                                          <p:val>
                                            <p:fltVal val="0"/>
                                          </p:val>
                                        </p:tav>
                                        <p:tav tm="100000">
                                          <p:val>
                                            <p:strVal val="#ppt_w"/>
                                          </p:val>
                                        </p:tav>
                                      </p:tavLst>
                                    </p:anim>
                                    <p:anim calcmode="lin" valueType="num">
                                      <p:cBhvr>
                                        <p:cTn id="132" dur="500" fill="hold"/>
                                        <p:tgtEl>
                                          <p:spTgt spid="37907"/>
                                        </p:tgtEl>
                                        <p:attrNameLst>
                                          <p:attrName>ppt_h</p:attrName>
                                        </p:attrNameLst>
                                      </p:cBhvr>
                                      <p:tavLst>
                                        <p:tav tm="0">
                                          <p:val>
                                            <p:strVal val="#ppt_h"/>
                                          </p:val>
                                        </p:tav>
                                        <p:tav tm="100000">
                                          <p:val>
                                            <p:strVal val="#ppt_h"/>
                                          </p:val>
                                        </p:tav>
                                      </p:tavLst>
                                    </p:anim>
                                  </p:childTnLst>
                                </p:cTn>
                              </p:par>
                            </p:childTnLst>
                          </p:cTn>
                        </p:par>
                        <p:par>
                          <p:cTn id="133" fill="hold" nodeType="afterGroup">
                            <p:stCondLst>
                              <p:cond delay="4000"/>
                            </p:stCondLst>
                            <p:childTnLst>
                              <p:par>
                                <p:cTn id="134" presetID="17" presetClass="entr" presetSubtype="1" fill="hold" nodeType="afterEffect">
                                  <p:stCondLst>
                                    <p:cond delay="0"/>
                                  </p:stCondLst>
                                  <p:childTnLst>
                                    <p:set>
                                      <p:cBhvr>
                                        <p:cTn id="135" dur="1" fill="hold">
                                          <p:stCondLst>
                                            <p:cond delay="0"/>
                                          </p:stCondLst>
                                        </p:cTn>
                                        <p:tgtEl>
                                          <p:spTgt spid="37909"/>
                                        </p:tgtEl>
                                        <p:attrNameLst>
                                          <p:attrName>style.visibility</p:attrName>
                                        </p:attrNameLst>
                                      </p:cBhvr>
                                      <p:to>
                                        <p:strVal val="visible"/>
                                      </p:to>
                                    </p:set>
                                    <p:anim calcmode="lin" valueType="num">
                                      <p:cBhvr>
                                        <p:cTn id="136" dur="500" fill="hold"/>
                                        <p:tgtEl>
                                          <p:spTgt spid="37909"/>
                                        </p:tgtEl>
                                        <p:attrNameLst>
                                          <p:attrName>ppt_x</p:attrName>
                                        </p:attrNameLst>
                                      </p:cBhvr>
                                      <p:tavLst>
                                        <p:tav tm="0">
                                          <p:val>
                                            <p:strVal val="#ppt_x"/>
                                          </p:val>
                                        </p:tav>
                                        <p:tav tm="100000">
                                          <p:val>
                                            <p:strVal val="#ppt_x"/>
                                          </p:val>
                                        </p:tav>
                                      </p:tavLst>
                                    </p:anim>
                                    <p:anim calcmode="lin" valueType="num">
                                      <p:cBhvr>
                                        <p:cTn id="137" dur="500" fill="hold"/>
                                        <p:tgtEl>
                                          <p:spTgt spid="37909"/>
                                        </p:tgtEl>
                                        <p:attrNameLst>
                                          <p:attrName>ppt_y</p:attrName>
                                        </p:attrNameLst>
                                      </p:cBhvr>
                                      <p:tavLst>
                                        <p:tav tm="0">
                                          <p:val>
                                            <p:strVal val="#ppt_y-#ppt_h/2"/>
                                          </p:val>
                                        </p:tav>
                                        <p:tav tm="100000">
                                          <p:val>
                                            <p:strVal val="#ppt_y"/>
                                          </p:val>
                                        </p:tav>
                                      </p:tavLst>
                                    </p:anim>
                                    <p:anim calcmode="lin" valueType="num">
                                      <p:cBhvr>
                                        <p:cTn id="138" dur="500" fill="hold"/>
                                        <p:tgtEl>
                                          <p:spTgt spid="37909"/>
                                        </p:tgtEl>
                                        <p:attrNameLst>
                                          <p:attrName>ppt_w</p:attrName>
                                        </p:attrNameLst>
                                      </p:cBhvr>
                                      <p:tavLst>
                                        <p:tav tm="0">
                                          <p:val>
                                            <p:strVal val="#ppt_w"/>
                                          </p:val>
                                        </p:tav>
                                        <p:tav tm="100000">
                                          <p:val>
                                            <p:strVal val="#ppt_w"/>
                                          </p:val>
                                        </p:tav>
                                      </p:tavLst>
                                    </p:anim>
                                    <p:anim calcmode="lin" valueType="num">
                                      <p:cBhvr>
                                        <p:cTn id="139" dur="500" fill="hold"/>
                                        <p:tgtEl>
                                          <p:spTgt spid="37909"/>
                                        </p:tgtEl>
                                        <p:attrNameLst>
                                          <p:attrName>ppt_h</p:attrName>
                                        </p:attrNameLst>
                                      </p:cBhvr>
                                      <p:tavLst>
                                        <p:tav tm="0">
                                          <p:val>
                                            <p:fltVal val="0"/>
                                          </p:val>
                                        </p:tav>
                                        <p:tav tm="100000">
                                          <p:val>
                                            <p:strVal val="#ppt_h"/>
                                          </p:val>
                                        </p:tav>
                                      </p:tavLst>
                                    </p:anim>
                                  </p:childTnLst>
                                </p:cTn>
                              </p:par>
                            </p:childTnLst>
                          </p:cTn>
                        </p:par>
                        <p:par>
                          <p:cTn id="140" fill="hold" nodeType="afterGroup">
                            <p:stCondLst>
                              <p:cond delay="4500"/>
                            </p:stCondLst>
                            <p:childTnLst>
                              <p:par>
                                <p:cTn id="141" presetID="17" presetClass="entr" presetSubtype="8" fill="hold" nodeType="afterEffect">
                                  <p:stCondLst>
                                    <p:cond delay="0"/>
                                  </p:stCondLst>
                                  <p:childTnLst>
                                    <p:set>
                                      <p:cBhvr>
                                        <p:cTn id="142" dur="1" fill="hold">
                                          <p:stCondLst>
                                            <p:cond delay="0"/>
                                          </p:stCondLst>
                                        </p:cTn>
                                        <p:tgtEl>
                                          <p:spTgt spid="37911"/>
                                        </p:tgtEl>
                                        <p:attrNameLst>
                                          <p:attrName>style.visibility</p:attrName>
                                        </p:attrNameLst>
                                      </p:cBhvr>
                                      <p:to>
                                        <p:strVal val="visible"/>
                                      </p:to>
                                    </p:set>
                                    <p:anim calcmode="lin" valueType="num">
                                      <p:cBhvr>
                                        <p:cTn id="143" dur="500" fill="hold"/>
                                        <p:tgtEl>
                                          <p:spTgt spid="37911"/>
                                        </p:tgtEl>
                                        <p:attrNameLst>
                                          <p:attrName>ppt_x</p:attrName>
                                        </p:attrNameLst>
                                      </p:cBhvr>
                                      <p:tavLst>
                                        <p:tav tm="0">
                                          <p:val>
                                            <p:strVal val="#ppt_x-#ppt_w/2"/>
                                          </p:val>
                                        </p:tav>
                                        <p:tav tm="100000">
                                          <p:val>
                                            <p:strVal val="#ppt_x"/>
                                          </p:val>
                                        </p:tav>
                                      </p:tavLst>
                                    </p:anim>
                                    <p:anim calcmode="lin" valueType="num">
                                      <p:cBhvr>
                                        <p:cTn id="144" dur="500" fill="hold"/>
                                        <p:tgtEl>
                                          <p:spTgt spid="37911"/>
                                        </p:tgtEl>
                                        <p:attrNameLst>
                                          <p:attrName>ppt_y</p:attrName>
                                        </p:attrNameLst>
                                      </p:cBhvr>
                                      <p:tavLst>
                                        <p:tav tm="0">
                                          <p:val>
                                            <p:strVal val="#ppt_y"/>
                                          </p:val>
                                        </p:tav>
                                        <p:tav tm="100000">
                                          <p:val>
                                            <p:strVal val="#ppt_y"/>
                                          </p:val>
                                        </p:tav>
                                      </p:tavLst>
                                    </p:anim>
                                    <p:anim calcmode="lin" valueType="num">
                                      <p:cBhvr>
                                        <p:cTn id="145" dur="500" fill="hold"/>
                                        <p:tgtEl>
                                          <p:spTgt spid="37911"/>
                                        </p:tgtEl>
                                        <p:attrNameLst>
                                          <p:attrName>ppt_w</p:attrName>
                                        </p:attrNameLst>
                                      </p:cBhvr>
                                      <p:tavLst>
                                        <p:tav tm="0">
                                          <p:val>
                                            <p:fltVal val="0"/>
                                          </p:val>
                                        </p:tav>
                                        <p:tav tm="100000">
                                          <p:val>
                                            <p:strVal val="#ppt_w"/>
                                          </p:val>
                                        </p:tav>
                                      </p:tavLst>
                                    </p:anim>
                                    <p:anim calcmode="lin" valueType="num">
                                      <p:cBhvr>
                                        <p:cTn id="146" dur="500" fill="hold"/>
                                        <p:tgtEl>
                                          <p:spTgt spid="37911"/>
                                        </p:tgtEl>
                                        <p:attrNameLst>
                                          <p:attrName>ppt_h</p:attrName>
                                        </p:attrNameLst>
                                      </p:cBhvr>
                                      <p:tavLst>
                                        <p:tav tm="0">
                                          <p:val>
                                            <p:strVal val="#ppt_h"/>
                                          </p:val>
                                        </p:tav>
                                        <p:tav tm="100000">
                                          <p:val>
                                            <p:strVal val="#ppt_h"/>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1" fill="hold" nodeType="clickEffect">
                                  <p:stCondLst>
                                    <p:cond delay="0"/>
                                  </p:stCondLst>
                                  <p:childTnLst>
                                    <p:set>
                                      <p:cBhvr>
                                        <p:cTn id="150" dur="1" fill="hold">
                                          <p:stCondLst>
                                            <p:cond delay="0"/>
                                          </p:stCondLst>
                                        </p:cTn>
                                        <p:tgtEl>
                                          <p:spTgt spid="37913"/>
                                        </p:tgtEl>
                                        <p:attrNameLst>
                                          <p:attrName>style.visibility</p:attrName>
                                        </p:attrNameLst>
                                      </p:cBhvr>
                                      <p:to>
                                        <p:strVal val="visible"/>
                                      </p:to>
                                    </p:set>
                                    <p:anim calcmode="lin" valueType="num">
                                      <p:cBhvr>
                                        <p:cTn id="151" dur="500" fill="hold"/>
                                        <p:tgtEl>
                                          <p:spTgt spid="37913"/>
                                        </p:tgtEl>
                                        <p:attrNameLst>
                                          <p:attrName>ppt_x</p:attrName>
                                        </p:attrNameLst>
                                      </p:cBhvr>
                                      <p:tavLst>
                                        <p:tav tm="0">
                                          <p:val>
                                            <p:strVal val="#ppt_x"/>
                                          </p:val>
                                        </p:tav>
                                        <p:tav tm="100000">
                                          <p:val>
                                            <p:strVal val="#ppt_x"/>
                                          </p:val>
                                        </p:tav>
                                      </p:tavLst>
                                    </p:anim>
                                    <p:anim calcmode="lin" valueType="num">
                                      <p:cBhvr>
                                        <p:cTn id="152" dur="500" fill="hold"/>
                                        <p:tgtEl>
                                          <p:spTgt spid="37913"/>
                                        </p:tgtEl>
                                        <p:attrNameLst>
                                          <p:attrName>ppt_y</p:attrName>
                                        </p:attrNameLst>
                                      </p:cBhvr>
                                      <p:tavLst>
                                        <p:tav tm="0">
                                          <p:val>
                                            <p:strVal val="#ppt_y-#ppt_h/2"/>
                                          </p:val>
                                        </p:tav>
                                        <p:tav tm="100000">
                                          <p:val>
                                            <p:strVal val="#ppt_y"/>
                                          </p:val>
                                        </p:tav>
                                      </p:tavLst>
                                    </p:anim>
                                    <p:anim calcmode="lin" valueType="num">
                                      <p:cBhvr>
                                        <p:cTn id="153" dur="500" fill="hold"/>
                                        <p:tgtEl>
                                          <p:spTgt spid="37913"/>
                                        </p:tgtEl>
                                        <p:attrNameLst>
                                          <p:attrName>ppt_w</p:attrName>
                                        </p:attrNameLst>
                                      </p:cBhvr>
                                      <p:tavLst>
                                        <p:tav tm="0">
                                          <p:val>
                                            <p:strVal val="#ppt_w"/>
                                          </p:val>
                                        </p:tav>
                                        <p:tav tm="100000">
                                          <p:val>
                                            <p:strVal val="#ppt_w"/>
                                          </p:val>
                                        </p:tav>
                                      </p:tavLst>
                                    </p:anim>
                                    <p:anim calcmode="lin" valueType="num">
                                      <p:cBhvr>
                                        <p:cTn id="154" dur="500" fill="hold"/>
                                        <p:tgtEl>
                                          <p:spTgt spid="37913"/>
                                        </p:tgtEl>
                                        <p:attrNameLst>
                                          <p:attrName>ppt_h</p:attrName>
                                        </p:attrNameLst>
                                      </p:cBhvr>
                                      <p:tavLst>
                                        <p:tav tm="0">
                                          <p:val>
                                            <p:fltVal val="0"/>
                                          </p:val>
                                        </p:tav>
                                        <p:tav tm="100000">
                                          <p:val>
                                            <p:strVal val="#ppt_h"/>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8" presetClass="entr" presetSubtype="3" fill="hold" nodeType="clickEffect">
                                  <p:stCondLst>
                                    <p:cond delay="0"/>
                                  </p:stCondLst>
                                  <p:childTnLst>
                                    <p:set>
                                      <p:cBhvr>
                                        <p:cTn id="158" dur="1" fill="hold">
                                          <p:stCondLst>
                                            <p:cond delay="0"/>
                                          </p:stCondLst>
                                        </p:cTn>
                                        <p:tgtEl>
                                          <p:spTgt spid="37900"/>
                                        </p:tgtEl>
                                        <p:attrNameLst>
                                          <p:attrName>style.visibility</p:attrName>
                                        </p:attrNameLst>
                                      </p:cBhvr>
                                      <p:to>
                                        <p:strVal val="visible"/>
                                      </p:to>
                                    </p:set>
                                    <p:animEffect transition="in" filter="strips(upRight)">
                                      <p:cBhvr>
                                        <p:cTn id="159" dur="500"/>
                                        <p:tgtEl>
                                          <p:spTgt spid="37900"/>
                                        </p:tgtEl>
                                      </p:cBhvr>
                                    </p:animEffect>
                                  </p:childTnLst>
                                  <p:subTnLst>
                                    <p:set>
                                      <p:cBhvr override="childStyle">
                                        <p:cTn dur="1" fill="hold" display="0" masterRel="nextClick" afterEffect="1"/>
                                        <p:tgtEl>
                                          <p:spTgt spid="37900"/>
                                        </p:tgtEl>
                                        <p:attrNameLst>
                                          <p:attrName>style.visibility</p:attrName>
                                        </p:attrNameLst>
                                      </p:cBhvr>
                                      <p:to>
                                        <p:strVal val="hidden"/>
                                      </p:to>
                                    </p:set>
                                  </p:subTnLst>
                                </p:cTn>
                              </p:par>
                            </p:childTnLst>
                          </p:cTn>
                        </p:par>
                      </p:childTnLst>
                    </p:cTn>
                  </p:par>
                  <p:par>
                    <p:cTn id="160" fill="hold" nodeType="clickPar">
                      <p:stCondLst>
                        <p:cond delay="indefinite"/>
                      </p:stCondLst>
                      <p:childTnLst>
                        <p:par>
                          <p:cTn id="161" fill="hold" nodeType="withGroup">
                            <p:stCondLst>
                              <p:cond delay="0"/>
                            </p:stCondLst>
                            <p:childTnLst>
                              <p:par>
                                <p:cTn id="162" presetID="23" presetClass="entr" presetSubtype="288" fill="hold" nodeType="clickEffect">
                                  <p:stCondLst>
                                    <p:cond delay="0"/>
                                  </p:stCondLst>
                                  <p:iterate type="lt">
                                    <p:tmPct val="100000"/>
                                  </p:iterate>
                                  <p:childTnLst>
                                    <p:set>
                                      <p:cBhvr>
                                        <p:cTn id="163" dur="1" fill="hold">
                                          <p:stCondLst>
                                            <p:cond delay="0"/>
                                          </p:stCondLst>
                                        </p:cTn>
                                        <p:tgtEl>
                                          <p:spTgt spid="37976"/>
                                        </p:tgtEl>
                                        <p:attrNameLst>
                                          <p:attrName>style.visibility</p:attrName>
                                        </p:attrNameLst>
                                      </p:cBhvr>
                                      <p:to>
                                        <p:strVal val="visible"/>
                                      </p:to>
                                    </p:set>
                                    <p:anim calcmode="lin" valueType="num">
                                      <p:cBhvr>
                                        <p:cTn id="164" dur="75" fill="hold"/>
                                        <p:tgtEl>
                                          <p:spTgt spid="37976"/>
                                        </p:tgtEl>
                                        <p:attrNameLst>
                                          <p:attrName>ppt_w</p:attrName>
                                        </p:attrNameLst>
                                      </p:cBhvr>
                                      <p:tavLst>
                                        <p:tav tm="0">
                                          <p:val>
                                            <p:strVal val="4/3*#ppt_w"/>
                                          </p:val>
                                        </p:tav>
                                        <p:tav tm="100000">
                                          <p:val>
                                            <p:strVal val="#ppt_w"/>
                                          </p:val>
                                        </p:tav>
                                      </p:tavLst>
                                    </p:anim>
                                    <p:anim calcmode="lin" valueType="num">
                                      <p:cBhvr>
                                        <p:cTn id="165" dur="75" fill="hold"/>
                                        <p:tgtEl>
                                          <p:spTgt spid="37976"/>
                                        </p:tgtEl>
                                        <p:attrNameLst>
                                          <p:attrName>ppt_h</p:attrName>
                                        </p:attrNameLst>
                                      </p:cBhvr>
                                      <p:tavLst>
                                        <p:tav tm="0">
                                          <p:val>
                                            <p:strVal val="4/3*#ppt_h"/>
                                          </p:val>
                                        </p:tav>
                                        <p:tav tm="100000">
                                          <p:val>
                                            <p:strVal val="#ppt_h"/>
                                          </p:val>
                                        </p:tav>
                                      </p:tavLst>
                                    </p:anim>
                                  </p:childTnLst>
                                </p:cTn>
                              </p:par>
                            </p:childTnLst>
                          </p:cTn>
                        </p:par>
                      </p:childTnLst>
                    </p:cTn>
                  </p:par>
                  <p:par>
                    <p:cTn id="166" fill="hold" nodeType="clickPar">
                      <p:stCondLst>
                        <p:cond delay="indefinite"/>
                      </p:stCondLst>
                      <p:childTnLst>
                        <p:par>
                          <p:cTn id="167" fill="hold" nodeType="withGroup">
                            <p:stCondLst>
                              <p:cond delay="0"/>
                            </p:stCondLst>
                            <p:childTnLst>
                              <p:par>
                                <p:cTn id="168" presetID="17" presetClass="entr" presetSubtype="2" fill="hold" nodeType="clickEffect">
                                  <p:stCondLst>
                                    <p:cond delay="0"/>
                                  </p:stCondLst>
                                  <p:childTnLst>
                                    <p:set>
                                      <p:cBhvr>
                                        <p:cTn id="169" dur="1" fill="hold">
                                          <p:stCondLst>
                                            <p:cond delay="0"/>
                                          </p:stCondLst>
                                        </p:cTn>
                                        <p:tgtEl>
                                          <p:spTgt spid="37897"/>
                                        </p:tgtEl>
                                        <p:attrNameLst>
                                          <p:attrName>style.visibility</p:attrName>
                                        </p:attrNameLst>
                                      </p:cBhvr>
                                      <p:to>
                                        <p:strVal val="visible"/>
                                      </p:to>
                                    </p:set>
                                    <p:anim calcmode="lin" valueType="num">
                                      <p:cBhvr>
                                        <p:cTn id="170" dur="500" fill="hold"/>
                                        <p:tgtEl>
                                          <p:spTgt spid="37897"/>
                                        </p:tgtEl>
                                        <p:attrNameLst>
                                          <p:attrName>ppt_x</p:attrName>
                                        </p:attrNameLst>
                                      </p:cBhvr>
                                      <p:tavLst>
                                        <p:tav tm="0">
                                          <p:val>
                                            <p:strVal val="#ppt_x+#ppt_w/2"/>
                                          </p:val>
                                        </p:tav>
                                        <p:tav tm="100000">
                                          <p:val>
                                            <p:strVal val="#ppt_x"/>
                                          </p:val>
                                        </p:tav>
                                      </p:tavLst>
                                    </p:anim>
                                    <p:anim calcmode="lin" valueType="num">
                                      <p:cBhvr>
                                        <p:cTn id="171" dur="500" fill="hold"/>
                                        <p:tgtEl>
                                          <p:spTgt spid="37897"/>
                                        </p:tgtEl>
                                        <p:attrNameLst>
                                          <p:attrName>ppt_y</p:attrName>
                                        </p:attrNameLst>
                                      </p:cBhvr>
                                      <p:tavLst>
                                        <p:tav tm="0">
                                          <p:val>
                                            <p:strVal val="#ppt_y"/>
                                          </p:val>
                                        </p:tav>
                                        <p:tav tm="100000">
                                          <p:val>
                                            <p:strVal val="#ppt_y"/>
                                          </p:val>
                                        </p:tav>
                                      </p:tavLst>
                                    </p:anim>
                                    <p:anim calcmode="lin" valueType="num">
                                      <p:cBhvr>
                                        <p:cTn id="172" dur="500" fill="hold"/>
                                        <p:tgtEl>
                                          <p:spTgt spid="37897"/>
                                        </p:tgtEl>
                                        <p:attrNameLst>
                                          <p:attrName>ppt_w</p:attrName>
                                        </p:attrNameLst>
                                      </p:cBhvr>
                                      <p:tavLst>
                                        <p:tav tm="0">
                                          <p:val>
                                            <p:fltVal val="0"/>
                                          </p:val>
                                        </p:tav>
                                        <p:tav tm="100000">
                                          <p:val>
                                            <p:strVal val="#ppt_w"/>
                                          </p:val>
                                        </p:tav>
                                      </p:tavLst>
                                    </p:anim>
                                    <p:anim calcmode="lin" valueType="num">
                                      <p:cBhvr>
                                        <p:cTn id="173" dur="500" fill="hold"/>
                                        <p:tgtEl>
                                          <p:spTgt spid="37897"/>
                                        </p:tgtEl>
                                        <p:attrNameLst>
                                          <p:attrName>ppt_h</p:attrName>
                                        </p:attrNameLst>
                                      </p:cBhvr>
                                      <p:tavLst>
                                        <p:tav tm="0">
                                          <p:val>
                                            <p:strVal val="#ppt_h"/>
                                          </p:val>
                                        </p:tav>
                                        <p:tav tm="100000">
                                          <p:val>
                                            <p:strVal val="#ppt_h"/>
                                          </p:val>
                                        </p:tav>
                                      </p:tavLst>
                                    </p:anim>
                                  </p:childTnLst>
                                </p:cTn>
                              </p:par>
                            </p:childTnLst>
                          </p:cTn>
                        </p:par>
                        <p:par>
                          <p:cTn id="174" fill="hold" nodeType="afterGroup">
                            <p:stCondLst>
                              <p:cond delay="500"/>
                            </p:stCondLst>
                            <p:childTnLst>
                              <p:par>
                                <p:cTn id="175" presetID="17" presetClass="entr" presetSubtype="4" fill="hold" nodeType="afterEffect">
                                  <p:stCondLst>
                                    <p:cond delay="0"/>
                                  </p:stCondLst>
                                  <p:childTnLst>
                                    <p:set>
                                      <p:cBhvr>
                                        <p:cTn id="176" dur="1" fill="hold">
                                          <p:stCondLst>
                                            <p:cond delay="0"/>
                                          </p:stCondLst>
                                        </p:cTn>
                                        <p:tgtEl>
                                          <p:spTgt spid="37898"/>
                                        </p:tgtEl>
                                        <p:attrNameLst>
                                          <p:attrName>style.visibility</p:attrName>
                                        </p:attrNameLst>
                                      </p:cBhvr>
                                      <p:to>
                                        <p:strVal val="visible"/>
                                      </p:to>
                                    </p:set>
                                    <p:anim calcmode="lin" valueType="num">
                                      <p:cBhvr>
                                        <p:cTn id="177" dur="500" fill="hold"/>
                                        <p:tgtEl>
                                          <p:spTgt spid="37898"/>
                                        </p:tgtEl>
                                        <p:attrNameLst>
                                          <p:attrName>ppt_x</p:attrName>
                                        </p:attrNameLst>
                                      </p:cBhvr>
                                      <p:tavLst>
                                        <p:tav tm="0">
                                          <p:val>
                                            <p:strVal val="#ppt_x"/>
                                          </p:val>
                                        </p:tav>
                                        <p:tav tm="100000">
                                          <p:val>
                                            <p:strVal val="#ppt_x"/>
                                          </p:val>
                                        </p:tav>
                                      </p:tavLst>
                                    </p:anim>
                                    <p:anim calcmode="lin" valueType="num">
                                      <p:cBhvr>
                                        <p:cTn id="178" dur="500" fill="hold"/>
                                        <p:tgtEl>
                                          <p:spTgt spid="37898"/>
                                        </p:tgtEl>
                                        <p:attrNameLst>
                                          <p:attrName>ppt_y</p:attrName>
                                        </p:attrNameLst>
                                      </p:cBhvr>
                                      <p:tavLst>
                                        <p:tav tm="0">
                                          <p:val>
                                            <p:strVal val="#ppt_y+#ppt_h/2"/>
                                          </p:val>
                                        </p:tav>
                                        <p:tav tm="100000">
                                          <p:val>
                                            <p:strVal val="#ppt_y"/>
                                          </p:val>
                                        </p:tav>
                                      </p:tavLst>
                                    </p:anim>
                                    <p:anim calcmode="lin" valueType="num">
                                      <p:cBhvr>
                                        <p:cTn id="179" dur="500" fill="hold"/>
                                        <p:tgtEl>
                                          <p:spTgt spid="37898"/>
                                        </p:tgtEl>
                                        <p:attrNameLst>
                                          <p:attrName>ppt_w</p:attrName>
                                        </p:attrNameLst>
                                      </p:cBhvr>
                                      <p:tavLst>
                                        <p:tav tm="0">
                                          <p:val>
                                            <p:strVal val="#ppt_w"/>
                                          </p:val>
                                        </p:tav>
                                        <p:tav tm="100000">
                                          <p:val>
                                            <p:strVal val="#ppt_w"/>
                                          </p:val>
                                        </p:tav>
                                      </p:tavLst>
                                    </p:anim>
                                    <p:anim calcmode="lin" valueType="num">
                                      <p:cBhvr>
                                        <p:cTn id="180" dur="500" fill="hold"/>
                                        <p:tgtEl>
                                          <p:spTgt spid="37898"/>
                                        </p:tgtEl>
                                        <p:attrNameLst>
                                          <p:attrName>ppt_h</p:attrName>
                                        </p:attrNameLst>
                                      </p:cBhvr>
                                      <p:tavLst>
                                        <p:tav tm="0">
                                          <p:val>
                                            <p:fltVal val="0"/>
                                          </p:val>
                                        </p:tav>
                                        <p:tav tm="100000">
                                          <p:val>
                                            <p:strVal val="#ppt_h"/>
                                          </p:val>
                                        </p:tav>
                                      </p:tavLst>
                                    </p:anim>
                                  </p:childTnLst>
                                </p:cTn>
                              </p:par>
                            </p:childTnLst>
                          </p:cTn>
                        </p:par>
                        <p:par>
                          <p:cTn id="181" fill="hold" nodeType="afterGroup">
                            <p:stCondLst>
                              <p:cond delay="1000"/>
                            </p:stCondLst>
                            <p:childTnLst>
                              <p:par>
                                <p:cTn id="182" presetID="17" presetClass="entr" presetSubtype="8" fill="hold" nodeType="afterEffect">
                                  <p:stCondLst>
                                    <p:cond delay="0"/>
                                  </p:stCondLst>
                                  <p:childTnLst>
                                    <p:set>
                                      <p:cBhvr>
                                        <p:cTn id="183" dur="1" fill="hold">
                                          <p:stCondLst>
                                            <p:cond delay="0"/>
                                          </p:stCondLst>
                                        </p:cTn>
                                        <p:tgtEl>
                                          <p:spTgt spid="37899"/>
                                        </p:tgtEl>
                                        <p:attrNameLst>
                                          <p:attrName>style.visibility</p:attrName>
                                        </p:attrNameLst>
                                      </p:cBhvr>
                                      <p:to>
                                        <p:strVal val="visible"/>
                                      </p:to>
                                    </p:set>
                                    <p:anim calcmode="lin" valueType="num">
                                      <p:cBhvr>
                                        <p:cTn id="184" dur="500" fill="hold"/>
                                        <p:tgtEl>
                                          <p:spTgt spid="37899"/>
                                        </p:tgtEl>
                                        <p:attrNameLst>
                                          <p:attrName>ppt_x</p:attrName>
                                        </p:attrNameLst>
                                      </p:cBhvr>
                                      <p:tavLst>
                                        <p:tav tm="0">
                                          <p:val>
                                            <p:strVal val="#ppt_x-#ppt_w/2"/>
                                          </p:val>
                                        </p:tav>
                                        <p:tav tm="100000">
                                          <p:val>
                                            <p:strVal val="#ppt_x"/>
                                          </p:val>
                                        </p:tav>
                                      </p:tavLst>
                                    </p:anim>
                                    <p:anim calcmode="lin" valueType="num">
                                      <p:cBhvr>
                                        <p:cTn id="185" dur="500" fill="hold"/>
                                        <p:tgtEl>
                                          <p:spTgt spid="37899"/>
                                        </p:tgtEl>
                                        <p:attrNameLst>
                                          <p:attrName>ppt_y</p:attrName>
                                        </p:attrNameLst>
                                      </p:cBhvr>
                                      <p:tavLst>
                                        <p:tav tm="0">
                                          <p:val>
                                            <p:strVal val="#ppt_y"/>
                                          </p:val>
                                        </p:tav>
                                        <p:tav tm="100000">
                                          <p:val>
                                            <p:strVal val="#ppt_y"/>
                                          </p:val>
                                        </p:tav>
                                      </p:tavLst>
                                    </p:anim>
                                    <p:anim calcmode="lin" valueType="num">
                                      <p:cBhvr>
                                        <p:cTn id="186" dur="500" fill="hold"/>
                                        <p:tgtEl>
                                          <p:spTgt spid="37899"/>
                                        </p:tgtEl>
                                        <p:attrNameLst>
                                          <p:attrName>ppt_w</p:attrName>
                                        </p:attrNameLst>
                                      </p:cBhvr>
                                      <p:tavLst>
                                        <p:tav tm="0">
                                          <p:val>
                                            <p:fltVal val="0"/>
                                          </p:val>
                                        </p:tav>
                                        <p:tav tm="100000">
                                          <p:val>
                                            <p:strVal val="#ppt_w"/>
                                          </p:val>
                                        </p:tav>
                                      </p:tavLst>
                                    </p:anim>
                                    <p:anim calcmode="lin" valueType="num">
                                      <p:cBhvr>
                                        <p:cTn id="187" dur="500" fill="hold"/>
                                        <p:tgtEl>
                                          <p:spTgt spid="3789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build="p" autoUpdateAnimBg="0"/>
      <p:bldP spid="106508" grpId="0"/>
      <p:bldP spid="37896" grpId="0" animBg="1"/>
      <p:bldP spid="37913" grpId="0" animBg="1"/>
      <p:bldP spid="37975" grpId="0" autoUpdateAnimBg="0"/>
      <p:bldP spid="37976" grpId="0" animBg="1" autoUpdateAnimBg="0"/>
      <p:bldP spid="2" grpId="0" autoUpdateAnimBg="0"/>
      <p:bldP spid="3"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1656" y="1216650"/>
            <a:ext cx="8487688"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可逆（加</a:t>
            </a:r>
            <a:r>
              <a:rPr lang="en-US" altLang="zh-CN" sz="3200" dirty="0">
                <a:solidFill>
                  <a:srgbClr val="0000FF"/>
                </a:solidFill>
                <a:latin typeface="+mn-ea"/>
                <a:ea typeface="+mn-ea"/>
                <a:cs typeface="+mn-ea"/>
              </a:rPr>
              <a:t>/</a:t>
            </a:r>
            <a:r>
              <a:rPr lang="zh-CN" altLang="en-US" sz="3200" dirty="0">
                <a:solidFill>
                  <a:srgbClr val="0000FF"/>
                </a:solidFill>
                <a:latin typeface="+mn-ea"/>
                <a:ea typeface="+mn-ea"/>
                <a:cs typeface="+mn-ea"/>
              </a:rPr>
              <a:t>减）计数器</a:t>
            </a:r>
            <a:endParaRPr lang="zh-CN" altLang="en-US" sz="3200" dirty="0">
              <a:solidFill>
                <a:srgbClr val="0000FF"/>
              </a:solidFill>
              <a:latin typeface="+mn-ea"/>
              <a:ea typeface="+mn-ea"/>
              <a:cs typeface="+mn-ea"/>
              <a:sym typeface="+mn-lt"/>
            </a:endParaRPr>
          </a:p>
        </p:txBody>
      </p:sp>
      <p:sp>
        <p:nvSpPr>
          <p:cNvPr id="3" name="Rectangle 3">
            <a:extLst>
              <a:ext uri="{FF2B5EF4-FFF2-40B4-BE49-F238E27FC236}">
                <a16:creationId xmlns:a16="http://schemas.microsoft.com/office/drawing/2014/main" id="{FCB5C35E-DBB3-7DD6-B0DC-E2E5C531B183}"/>
              </a:ext>
            </a:extLst>
          </p:cNvPr>
          <p:cNvSpPr txBox="1">
            <a:spLocks noChangeArrowheads="1"/>
          </p:cNvSpPr>
          <p:nvPr/>
        </p:nvSpPr>
        <p:spPr>
          <a:xfrm>
            <a:off x="277891" y="2077020"/>
            <a:ext cx="8101612" cy="39640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pPr>
            <a:r>
              <a:rPr lang="zh-CN" altLang="en-US" sz="2400" b="0" dirty="0"/>
              <a:t>可逆计数器亦称</a:t>
            </a:r>
            <a:r>
              <a:rPr lang="zh-CN" altLang="en-US" sz="2400" dirty="0"/>
              <a:t>加</a:t>
            </a:r>
            <a:r>
              <a:rPr lang="en-US" altLang="zh-CN" sz="2400" dirty="0"/>
              <a:t>/</a:t>
            </a:r>
            <a:r>
              <a:rPr lang="zh-CN" altLang="en-US" sz="2400" dirty="0"/>
              <a:t>减计数器</a:t>
            </a:r>
            <a:r>
              <a:rPr lang="zh-CN" altLang="en-US" sz="2400" b="0" dirty="0"/>
              <a:t>。</a:t>
            </a:r>
          </a:p>
          <a:p>
            <a:pPr eaLnBrk="1" hangingPunct="1">
              <a:lnSpc>
                <a:spcPct val="120000"/>
              </a:lnSpc>
            </a:pPr>
            <a:r>
              <a:rPr lang="zh-CN" altLang="en-US" sz="2400" b="0" dirty="0"/>
              <a:t>同步加</a:t>
            </a:r>
            <a:r>
              <a:rPr lang="en-US" altLang="zh-CN" sz="2400" b="0" dirty="0"/>
              <a:t>/</a:t>
            </a:r>
            <a:r>
              <a:rPr lang="zh-CN" altLang="en-US" sz="2400" b="0" dirty="0"/>
              <a:t>减计数器有</a:t>
            </a:r>
            <a:r>
              <a:rPr lang="zh-CN" altLang="en-US" sz="2400" dirty="0"/>
              <a:t>双时钟结构</a:t>
            </a:r>
            <a:r>
              <a:rPr lang="zh-CN" altLang="en-US" sz="2400" b="0" dirty="0"/>
              <a:t>和</a:t>
            </a:r>
            <a:r>
              <a:rPr lang="zh-CN" altLang="en-US" sz="2400" dirty="0"/>
              <a:t>单时钟结构</a:t>
            </a:r>
          </a:p>
          <a:p>
            <a:pPr lvl="1" eaLnBrk="1" hangingPunct="1">
              <a:lnSpc>
                <a:spcPct val="120000"/>
              </a:lnSpc>
            </a:pPr>
            <a:r>
              <a:rPr lang="zh-CN" altLang="en-US" sz="2400" b="0" dirty="0"/>
              <a:t>双时钟结构有两个计数脉冲输入。其中一个为加法计数脉冲输入端，另一个为减法计数脉冲输入端。</a:t>
            </a:r>
          </a:p>
          <a:p>
            <a:pPr lvl="1" eaLnBrk="1" hangingPunct="1">
              <a:lnSpc>
                <a:spcPct val="120000"/>
              </a:lnSpc>
            </a:pPr>
            <a:r>
              <a:rPr lang="zh-CN" altLang="en-US" sz="2400" b="0" dirty="0"/>
              <a:t>单时钟结构：有一个计数脉冲输入端的加</a:t>
            </a:r>
            <a:r>
              <a:rPr lang="en-US" altLang="zh-CN" sz="2400" b="0" dirty="0"/>
              <a:t>/</a:t>
            </a:r>
            <a:r>
              <a:rPr lang="zh-CN" altLang="en-US" sz="2400" b="0" dirty="0"/>
              <a:t>减计数器</a:t>
            </a:r>
          </a:p>
          <a:p>
            <a:pPr eaLnBrk="1" hangingPunct="1">
              <a:lnSpc>
                <a:spcPct val="120000"/>
              </a:lnSpc>
            </a:pPr>
            <a:r>
              <a:rPr lang="zh-CN" altLang="en-US" sz="2400" b="0" dirty="0"/>
              <a:t>同步十进制加减计数器</a:t>
            </a:r>
            <a:r>
              <a:rPr lang="en-US" altLang="zh-CN" sz="2400" dirty="0">
                <a:solidFill>
                  <a:srgbClr val="800000"/>
                </a:solidFill>
              </a:rPr>
              <a:t>74190</a:t>
            </a:r>
            <a:r>
              <a:rPr lang="zh-CN" altLang="en-US" sz="2400" b="0" dirty="0"/>
              <a:t>为单时钟结构。它是靠加</a:t>
            </a:r>
            <a:r>
              <a:rPr lang="en-US" altLang="zh-CN" sz="2400" b="0" dirty="0"/>
              <a:t>/</a:t>
            </a:r>
            <a:r>
              <a:rPr lang="zh-CN" altLang="en-US" sz="2400" b="0" dirty="0"/>
              <a:t>减控制端的控制来实现加法或减法计数的。</a:t>
            </a:r>
            <a:endParaRPr lang="en-US" altLang="zh-CN" sz="2400" b="0" dirty="0"/>
          </a:p>
          <a:p>
            <a:pPr eaLnBrk="1" hangingPunct="1">
              <a:lnSpc>
                <a:spcPct val="120000"/>
              </a:lnSpc>
            </a:pPr>
            <a:r>
              <a:rPr lang="en-US" altLang="zh-CN" sz="2400" dirty="0">
                <a:solidFill>
                  <a:srgbClr val="800000"/>
                </a:solidFill>
              </a:rPr>
              <a:t>74193</a:t>
            </a:r>
            <a:r>
              <a:rPr lang="zh-CN" altLang="en-US" sz="2400" b="0" dirty="0"/>
              <a:t>是双时钟结构</a:t>
            </a:r>
          </a:p>
        </p:txBody>
      </p:sp>
    </p:spTree>
    <p:extLst>
      <p:ext uri="{BB962C8B-B14F-4D97-AF65-F5344CB8AC3E}">
        <p14:creationId xmlns:p14="http://schemas.microsoft.com/office/powerpoint/2010/main" val="95781434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矩形 95236">
            <a:extLst>
              <a:ext uri="{FF2B5EF4-FFF2-40B4-BE49-F238E27FC236}">
                <a16:creationId xmlns:a16="http://schemas.microsoft.com/office/drawing/2014/main" id="{193115EE-DCD4-7807-4E15-61A3D4277C9E}"/>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1621" name="Text Box 5">
            <a:extLst>
              <a:ext uri="{FF2B5EF4-FFF2-40B4-BE49-F238E27FC236}">
                <a16:creationId xmlns:a16="http://schemas.microsoft.com/office/drawing/2014/main" id="{BDD2079E-0D24-3660-95E0-6A3C45DF723C}"/>
              </a:ext>
            </a:extLst>
          </p:cNvPr>
          <p:cNvSpPr txBox="1">
            <a:spLocks noChangeArrowheads="1"/>
          </p:cNvSpPr>
          <p:nvPr/>
        </p:nvSpPr>
        <p:spPr bwMode="auto">
          <a:xfrm>
            <a:off x="1072876" y="915066"/>
            <a:ext cx="160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dirty="0">
                <a:solidFill>
                  <a:srgbClr val="800000"/>
                </a:solidFill>
                <a:latin typeface="+mn-ea"/>
                <a:ea typeface="+mn-ea"/>
                <a:cs typeface="Times New Roman" panose="02020603050405020304" pitchFamily="18" charset="0"/>
              </a:rPr>
              <a:t>逻辑符号</a:t>
            </a:r>
            <a:endParaRPr lang="zh-CN" altLang="en-US" sz="1800" dirty="0">
              <a:solidFill>
                <a:srgbClr val="800000"/>
              </a:solidFill>
              <a:latin typeface="+mn-ea"/>
              <a:ea typeface="+mn-ea"/>
              <a:cs typeface="Times New Roman" panose="02020603050405020304" pitchFamily="18" charset="0"/>
            </a:endParaRPr>
          </a:p>
        </p:txBody>
      </p:sp>
      <p:sp>
        <p:nvSpPr>
          <p:cNvPr id="95307" name="Line 138">
            <a:extLst>
              <a:ext uri="{FF2B5EF4-FFF2-40B4-BE49-F238E27FC236}">
                <a16:creationId xmlns:a16="http://schemas.microsoft.com/office/drawing/2014/main" id="{B188C7E6-157C-346A-FFAC-E720531C0ECD}"/>
              </a:ext>
            </a:extLst>
          </p:cNvPr>
          <p:cNvSpPr>
            <a:spLocks noChangeShapeType="1"/>
          </p:cNvSpPr>
          <p:nvPr/>
        </p:nvSpPr>
        <p:spPr bwMode="auto">
          <a:xfrm>
            <a:off x="4076705" y="743"/>
            <a:ext cx="449263" cy="0"/>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61" name="Rectangle 27">
            <a:extLst>
              <a:ext uri="{FF2B5EF4-FFF2-40B4-BE49-F238E27FC236}">
                <a16:creationId xmlns:a16="http://schemas.microsoft.com/office/drawing/2014/main" id="{2F6F7767-4A06-F061-0601-F8BD40353004}"/>
              </a:ext>
            </a:extLst>
          </p:cNvPr>
          <p:cNvSpPr>
            <a:spLocks noChangeArrowheads="1"/>
          </p:cNvSpPr>
          <p:nvPr/>
        </p:nvSpPr>
        <p:spPr bwMode="auto">
          <a:xfrm>
            <a:off x="1277758" y="3465372"/>
            <a:ext cx="1282700" cy="325438"/>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cs typeface="Times New Roman" panose="02020603050405020304" pitchFamily="18" charset="0"/>
            </a:endParaRPr>
          </a:p>
        </p:txBody>
      </p:sp>
      <p:sp>
        <p:nvSpPr>
          <p:cNvPr id="95262" name="Rectangle 28">
            <a:extLst>
              <a:ext uri="{FF2B5EF4-FFF2-40B4-BE49-F238E27FC236}">
                <a16:creationId xmlns:a16="http://schemas.microsoft.com/office/drawing/2014/main" id="{FA732625-FA10-37F1-E765-BB18878A7F19}"/>
              </a:ext>
            </a:extLst>
          </p:cNvPr>
          <p:cNvSpPr>
            <a:spLocks noChangeArrowheads="1"/>
          </p:cNvSpPr>
          <p:nvPr/>
        </p:nvSpPr>
        <p:spPr bwMode="auto">
          <a:xfrm>
            <a:off x="961845" y="1560372"/>
            <a:ext cx="1865313" cy="3757613"/>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95263" name="Line 30">
            <a:extLst>
              <a:ext uri="{FF2B5EF4-FFF2-40B4-BE49-F238E27FC236}">
                <a16:creationId xmlns:a16="http://schemas.microsoft.com/office/drawing/2014/main" id="{2048CC97-17DB-2A17-B8FA-627EBA98249A}"/>
              </a:ext>
            </a:extLst>
          </p:cNvPr>
          <p:cNvSpPr>
            <a:spLocks noChangeShapeType="1"/>
          </p:cNvSpPr>
          <p:nvPr/>
        </p:nvSpPr>
        <p:spPr bwMode="auto">
          <a:xfrm flipV="1">
            <a:off x="347483" y="1960422"/>
            <a:ext cx="458787" cy="7937"/>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95264" name="Line 31">
            <a:extLst>
              <a:ext uri="{FF2B5EF4-FFF2-40B4-BE49-F238E27FC236}">
                <a16:creationId xmlns:a16="http://schemas.microsoft.com/office/drawing/2014/main" id="{496988B4-5B99-6161-7675-9FADD8340E7A}"/>
              </a:ext>
            </a:extLst>
          </p:cNvPr>
          <p:cNvSpPr>
            <a:spLocks noChangeShapeType="1"/>
          </p:cNvSpPr>
          <p:nvPr/>
        </p:nvSpPr>
        <p:spPr bwMode="auto">
          <a:xfrm flipV="1">
            <a:off x="2990670" y="2335072"/>
            <a:ext cx="434975"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95265" name="Text Box 32">
            <a:extLst>
              <a:ext uri="{FF2B5EF4-FFF2-40B4-BE49-F238E27FC236}">
                <a16:creationId xmlns:a16="http://schemas.microsoft.com/office/drawing/2014/main" id="{71D853C9-1A00-ADA8-AD52-A69828649E23}"/>
              </a:ext>
            </a:extLst>
          </p:cNvPr>
          <p:cNvSpPr txBox="1">
            <a:spLocks noChangeArrowheads="1"/>
          </p:cNvSpPr>
          <p:nvPr/>
        </p:nvSpPr>
        <p:spPr bwMode="auto">
          <a:xfrm>
            <a:off x="1109483" y="1509572"/>
            <a:ext cx="1600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800" b="1" dirty="0">
                <a:latin typeface="Times New Roman" panose="02020603050405020304" pitchFamily="18" charset="0"/>
                <a:cs typeface="Times New Roman" panose="02020603050405020304" pitchFamily="18" charset="0"/>
              </a:rPr>
              <a:t>74LS190</a:t>
            </a:r>
          </a:p>
        </p:txBody>
      </p:sp>
      <p:sp>
        <p:nvSpPr>
          <p:cNvPr id="95267" name="Oval 36">
            <a:extLst>
              <a:ext uri="{FF2B5EF4-FFF2-40B4-BE49-F238E27FC236}">
                <a16:creationId xmlns:a16="http://schemas.microsoft.com/office/drawing/2014/main" id="{F3A3443F-5CE0-4B72-BDB6-217A204C5DBF}"/>
              </a:ext>
            </a:extLst>
          </p:cNvPr>
          <p:cNvSpPr>
            <a:spLocks noChangeArrowheads="1"/>
          </p:cNvSpPr>
          <p:nvPr/>
        </p:nvSpPr>
        <p:spPr bwMode="auto">
          <a:xfrm>
            <a:off x="806270" y="3122472"/>
            <a:ext cx="152400" cy="152400"/>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cs typeface="Times New Roman" panose="02020603050405020304" pitchFamily="18" charset="0"/>
            </a:endParaRPr>
          </a:p>
        </p:txBody>
      </p:sp>
      <p:sp>
        <p:nvSpPr>
          <p:cNvPr id="95268" name="Line 37">
            <a:extLst>
              <a:ext uri="{FF2B5EF4-FFF2-40B4-BE49-F238E27FC236}">
                <a16:creationId xmlns:a16="http://schemas.microsoft.com/office/drawing/2014/main" id="{E2ACDD21-09B1-DBAD-2F35-88B31E85FE41}"/>
              </a:ext>
            </a:extLst>
          </p:cNvPr>
          <p:cNvSpPr>
            <a:spLocks noChangeShapeType="1"/>
          </p:cNvSpPr>
          <p:nvPr/>
        </p:nvSpPr>
        <p:spPr bwMode="auto">
          <a:xfrm>
            <a:off x="360183" y="2417622"/>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95269" name="Text Box 38">
            <a:extLst>
              <a:ext uri="{FF2B5EF4-FFF2-40B4-BE49-F238E27FC236}">
                <a16:creationId xmlns:a16="http://schemas.microsoft.com/office/drawing/2014/main" id="{BC5BC15C-6D87-410F-4CB0-D173FB148ACC}"/>
              </a:ext>
            </a:extLst>
          </p:cNvPr>
          <p:cNvSpPr txBox="1">
            <a:spLocks noChangeArrowheads="1"/>
          </p:cNvSpPr>
          <p:nvPr/>
        </p:nvSpPr>
        <p:spPr bwMode="auto">
          <a:xfrm>
            <a:off x="945970" y="2246172"/>
            <a:ext cx="990600" cy="34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M</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95270" name="Line 40">
            <a:extLst>
              <a:ext uri="{FF2B5EF4-FFF2-40B4-BE49-F238E27FC236}">
                <a16:creationId xmlns:a16="http://schemas.microsoft.com/office/drawing/2014/main" id="{6E4E54B2-5DB0-10C5-2E07-AA2AE411A100}"/>
              </a:ext>
            </a:extLst>
          </p:cNvPr>
          <p:cNvSpPr>
            <a:spLocks noChangeShapeType="1"/>
          </p:cNvSpPr>
          <p:nvPr/>
        </p:nvSpPr>
        <p:spPr bwMode="auto">
          <a:xfrm flipV="1">
            <a:off x="361770" y="3198672"/>
            <a:ext cx="4572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mc:AlternateContent xmlns:mc="http://schemas.openxmlformats.org/markup-compatibility/2006" xmlns:a14="http://schemas.microsoft.com/office/drawing/2010/main">
        <mc:Choice Requires="a14">
          <p:sp>
            <p:nvSpPr>
              <p:cNvPr id="95271" name="Text Box 41">
                <a:extLst>
                  <a:ext uri="{FF2B5EF4-FFF2-40B4-BE49-F238E27FC236}">
                    <a16:creationId xmlns:a16="http://schemas.microsoft.com/office/drawing/2014/main" id="{EFC5BD9D-2ECC-29A8-EAE5-811CF1C66786}"/>
                  </a:ext>
                </a:extLst>
              </p:cNvPr>
              <p:cNvSpPr txBox="1">
                <a:spLocks noChangeArrowheads="1"/>
              </p:cNvSpPr>
              <p:nvPr/>
            </p:nvSpPr>
            <p:spPr bwMode="auto">
              <a:xfrm>
                <a:off x="2240577" y="2124469"/>
                <a:ext cx="679450" cy="375168"/>
              </a:xfrm>
              <a:prstGeom prst="rect">
                <a:avLst/>
              </a:prstGeom>
              <a:noFill/>
              <a:ln>
                <a:noFill/>
              </a:ln>
              <a:extLst>
                <a:ext uri="{909E8E84-426E-40DD-AFC4-6F175D3DCCD1}">
                  <a14:hiddenFill>
                    <a:solidFill>
                      <a:srgbClr val="FFFFFF"/>
                    </a:solidFill>
                  </a14:hiddenFill>
                </a:ext>
                <a:ext uri="{91240B29-F687-4F45-9708-019B960494DF}">
                  <a14:hiddenLine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spcBef>
                    <a:spcPct val="50000"/>
                  </a:spcBef>
                  <a:buFontTx/>
                  <a:buNone/>
                </a:pPr>
                <a14:m>
                  <m:oMathPara xmlns:m="http://schemas.openxmlformats.org/officeDocument/2006/math">
                    <m:oMathParaPr>
                      <m:jc m:val="centerGroup"/>
                    </m:oMathParaPr>
                    <m:oMath xmlns:m="http://schemas.openxmlformats.org/officeDocument/2006/math">
                      <m:acc>
                        <m:accPr>
                          <m:chr m:val="̅"/>
                          <m:ctrlPr>
                            <a:rPr lang="en-US" altLang="zh-CN" sz="1400" b="1" i="1" dirty="0" smtClean="0">
                              <a:solidFill>
                                <a:srgbClr val="A50021"/>
                              </a:solidFill>
                              <a:latin typeface="Cambria Math" panose="02040503050406030204" pitchFamily="18" charset="0"/>
                              <a:cs typeface="Times New Roman" panose="02020603050405020304" pitchFamily="18" charset="0"/>
                            </a:rPr>
                          </m:ctrlPr>
                        </m:accPr>
                        <m:e>
                          <m:r>
                            <a:rPr lang="en-US" altLang="zh-CN" sz="1400" i="1" dirty="0">
                              <a:solidFill>
                                <a:srgbClr val="A50021"/>
                              </a:solidFill>
                              <a:latin typeface="Cambria Math" panose="02040503050406030204" pitchFamily="18" charset="0"/>
                              <a:cs typeface="Times New Roman" panose="02020603050405020304" pitchFamily="18" charset="0"/>
                            </a:rPr>
                            <m:t>𝑸</m:t>
                          </m:r>
                          <m:r>
                            <a:rPr lang="en-US" altLang="zh-CN" sz="1400" i="1" baseline="-25000" dirty="0" err="1">
                              <a:solidFill>
                                <a:srgbClr val="A50021"/>
                              </a:solidFill>
                              <a:latin typeface="Cambria Math" panose="02040503050406030204" pitchFamily="18" charset="0"/>
                              <a:cs typeface="Times New Roman" panose="02020603050405020304" pitchFamily="18" charset="0"/>
                            </a:rPr>
                            <m:t>𝑪</m:t>
                          </m:r>
                          <m:r>
                            <a:rPr lang="en-US" altLang="zh-CN" sz="1400" b="1" i="1" baseline="-25000" dirty="0" smtClean="0">
                              <a:solidFill>
                                <a:srgbClr val="A50021"/>
                              </a:solidFill>
                              <a:latin typeface="Cambria Math" panose="02040503050406030204" pitchFamily="18" charset="0"/>
                              <a:cs typeface="Times New Roman" panose="02020603050405020304" pitchFamily="18" charset="0"/>
                            </a:rPr>
                            <m:t>𝑹</m:t>
                          </m:r>
                        </m:e>
                      </m:acc>
                    </m:oMath>
                  </m:oMathPara>
                </a14:m>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95271" name="Text Box 41">
                <a:extLst>
                  <a:ext uri="{FF2B5EF4-FFF2-40B4-BE49-F238E27FC236}">
                    <a16:creationId xmlns:a16="http://schemas.microsoft.com/office/drawing/2014/main" id="{EFC5BD9D-2ECC-29A8-EAE5-811CF1C66786}"/>
                  </a:ext>
                </a:extLst>
              </p:cNvPr>
              <p:cNvSpPr txBox="1">
                <a:spLocks noRot="1" noChangeAspect="1" noMove="1" noResize="1" noEditPoints="1" noAdjustHandles="1" noChangeArrowheads="1" noChangeShapeType="1" noTextEdit="1"/>
              </p:cNvSpPr>
              <p:nvPr/>
            </p:nvSpPr>
            <p:spPr bwMode="auto">
              <a:xfrm>
                <a:off x="2240577" y="2124469"/>
                <a:ext cx="679450" cy="375168"/>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r>
                  <a:rPr lang="zh-CN" altLang="en-US">
                    <a:noFill/>
                  </a:rPr>
                  <a:t> </a:t>
                </a:r>
              </a:p>
            </p:txBody>
          </p:sp>
        </mc:Fallback>
      </mc:AlternateContent>
      <p:sp>
        <p:nvSpPr>
          <p:cNvPr id="95272" name="Text Box 44">
            <a:extLst>
              <a:ext uri="{FF2B5EF4-FFF2-40B4-BE49-F238E27FC236}">
                <a16:creationId xmlns:a16="http://schemas.microsoft.com/office/drawing/2014/main" id="{E9228419-C73D-0C62-1488-B3EA6CEBE869}"/>
              </a:ext>
            </a:extLst>
          </p:cNvPr>
          <p:cNvSpPr txBox="1">
            <a:spLocks noChangeArrowheads="1"/>
          </p:cNvSpPr>
          <p:nvPr/>
        </p:nvSpPr>
        <p:spPr bwMode="auto">
          <a:xfrm>
            <a:off x="918983" y="3033572"/>
            <a:ext cx="1125538" cy="34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a:solidFill>
                  <a:srgbClr val="A50021"/>
                </a:solidFill>
                <a:latin typeface="Times New Roman" panose="02020603050405020304" pitchFamily="18" charset="0"/>
                <a:cs typeface="Times New Roman" panose="02020603050405020304" pitchFamily="18" charset="0"/>
              </a:rPr>
              <a:t>LD</a:t>
            </a:r>
            <a:endParaRPr lang="en-US" altLang="zh-CN" sz="140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278" name="Text Box 55">
                <a:extLst>
                  <a:ext uri="{FF2B5EF4-FFF2-40B4-BE49-F238E27FC236}">
                    <a16:creationId xmlns:a16="http://schemas.microsoft.com/office/drawing/2014/main" id="{C341A8D9-57FF-5CD1-8B38-23EE6DE7C4A3}"/>
                  </a:ext>
                </a:extLst>
              </p:cNvPr>
              <p:cNvSpPr txBox="1">
                <a:spLocks noChangeArrowheads="1"/>
              </p:cNvSpPr>
              <p:nvPr/>
            </p:nvSpPr>
            <p:spPr bwMode="auto">
              <a:xfrm>
                <a:off x="2876370" y="1971713"/>
                <a:ext cx="685800" cy="407292"/>
              </a:xfrm>
              <a:prstGeom prst="rect">
                <a:avLst/>
              </a:prstGeom>
              <a:noFill/>
              <a:ln>
                <a:noFill/>
              </a:ln>
              <a:extLst>
                <a:ext uri="{909E8E84-426E-40DD-AFC4-6F175D3DCCD1}">
                  <a14:hiddenFill>
                    <a:solidFill>
                      <a:srgbClr val="FFFFFF"/>
                    </a:solidFill>
                  </a14:hiddenFill>
                </a:ext>
                <a:ext uri="{91240B29-F687-4F45-9708-019B960494DF}">
                  <a14:hiddenLine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14:m>
                  <m:oMathPara xmlns:m="http://schemas.openxmlformats.org/officeDocument/2006/math">
                    <m:oMathParaPr>
                      <m:jc m:val="centerGroup"/>
                    </m:oMathParaPr>
                    <m:oMath xmlns:m="http://schemas.openxmlformats.org/officeDocument/2006/math">
                      <m:r>
                        <a:rPr lang="en-US" altLang="zh-CN" sz="1600" i="1" dirty="0" smtClean="0">
                          <a:solidFill>
                            <a:srgbClr val="000099"/>
                          </a:solidFill>
                          <a:latin typeface="Cambria Math" panose="02040503050406030204" pitchFamily="18" charset="0"/>
                          <a:cs typeface="Times New Roman" panose="02020603050405020304" pitchFamily="18" charset="0"/>
                        </a:rPr>
                        <m:t>𝑸</m:t>
                      </m:r>
                      <m:r>
                        <a:rPr lang="en-US" altLang="zh-CN" sz="1600" i="1" baseline="-25000" dirty="0" err="1">
                          <a:solidFill>
                            <a:srgbClr val="000099"/>
                          </a:solidFill>
                          <a:latin typeface="Cambria Math" panose="02040503050406030204" pitchFamily="18" charset="0"/>
                          <a:cs typeface="Times New Roman" panose="02020603050405020304" pitchFamily="18" charset="0"/>
                        </a:rPr>
                        <m:t>𝑪</m:t>
                      </m:r>
                      <m:r>
                        <a:rPr lang="en-US" altLang="zh-CN" sz="1600" b="1" i="1" baseline="-25000" dirty="0" smtClean="0">
                          <a:solidFill>
                            <a:srgbClr val="000099"/>
                          </a:solidFill>
                          <a:latin typeface="Cambria Math" panose="02040503050406030204" pitchFamily="18" charset="0"/>
                          <a:cs typeface="Times New Roman" panose="02020603050405020304" pitchFamily="18" charset="0"/>
                        </a:rPr>
                        <m:t>𝑹</m:t>
                      </m:r>
                    </m:oMath>
                  </m:oMathPara>
                </a14:m>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mc:Choice>
        <mc:Fallback xmlns="">
          <p:sp>
            <p:nvSpPr>
              <p:cNvPr id="95278" name="Text Box 55">
                <a:extLst>
                  <a:ext uri="{FF2B5EF4-FFF2-40B4-BE49-F238E27FC236}">
                    <a16:creationId xmlns:a16="http://schemas.microsoft.com/office/drawing/2014/main" id="{C341A8D9-57FF-5CD1-8B38-23EE6DE7C4A3}"/>
                  </a:ext>
                </a:extLst>
              </p:cNvPr>
              <p:cNvSpPr txBox="1">
                <a:spLocks noRot="1" noChangeAspect="1" noMove="1" noResize="1" noEditPoints="1" noAdjustHandles="1" noChangeArrowheads="1" noChangeShapeType="1" noTextEdit="1"/>
              </p:cNvSpPr>
              <p:nvPr/>
            </p:nvSpPr>
            <p:spPr bwMode="auto">
              <a:xfrm>
                <a:off x="2876370" y="1971713"/>
                <a:ext cx="685800" cy="40729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r>
                  <a:rPr lang="zh-CN" altLang="en-US">
                    <a:noFill/>
                  </a:rPr>
                  <a:t> </a:t>
                </a:r>
              </a:p>
            </p:txBody>
          </p:sp>
        </mc:Fallback>
      </mc:AlternateContent>
      <p:sp>
        <p:nvSpPr>
          <p:cNvPr id="95279" name="Text Box 57">
            <a:extLst>
              <a:ext uri="{FF2B5EF4-FFF2-40B4-BE49-F238E27FC236}">
                <a16:creationId xmlns:a16="http://schemas.microsoft.com/office/drawing/2014/main" id="{B4CA912A-5B9D-C5B0-F517-EAE3F4F5902B}"/>
              </a:ext>
            </a:extLst>
          </p:cNvPr>
          <p:cNvSpPr txBox="1">
            <a:spLocks noChangeArrowheads="1"/>
          </p:cNvSpPr>
          <p:nvPr/>
        </p:nvSpPr>
        <p:spPr bwMode="auto">
          <a:xfrm>
            <a:off x="271283" y="1631809"/>
            <a:ext cx="436563" cy="3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G</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grpSp>
        <p:nvGrpSpPr>
          <p:cNvPr id="95280" name="Group 59">
            <a:extLst>
              <a:ext uri="{FF2B5EF4-FFF2-40B4-BE49-F238E27FC236}">
                <a16:creationId xmlns:a16="http://schemas.microsoft.com/office/drawing/2014/main" id="{BB1E95B5-04CC-D160-D608-AC46EB986AA8}"/>
              </a:ext>
            </a:extLst>
          </p:cNvPr>
          <p:cNvGrpSpPr>
            <a:grpSpLocks/>
          </p:cNvGrpSpPr>
          <p:nvPr/>
        </p:nvGrpSpPr>
        <p:grpSpPr bwMode="auto">
          <a:xfrm>
            <a:off x="230008" y="2852598"/>
            <a:ext cx="838200" cy="414338"/>
            <a:chOff x="163" y="1656"/>
            <a:chExt cx="528" cy="261"/>
          </a:xfrm>
        </p:grpSpPr>
        <p:sp>
          <p:nvSpPr>
            <p:cNvPr id="95300" name="Text Box 60">
              <a:extLst>
                <a:ext uri="{FF2B5EF4-FFF2-40B4-BE49-F238E27FC236}">
                  <a16:creationId xmlns:a16="http://schemas.microsoft.com/office/drawing/2014/main" id="{A3ED8A54-FEAF-154B-A91E-7D65EFDC7AB2}"/>
                </a:ext>
              </a:extLst>
            </p:cNvPr>
            <p:cNvSpPr txBox="1">
              <a:spLocks noChangeArrowheads="1"/>
            </p:cNvSpPr>
            <p:nvPr/>
          </p:nvSpPr>
          <p:spPr bwMode="auto">
            <a:xfrm>
              <a:off x="163" y="1656"/>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LD</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95301" name="Line 61">
              <a:extLst>
                <a:ext uri="{FF2B5EF4-FFF2-40B4-BE49-F238E27FC236}">
                  <a16:creationId xmlns:a16="http://schemas.microsoft.com/office/drawing/2014/main" id="{FD1EEBFA-1365-7309-9408-0B7A9049DE66}"/>
                </a:ext>
              </a:extLst>
            </p:cNvPr>
            <p:cNvSpPr>
              <a:spLocks noChangeShapeType="1"/>
            </p:cNvSpPr>
            <p:nvPr/>
          </p:nvSpPr>
          <p:spPr bwMode="auto">
            <a:xfrm>
              <a:off x="240" y="1708"/>
              <a:ext cx="144"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sp>
        <p:nvSpPr>
          <p:cNvPr id="95281" name="Text Box 63">
            <a:extLst>
              <a:ext uri="{FF2B5EF4-FFF2-40B4-BE49-F238E27FC236}">
                <a16:creationId xmlns:a16="http://schemas.microsoft.com/office/drawing/2014/main" id="{813FEEB7-4BFB-795F-9157-4BB691694CD8}"/>
              </a:ext>
            </a:extLst>
          </p:cNvPr>
          <p:cNvSpPr txBox="1">
            <a:spLocks noChangeArrowheads="1"/>
          </p:cNvSpPr>
          <p:nvPr/>
        </p:nvSpPr>
        <p:spPr bwMode="auto">
          <a:xfrm>
            <a:off x="234770" y="2068372"/>
            <a:ext cx="685800" cy="3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M</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95282" name="Text Box 64">
            <a:extLst>
              <a:ext uri="{FF2B5EF4-FFF2-40B4-BE49-F238E27FC236}">
                <a16:creationId xmlns:a16="http://schemas.microsoft.com/office/drawing/2014/main" id="{37DFB92E-B59A-D34A-3560-2B832A8E799F}"/>
              </a:ext>
            </a:extLst>
          </p:cNvPr>
          <p:cNvSpPr txBox="1">
            <a:spLocks noChangeArrowheads="1"/>
          </p:cNvSpPr>
          <p:nvPr/>
        </p:nvSpPr>
        <p:spPr bwMode="auto">
          <a:xfrm>
            <a:off x="234770" y="2512872"/>
            <a:ext cx="685800" cy="3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dirty="0">
                <a:solidFill>
                  <a:srgbClr val="000099"/>
                </a:solidFill>
                <a:latin typeface="Times New Roman" panose="02020603050405020304" pitchFamily="18" charset="0"/>
                <a:cs typeface="Times New Roman" panose="02020603050405020304" pitchFamily="18" charset="0"/>
              </a:rPr>
              <a:t>CP</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95291" name="Line 106">
            <a:extLst>
              <a:ext uri="{FF2B5EF4-FFF2-40B4-BE49-F238E27FC236}">
                <a16:creationId xmlns:a16="http://schemas.microsoft.com/office/drawing/2014/main" id="{3976F495-3795-883A-4359-9164124C3309}"/>
              </a:ext>
            </a:extLst>
          </p:cNvPr>
          <p:cNvSpPr>
            <a:spLocks noChangeShapeType="1"/>
          </p:cNvSpPr>
          <p:nvPr/>
        </p:nvSpPr>
        <p:spPr bwMode="auto">
          <a:xfrm>
            <a:off x="360183" y="2874822"/>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95292" name="Text Box 107">
            <a:extLst>
              <a:ext uri="{FF2B5EF4-FFF2-40B4-BE49-F238E27FC236}">
                <a16:creationId xmlns:a16="http://schemas.microsoft.com/office/drawing/2014/main" id="{9993CC12-E34D-C989-6FBA-49791982D96D}"/>
              </a:ext>
            </a:extLst>
          </p:cNvPr>
          <p:cNvSpPr txBox="1">
            <a:spLocks noChangeArrowheads="1"/>
          </p:cNvSpPr>
          <p:nvPr/>
        </p:nvSpPr>
        <p:spPr bwMode="auto">
          <a:xfrm>
            <a:off x="933270" y="2703372"/>
            <a:ext cx="990600" cy="34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CP</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95293" name="Oval 110">
            <a:extLst>
              <a:ext uri="{FF2B5EF4-FFF2-40B4-BE49-F238E27FC236}">
                <a16:creationId xmlns:a16="http://schemas.microsoft.com/office/drawing/2014/main" id="{89F2DEDD-AC91-6D3A-986C-1BBE7663A423}"/>
              </a:ext>
            </a:extLst>
          </p:cNvPr>
          <p:cNvSpPr>
            <a:spLocks noChangeArrowheads="1"/>
          </p:cNvSpPr>
          <p:nvPr/>
        </p:nvSpPr>
        <p:spPr bwMode="auto">
          <a:xfrm>
            <a:off x="2838270" y="2258872"/>
            <a:ext cx="152400" cy="152400"/>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cs typeface="Times New Roman" panose="02020603050405020304" pitchFamily="18" charset="0"/>
            </a:endParaRPr>
          </a:p>
        </p:txBody>
      </p:sp>
      <p:sp>
        <p:nvSpPr>
          <p:cNvPr id="95294" name="Line 111">
            <a:extLst>
              <a:ext uri="{FF2B5EF4-FFF2-40B4-BE49-F238E27FC236}">
                <a16:creationId xmlns:a16="http://schemas.microsoft.com/office/drawing/2014/main" id="{9A8CDD4E-2AB0-9882-20C2-F688BCE9ED88}"/>
              </a:ext>
            </a:extLst>
          </p:cNvPr>
          <p:cNvSpPr>
            <a:spLocks noChangeShapeType="1"/>
          </p:cNvSpPr>
          <p:nvPr/>
        </p:nvSpPr>
        <p:spPr bwMode="auto">
          <a:xfrm>
            <a:off x="3068458" y="2071547"/>
            <a:ext cx="2286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95295" name="Line 113">
            <a:extLst>
              <a:ext uri="{FF2B5EF4-FFF2-40B4-BE49-F238E27FC236}">
                <a16:creationId xmlns:a16="http://schemas.microsoft.com/office/drawing/2014/main" id="{E166C8A5-3CAE-3C8F-97A9-048DF3C122EE}"/>
              </a:ext>
            </a:extLst>
          </p:cNvPr>
          <p:cNvSpPr>
            <a:spLocks noChangeShapeType="1"/>
          </p:cNvSpPr>
          <p:nvPr/>
        </p:nvSpPr>
        <p:spPr bwMode="auto">
          <a:xfrm>
            <a:off x="2839857" y="2862996"/>
            <a:ext cx="593725"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95296" name="Text Box 114">
            <a:extLst>
              <a:ext uri="{FF2B5EF4-FFF2-40B4-BE49-F238E27FC236}">
                <a16:creationId xmlns:a16="http://schemas.microsoft.com/office/drawing/2014/main" id="{355AFB89-DE09-ACC5-CAE3-629EDA235A23}"/>
              </a:ext>
            </a:extLst>
          </p:cNvPr>
          <p:cNvSpPr txBox="1">
            <a:spLocks noChangeArrowheads="1"/>
          </p:cNvSpPr>
          <p:nvPr/>
        </p:nvSpPr>
        <p:spPr bwMode="auto">
          <a:xfrm>
            <a:off x="2754926" y="2539557"/>
            <a:ext cx="1060451" cy="688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None/>
            </a:pPr>
            <a:r>
              <a:rPr lang="en-US" altLang="zh-CN" sz="1600" b="1" dirty="0">
                <a:solidFill>
                  <a:srgbClr val="000099"/>
                </a:solidFill>
                <a:latin typeface="Times New Roman" panose="02020603050405020304" pitchFamily="18" charset="0"/>
                <a:cs typeface="Times New Roman" panose="02020603050405020304" pitchFamily="18" charset="0"/>
              </a:rPr>
              <a:t>Max/</a:t>
            </a:r>
            <a:r>
              <a:rPr lang="en-US" altLang="zh-CN" sz="1600" dirty="0">
                <a:solidFill>
                  <a:srgbClr val="000099"/>
                </a:solidFill>
                <a:latin typeface="Times New Roman" panose="02020603050405020304" pitchFamily="18" charset="0"/>
                <a:cs typeface="Times New Roman" panose="02020603050405020304" pitchFamily="18" charset="0"/>
              </a:rPr>
              <a:t>Min</a:t>
            </a:r>
            <a:endParaRPr lang="en-US" altLang="zh-CN" sz="1600" baseline="-25000" dirty="0">
              <a:solidFill>
                <a:srgbClr val="000099"/>
              </a:solidFill>
              <a:latin typeface="Times New Roman" panose="02020603050405020304" pitchFamily="18" charset="0"/>
              <a:cs typeface="Times New Roman" panose="02020603050405020304" pitchFamily="18" charset="0"/>
            </a:endParaRPr>
          </a:p>
          <a:p>
            <a:pPr eaLnBrk="1" hangingPunct="1">
              <a:lnSpc>
                <a:spcPct val="130000"/>
              </a:lnSpc>
              <a:spcBef>
                <a:spcPct val="50000"/>
              </a:spcBef>
              <a:buFontTx/>
              <a:buNone/>
            </a:pPr>
            <a:endParaRPr lang="en-US" altLang="zh-CN" sz="1600" baseline="-25000" dirty="0">
              <a:solidFill>
                <a:srgbClr val="000099"/>
              </a:solidFill>
              <a:latin typeface="Times New Roman" panose="02020603050405020304" pitchFamily="18" charset="0"/>
              <a:cs typeface="Times New Roman" panose="02020603050405020304" pitchFamily="18" charset="0"/>
            </a:endParaRPr>
          </a:p>
        </p:txBody>
      </p:sp>
      <p:sp>
        <p:nvSpPr>
          <p:cNvPr id="95297" name="Oval 115">
            <a:extLst>
              <a:ext uri="{FF2B5EF4-FFF2-40B4-BE49-F238E27FC236}">
                <a16:creationId xmlns:a16="http://schemas.microsoft.com/office/drawing/2014/main" id="{A471E594-1951-BB55-DB9F-1519B22438CA}"/>
              </a:ext>
            </a:extLst>
          </p:cNvPr>
          <p:cNvSpPr>
            <a:spLocks noChangeArrowheads="1"/>
          </p:cNvSpPr>
          <p:nvPr/>
        </p:nvSpPr>
        <p:spPr bwMode="auto">
          <a:xfrm>
            <a:off x="831671" y="1890572"/>
            <a:ext cx="152400" cy="152400"/>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cs typeface="Times New Roman" panose="02020603050405020304" pitchFamily="18" charset="0"/>
            </a:endParaRPr>
          </a:p>
        </p:txBody>
      </p:sp>
      <p:sp>
        <p:nvSpPr>
          <p:cNvPr id="95299" name="Text Box 118">
            <a:extLst>
              <a:ext uri="{FF2B5EF4-FFF2-40B4-BE49-F238E27FC236}">
                <a16:creationId xmlns:a16="http://schemas.microsoft.com/office/drawing/2014/main" id="{090D54E7-30F2-3F64-79E4-44604DDF289C}"/>
              </a:ext>
            </a:extLst>
          </p:cNvPr>
          <p:cNvSpPr txBox="1">
            <a:spLocks noChangeArrowheads="1"/>
          </p:cNvSpPr>
          <p:nvPr/>
        </p:nvSpPr>
        <p:spPr bwMode="auto">
          <a:xfrm>
            <a:off x="1758770" y="2639872"/>
            <a:ext cx="1125538" cy="34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spcBef>
                <a:spcPct val="500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Max/</a:t>
            </a:r>
            <a:r>
              <a:rPr lang="en-US" altLang="zh-CN" sz="1400" dirty="0">
                <a:solidFill>
                  <a:srgbClr val="A50021"/>
                </a:solidFill>
                <a:latin typeface="Times New Roman" panose="02020603050405020304" pitchFamily="18" charset="0"/>
                <a:cs typeface="Times New Roman" panose="02020603050405020304" pitchFamily="18" charset="0"/>
              </a:rPr>
              <a:t>Min</a:t>
            </a:r>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p:sp>
        <p:nvSpPr>
          <p:cNvPr id="6" name="Rectangle 62">
            <a:extLst>
              <a:ext uri="{FF2B5EF4-FFF2-40B4-BE49-F238E27FC236}">
                <a16:creationId xmlns:a16="http://schemas.microsoft.com/office/drawing/2014/main" id="{88D887D0-9785-B587-84EE-9EA0AE360DD8}"/>
              </a:ext>
            </a:extLst>
          </p:cNvPr>
          <p:cNvSpPr>
            <a:spLocks noChangeArrowheads="1"/>
          </p:cNvSpPr>
          <p:nvPr/>
        </p:nvSpPr>
        <p:spPr bwMode="auto">
          <a:xfrm>
            <a:off x="952320" y="4890948"/>
            <a:ext cx="1860923" cy="324112"/>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a:latin typeface="Times New Roman" panose="02020603050405020304" pitchFamily="18" charset="0"/>
              <a:cs typeface="Times New Roman" panose="02020603050405020304" pitchFamily="18" charset="0"/>
            </a:endParaRPr>
          </a:p>
        </p:txBody>
      </p:sp>
      <p:grpSp>
        <p:nvGrpSpPr>
          <p:cNvPr id="7" name="Group 164">
            <a:extLst>
              <a:ext uri="{FF2B5EF4-FFF2-40B4-BE49-F238E27FC236}">
                <a16:creationId xmlns:a16="http://schemas.microsoft.com/office/drawing/2014/main" id="{6D82C994-66F3-C525-F161-455EF131E341}"/>
              </a:ext>
            </a:extLst>
          </p:cNvPr>
          <p:cNvGrpSpPr>
            <a:grpSpLocks/>
          </p:cNvGrpSpPr>
          <p:nvPr/>
        </p:nvGrpSpPr>
        <p:grpSpPr bwMode="auto">
          <a:xfrm>
            <a:off x="52208" y="3668572"/>
            <a:ext cx="3840162" cy="1592263"/>
            <a:chOff x="113" y="3048"/>
            <a:chExt cx="2419" cy="1003"/>
          </a:xfrm>
        </p:grpSpPr>
        <p:sp>
          <p:nvSpPr>
            <p:cNvPr id="8" name="Text Box 110">
              <a:extLst>
                <a:ext uri="{FF2B5EF4-FFF2-40B4-BE49-F238E27FC236}">
                  <a16:creationId xmlns:a16="http://schemas.microsoft.com/office/drawing/2014/main" id="{CF574D72-F681-A63D-8BE6-5B7B07971AD4}"/>
                </a:ext>
              </a:extLst>
            </p:cNvPr>
            <p:cNvSpPr txBox="1">
              <a:spLocks noChangeArrowheads="1"/>
            </p:cNvSpPr>
            <p:nvPr/>
          </p:nvSpPr>
          <p:spPr bwMode="auto">
            <a:xfrm>
              <a:off x="2216" y="3048"/>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0</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9" name="Text Box 111">
              <a:extLst>
                <a:ext uri="{FF2B5EF4-FFF2-40B4-BE49-F238E27FC236}">
                  <a16:creationId xmlns:a16="http://schemas.microsoft.com/office/drawing/2014/main" id="{44374DF1-A96C-8053-E75D-B67E71B8A54A}"/>
                </a:ext>
              </a:extLst>
            </p:cNvPr>
            <p:cNvSpPr txBox="1">
              <a:spLocks noChangeArrowheads="1"/>
            </p:cNvSpPr>
            <p:nvPr/>
          </p:nvSpPr>
          <p:spPr bwMode="auto">
            <a:xfrm>
              <a:off x="2216" y="3295"/>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1</a:t>
              </a:r>
            </a:p>
          </p:txBody>
        </p:sp>
        <p:sp>
          <p:nvSpPr>
            <p:cNvPr id="10" name="Text Box 112">
              <a:extLst>
                <a:ext uri="{FF2B5EF4-FFF2-40B4-BE49-F238E27FC236}">
                  <a16:creationId xmlns:a16="http://schemas.microsoft.com/office/drawing/2014/main" id="{04D656EC-FB66-94C1-E254-DB66F9271A2B}"/>
                </a:ext>
              </a:extLst>
            </p:cNvPr>
            <p:cNvSpPr txBox="1">
              <a:spLocks noChangeArrowheads="1"/>
            </p:cNvSpPr>
            <p:nvPr/>
          </p:nvSpPr>
          <p:spPr bwMode="auto">
            <a:xfrm>
              <a:off x="2216" y="3549"/>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2</a:t>
              </a:r>
            </a:p>
          </p:txBody>
        </p:sp>
        <p:sp>
          <p:nvSpPr>
            <p:cNvPr id="11" name="Text Box 113">
              <a:extLst>
                <a:ext uri="{FF2B5EF4-FFF2-40B4-BE49-F238E27FC236}">
                  <a16:creationId xmlns:a16="http://schemas.microsoft.com/office/drawing/2014/main" id="{B73FF9E5-3080-A67E-156F-506F2EDE5834}"/>
                </a:ext>
              </a:extLst>
            </p:cNvPr>
            <p:cNvSpPr txBox="1">
              <a:spLocks noChangeArrowheads="1"/>
            </p:cNvSpPr>
            <p:nvPr/>
          </p:nvSpPr>
          <p:spPr bwMode="auto">
            <a:xfrm>
              <a:off x="2209" y="3782"/>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3</a:t>
              </a:r>
            </a:p>
          </p:txBody>
        </p:sp>
        <p:sp>
          <p:nvSpPr>
            <p:cNvPr id="12" name="Text Box 131">
              <a:extLst>
                <a:ext uri="{FF2B5EF4-FFF2-40B4-BE49-F238E27FC236}">
                  <a16:creationId xmlns:a16="http://schemas.microsoft.com/office/drawing/2014/main" id="{C73632C8-76D6-DFF4-6905-F52387A76B45}"/>
                </a:ext>
              </a:extLst>
            </p:cNvPr>
            <p:cNvSpPr txBox="1">
              <a:spLocks noChangeArrowheads="1"/>
            </p:cNvSpPr>
            <p:nvPr/>
          </p:nvSpPr>
          <p:spPr bwMode="auto">
            <a:xfrm>
              <a:off x="120" y="3056"/>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0</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3" name="Text Box 132">
              <a:extLst>
                <a:ext uri="{FF2B5EF4-FFF2-40B4-BE49-F238E27FC236}">
                  <a16:creationId xmlns:a16="http://schemas.microsoft.com/office/drawing/2014/main" id="{37836E83-41AE-5FB9-BB01-F651CAFCF5D2}"/>
                </a:ext>
              </a:extLst>
            </p:cNvPr>
            <p:cNvSpPr txBox="1">
              <a:spLocks noChangeArrowheads="1"/>
            </p:cNvSpPr>
            <p:nvPr/>
          </p:nvSpPr>
          <p:spPr bwMode="auto">
            <a:xfrm>
              <a:off x="120" y="3303"/>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1</a:t>
              </a:r>
            </a:p>
          </p:txBody>
        </p:sp>
        <p:sp>
          <p:nvSpPr>
            <p:cNvPr id="14" name="Text Box 133">
              <a:extLst>
                <a:ext uri="{FF2B5EF4-FFF2-40B4-BE49-F238E27FC236}">
                  <a16:creationId xmlns:a16="http://schemas.microsoft.com/office/drawing/2014/main" id="{E2E055A8-FBB7-F21D-B1B0-9BC7EA7F6CBB}"/>
                </a:ext>
              </a:extLst>
            </p:cNvPr>
            <p:cNvSpPr txBox="1">
              <a:spLocks noChangeArrowheads="1"/>
            </p:cNvSpPr>
            <p:nvPr/>
          </p:nvSpPr>
          <p:spPr bwMode="auto">
            <a:xfrm>
              <a:off x="120" y="3557"/>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2</a:t>
              </a:r>
            </a:p>
          </p:txBody>
        </p:sp>
        <p:sp>
          <p:nvSpPr>
            <p:cNvPr id="15" name="Text Box 134">
              <a:extLst>
                <a:ext uri="{FF2B5EF4-FFF2-40B4-BE49-F238E27FC236}">
                  <a16:creationId xmlns:a16="http://schemas.microsoft.com/office/drawing/2014/main" id="{BE97D6C7-4FD2-95C7-2D3F-9352F0EC0125}"/>
                </a:ext>
              </a:extLst>
            </p:cNvPr>
            <p:cNvSpPr txBox="1">
              <a:spLocks noChangeArrowheads="1"/>
            </p:cNvSpPr>
            <p:nvPr/>
          </p:nvSpPr>
          <p:spPr bwMode="auto">
            <a:xfrm>
              <a:off x="113" y="3790"/>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D</a:t>
              </a:r>
              <a:r>
                <a:rPr lang="en-US" altLang="zh-CN" sz="1600" b="1" baseline="-25000">
                  <a:solidFill>
                    <a:srgbClr val="000099"/>
                  </a:solidFill>
                  <a:latin typeface="Times New Roman" panose="02020603050405020304" pitchFamily="18" charset="0"/>
                  <a:cs typeface="Times New Roman" panose="02020603050405020304" pitchFamily="18" charset="0"/>
                </a:rPr>
                <a:t>3</a:t>
              </a:r>
            </a:p>
          </p:txBody>
        </p:sp>
      </p:grpSp>
      <p:sp>
        <p:nvSpPr>
          <p:cNvPr id="21" name="Line 56">
            <a:extLst>
              <a:ext uri="{FF2B5EF4-FFF2-40B4-BE49-F238E27FC236}">
                <a16:creationId xmlns:a16="http://schemas.microsoft.com/office/drawing/2014/main" id="{4C8AD1D1-31E5-2567-49D3-97C7130EE75E}"/>
              </a:ext>
            </a:extLst>
          </p:cNvPr>
          <p:cNvSpPr>
            <a:spLocks noChangeShapeType="1"/>
          </p:cNvSpPr>
          <p:nvPr/>
        </p:nvSpPr>
        <p:spPr bwMode="auto">
          <a:xfrm>
            <a:off x="418920" y="3911460"/>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2" name="Line 57">
            <a:extLst>
              <a:ext uri="{FF2B5EF4-FFF2-40B4-BE49-F238E27FC236}">
                <a16:creationId xmlns:a16="http://schemas.microsoft.com/office/drawing/2014/main" id="{8BFF9F10-62F8-BC1C-2859-E76045A688F4}"/>
              </a:ext>
            </a:extLst>
          </p:cNvPr>
          <p:cNvSpPr>
            <a:spLocks noChangeShapeType="1"/>
          </p:cNvSpPr>
          <p:nvPr/>
        </p:nvSpPr>
        <p:spPr bwMode="auto">
          <a:xfrm>
            <a:off x="418920" y="4684572"/>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3" name="Line 58">
            <a:extLst>
              <a:ext uri="{FF2B5EF4-FFF2-40B4-BE49-F238E27FC236}">
                <a16:creationId xmlns:a16="http://schemas.microsoft.com/office/drawing/2014/main" id="{77DB301B-BED3-A5CF-3CC7-23CAA2D0C69A}"/>
              </a:ext>
            </a:extLst>
          </p:cNvPr>
          <p:cNvSpPr>
            <a:spLocks noChangeShapeType="1"/>
          </p:cNvSpPr>
          <p:nvPr/>
        </p:nvSpPr>
        <p:spPr bwMode="auto">
          <a:xfrm>
            <a:off x="420508" y="4279760"/>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4" name="Line 59">
            <a:extLst>
              <a:ext uri="{FF2B5EF4-FFF2-40B4-BE49-F238E27FC236}">
                <a16:creationId xmlns:a16="http://schemas.microsoft.com/office/drawing/2014/main" id="{ED02CC7A-7AA3-534B-CD40-1FC94318B42A}"/>
              </a:ext>
            </a:extLst>
          </p:cNvPr>
          <p:cNvSpPr>
            <a:spLocks noChangeShapeType="1"/>
          </p:cNvSpPr>
          <p:nvPr/>
        </p:nvSpPr>
        <p:spPr bwMode="auto">
          <a:xfrm>
            <a:off x="418920" y="5065572"/>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5" name="Rectangle 63">
            <a:extLst>
              <a:ext uri="{FF2B5EF4-FFF2-40B4-BE49-F238E27FC236}">
                <a16:creationId xmlns:a16="http://schemas.microsoft.com/office/drawing/2014/main" id="{2B71C820-4513-24FC-38C3-165ADBB99324}"/>
              </a:ext>
            </a:extLst>
          </p:cNvPr>
          <p:cNvSpPr>
            <a:spLocks noChangeArrowheads="1"/>
          </p:cNvSpPr>
          <p:nvPr/>
        </p:nvSpPr>
        <p:spPr bwMode="auto">
          <a:xfrm>
            <a:off x="952320" y="4500423"/>
            <a:ext cx="1860923" cy="324112"/>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a:latin typeface="Times New Roman" panose="02020603050405020304" pitchFamily="18" charset="0"/>
              <a:cs typeface="Times New Roman" panose="02020603050405020304" pitchFamily="18" charset="0"/>
            </a:endParaRPr>
          </a:p>
        </p:txBody>
      </p:sp>
      <p:sp>
        <p:nvSpPr>
          <p:cNvPr id="26" name="Rectangle 64">
            <a:extLst>
              <a:ext uri="{FF2B5EF4-FFF2-40B4-BE49-F238E27FC236}">
                <a16:creationId xmlns:a16="http://schemas.microsoft.com/office/drawing/2014/main" id="{0FB32439-ECAD-56AF-EB6B-A3170F1950F2}"/>
              </a:ext>
            </a:extLst>
          </p:cNvPr>
          <p:cNvSpPr>
            <a:spLocks noChangeArrowheads="1"/>
          </p:cNvSpPr>
          <p:nvPr/>
        </p:nvSpPr>
        <p:spPr bwMode="auto">
          <a:xfrm>
            <a:off x="952320" y="4108310"/>
            <a:ext cx="1860923" cy="324111"/>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a:latin typeface="Times New Roman" panose="02020603050405020304" pitchFamily="18" charset="0"/>
              <a:cs typeface="Times New Roman" panose="02020603050405020304" pitchFamily="18" charset="0"/>
            </a:endParaRPr>
          </a:p>
        </p:txBody>
      </p:sp>
      <p:sp>
        <p:nvSpPr>
          <p:cNvPr id="27" name="Line 103">
            <a:extLst>
              <a:ext uri="{FF2B5EF4-FFF2-40B4-BE49-F238E27FC236}">
                <a16:creationId xmlns:a16="http://schemas.microsoft.com/office/drawing/2014/main" id="{DC5F636F-70C9-37B5-292D-EC75C85C5B95}"/>
              </a:ext>
            </a:extLst>
          </p:cNvPr>
          <p:cNvSpPr>
            <a:spLocks noChangeShapeType="1"/>
          </p:cNvSpPr>
          <p:nvPr/>
        </p:nvSpPr>
        <p:spPr bwMode="auto">
          <a:xfrm>
            <a:off x="2823983" y="3922572"/>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8" name="Line 104">
            <a:extLst>
              <a:ext uri="{FF2B5EF4-FFF2-40B4-BE49-F238E27FC236}">
                <a16:creationId xmlns:a16="http://schemas.microsoft.com/office/drawing/2014/main" id="{BD11EC57-0ACF-2BDB-24C1-EDA3079B73C9}"/>
              </a:ext>
            </a:extLst>
          </p:cNvPr>
          <p:cNvSpPr>
            <a:spLocks noChangeShapeType="1"/>
          </p:cNvSpPr>
          <p:nvPr/>
        </p:nvSpPr>
        <p:spPr bwMode="auto">
          <a:xfrm>
            <a:off x="2823983" y="4684572"/>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29" name="Line 105">
            <a:extLst>
              <a:ext uri="{FF2B5EF4-FFF2-40B4-BE49-F238E27FC236}">
                <a16:creationId xmlns:a16="http://schemas.microsoft.com/office/drawing/2014/main" id="{8B1AD7FB-BAE3-DE5A-1AE7-9D281A54C12E}"/>
              </a:ext>
            </a:extLst>
          </p:cNvPr>
          <p:cNvSpPr>
            <a:spLocks noChangeShapeType="1"/>
          </p:cNvSpPr>
          <p:nvPr/>
        </p:nvSpPr>
        <p:spPr bwMode="auto">
          <a:xfrm>
            <a:off x="2825570" y="4290872"/>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0" name="Line 106">
            <a:extLst>
              <a:ext uri="{FF2B5EF4-FFF2-40B4-BE49-F238E27FC236}">
                <a16:creationId xmlns:a16="http://schemas.microsoft.com/office/drawing/2014/main" id="{BB4F67D9-2E28-BFA7-08D3-BFDE3626FBEA}"/>
              </a:ext>
            </a:extLst>
          </p:cNvPr>
          <p:cNvSpPr>
            <a:spLocks noChangeShapeType="1"/>
          </p:cNvSpPr>
          <p:nvPr/>
        </p:nvSpPr>
        <p:spPr bwMode="auto">
          <a:xfrm>
            <a:off x="2823983" y="5054460"/>
            <a:ext cx="6096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95232" name="Text Box 170">
            <a:extLst>
              <a:ext uri="{FF2B5EF4-FFF2-40B4-BE49-F238E27FC236}">
                <a16:creationId xmlns:a16="http://schemas.microsoft.com/office/drawing/2014/main" id="{75B0B851-343F-8F3F-83F5-B7A97DBC2A77}"/>
              </a:ext>
            </a:extLst>
          </p:cNvPr>
          <p:cNvSpPr txBox="1">
            <a:spLocks noChangeArrowheads="1"/>
          </p:cNvSpPr>
          <p:nvPr/>
        </p:nvSpPr>
        <p:spPr bwMode="auto">
          <a:xfrm>
            <a:off x="2482670" y="3722548"/>
            <a:ext cx="673100" cy="146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ts val="3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0</a:t>
            </a:r>
          </a:p>
          <a:p>
            <a:pPr eaLnBrk="1" hangingPunct="1">
              <a:lnSpc>
                <a:spcPct val="150000"/>
              </a:lnSpc>
              <a:spcBef>
                <a:spcPts val="3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1</a:t>
            </a:r>
          </a:p>
          <a:p>
            <a:pPr eaLnBrk="1" hangingPunct="1">
              <a:lnSpc>
                <a:spcPct val="150000"/>
              </a:lnSpc>
              <a:spcBef>
                <a:spcPts val="3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2</a:t>
            </a:r>
          </a:p>
          <a:p>
            <a:pPr eaLnBrk="1" hangingPunct="1">
              <a:lnSpc>
                <a:spcPct val="150000"/>
              </a:lnSpc>
              <a:spcBef>
                <a:spcPts val="300"/>
              </a:spcBef>
              <a:buFontTx/>
              <a:buNone/>
            </a:pPr>
            <a:r>
              <a:rPr lang="en-US" altLang="zh-CN" sz="1400" b="1" dirty="0">
                <a:solidFill>
                  <a:srgbClr val="A50021"/>
                </a:solidFill>
                <a:latin typeface="Times New Roman" panose="02020603050405020304" pitchFamily="18" charset="0"/>
                <a:cs typeface="Times New Roman" panose="02020603050405020304" pitchFamily="18" charset="0"/>
              </a:rPr>
              <a:t>Q</a:t>
            </a:r>
            <a:r>
              <a:rPr lang="en-US" altLang="zh-CN" sz="1400" b="1" baseline="-25000" dirty="0">
                <a:solidFill>
                  <a:srgbClr val="A50021"/>
                </a:solidFill>
                <a:latin typeface="Times New Roman" panose="02020603050405020304" pitchFamily="18" charset="0"/>
                <a:cs typeface="Times New Roman" panose="02020603050405020304" pitchFamily="18" charset="0"/>
              </a:rPr>
              <a:t>3</a:t>
            </a:r>
          </a:p>
        </p:txBody>
      </p:sp>
      <p:sp>
        <p:nvSpPr>
          <p:cNvPr id="95233" name="Text Box 171">
            <a:extLst>
              <a:ext uri="{FF2B5EF4-FFF2-40B4-BE49-F238E27FC236}">
                <a16:creationId xmlns:a16="http://schemas.microsoft.com/office/drawing/2014/main" id="{0A410A59-17CF-BC74-B5AA-0163312F17EE}"/>
              </a:ext>
            </a:extLst>
          </p:cNvPr>
          <p:cNvSpPr txBox="1">
            <a:spLocks noChangeArrowheads="1"/>
          </p:cNvSpPr>
          <p:nvPr/>
        </p:nvSpPr>
        <p:spPr bwMode="auto">
          <a:xfrm>
            <a:off x="947558" y="3698735"/>
            <a:ext cx="673099" cy="1527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ts val="0"/>
              </a:spcBef>
              <a:buFontTx/>
              <a:buNone/>
            </a:pPr>
            <a:r>
              <a:rPr lang="en-US" altLang="zh-CN" sz="1600" b="1" dirty="0">
                <a:solidFill>
                  <a:srgbClr val="A50021"/>
                </a:solidFill>
                <a:latin typeface="Times New Roman" panose="02020603050405020304" pitchFamily="18" charset="0"/>
                <a:cs typeface="Times New Roman" panose="02020603050405020304" pitchFamily="18" charset="0"/>
              </a:rPr>
              <a:t>D</a:t>
            </a:r>
            <a:r>
              <a:rPr lang="en-US" altLang="zh-CN" sz="1600" b="1" baseline="-25000" dirty="0">
                <a:solidFill>
                  <a:srgbClr val="A50021"/>
                </a:solidFill>
                <a:latin typeface="Times New Roman" panose="02020603050405020304" pitchFamily="18" charset="0"/>
                <a:cs typeface="Times New Roman" panose="02020603050405020304" pitchFamily="18" charset="0"/>
              </a:rPr>
              <a:t>0</a:t>
            </a:r>
          </a:p>
          <a:p>
            <a:pPr eaLnBrk="1" hangingPunct="1">
              <a:lnSpc>
                <a:spcPct val="150000"/>
              </a:lnSpc>
              <a:spcBef>
                <a:spcPts val="0"/>
              </a:spcBef>
              <a:buFontTx/>
              <a:buNone/>
            </a:pPr>
            <a:r>
              <a:rPr lang="en-US" altLang="zh-CN" sz="1600" b="1" dirty="0">
                <a:solidFill>
                  <a:srgbClr val="A50021"/>
                </a:solidFill>
                <a:latin typeface="Times New Roman" panose="02020603050405020304" pitchFamily="18" charset="0"/>
                <a:cs typeface="Times New Roman" panose="02020603050405020304" pitchFamily="18" charset="0"/>
              </a:rPr>
              <a:t>D</a:t>
            </a:r>
            <a:r>
              <a:rPr lang="en-US" altLang="zh-CN" sz="1600" b="1" baseline="-25000" dirty="0">
                <a:solidFill>
                  <a:srgbClr val="A50021"/>
                </a:solidFill>
                <a:latin typeface="Times New Roman" panose="02020603050405020304" pitchFamily="18" charset="0"/>
                <a:cs typeface="Times New Roman" panose="02020603050405020304" pitchFamily="18" charset="0"/>
              </a:rPr>
              <a:t>1</a:t>
            </a:r>
          </a:p>
          <a:p>
            <a:pPr eaLnBrk="1" hangingPunct="1">
              <a:lnSpc>
                <a:spcPct val="150000"/>
              </a:lnSpc>
              <a:spcBef>
                <a:spcPts val="0"/>
              </a:spcBef>
              <a:buFontTx/>
              <a:buNone/>
            </a:pPr>
            <a:r>
              <a:rPr lang="en-US" altLang="zh-CN" sz="1600" b="1" dirty="0">
                <a:solidFill>
                  <a:srgbClr val="A50021"/>
                </a:solidFill>
                <a:latin typeface="Times New Roman" panose="02020603050405020304" pitchFamily="18" charset="0"/>
                <a:cs typeface="Times New Roman" panose="02020603050405020304" pitchFamily="18" charset="0"/>
              </a:rPr>
              <a:t>D</a:t>
            </a:r>
            <a:r>
              <a:rPr lang="en-US" altLang="zh-CN" sz="1600" b="1" baseline="-25000" dirty="0">
                <a:solidFill>
                  <a:srgbClr val="A50021"/>
                </a:solidFill>
                <a:latin typeface="Times New Roman" panose="02020603050405020304" pitchFamily="18" charset="0"/>
                <a:cs typeface="Times New Roman" panose="02020603050405020304" pitchFamily="18" charset="0"/>
              </a:rPr>
              <a:t>2</a:t>
            </a:r>
          </a:p>
          <a:p>
            <a:pPr eaLnBrk="1" hangingPunct="1">
              <a:lnSpc>
                <a:spcPct val="150000"/>
              </a:lnSpc>
              <a:spcBef>
                <a:spcPts val="0"/>
              </a:spcBef>
              <a:buFontTx/>
              <a:buNone/>
            </a:pPr>
            <a:r>
              <a:rPr lang="en-US" altLang="zh-CN" sz="1600" b="1" dirty="0">
                <a:solidFill>
                  <a:srgbClr val="A50021"/>
                </a:solidFill>
                <a:latin typeface="Times New Roman" panose="02020603050405020304" pitchFamily="18" charset="0"/>
                <a:cs typeface="Times New Roman" panose="02020603050405020304" pitchFamily="18" charset="0"/>
              </a:rPr>
              <a:t>D</a:t>
            </a:r>
            <a:r>
              <a:rPr lang="en-US" altLang="zh-CN" sz="1600" b="1" baseline="-25000" dirty="0">
                <a:solidFill>
                  <a:srgbClr val="A50021"/>
                </a:solidFill>
                <a:latin typeface="Times New Roman" panose="02020603050405020304" pitchFamily="18" charset="0"/>
                <a:cs typeface="Times New Roman" panose="02020603050405020304" pitchFamily="18" charset="0"/>
              </a:rPr>
              <a:t>3</a:t>
            </a:r>
          </a:p>
        </p:txBody>
      </p:sp>
      <mc:AlternateContent xmlns:mc="http://schemas.openxmlformats.org/markup-compatibility/2006" xmlns:a14="http://schemas.microsoft.com/office/drawing/2010/main">
        <mc:Choice Requires="a14">
          <p:sp>
            <p:nvSpPr>
              <p:cNvPr id="95234" name="Text Box 41">
                <a:extLst>
                  <a:ext uri="{FF2B5EF4-FFF2-40B4-BE49-F238E27FC236}">
                    <a16:creationId xmlns:a16="http://schemas.microsoft.com/office/drawing/2014/main" id="{300A9E6E-1EC3-4E81-F927-E81021388896}"/>
                  </a:ext>
                </a:extLst>
              </p:cNvPr>
              <p:cNvSpPr txBox="1">
                <a:spLocks noChangeArrowheads="1"/>
              </p:cNvSpPr>
              <p:nvPr/>
            </p:nvSpPr>
            <p:spPr bwMode="auto">
              <a:xfrm>
                <a:off x="784046" y="1767558"/>
                <a:ext cx="679450" cy="375168"/>
              </a:xfrm>
              <a:prstGeom prst="rect">
                <a:avLst/>
              </a:prstGeom>
              <a:noFill/>
              <a:ln>
                <a:noFill/>
              </a:ln>
              <a:extLst>
                <a:ext uri="{909E8E84-426E-40DD-AFC4-6F175D3DCCD1}">
                  <a14:hiddenFill>
                    <a:solidFill>
                      <a:srgbClr val="FFFFFF"/>
                    </a:solidFill>
                  </a14:hiddenFill>
                </a:ext>
                <a:ext uri="{91240B29-F687-4F45-9708-019B960494DF}">
                  <a14:hiddenLine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lnSpc>
                    <a:spcPct val="130000"/>
                  </a:lnSpc>
                  <a:spcBef>
                    <a:spcPct val="50000"/>
                  </a:spcBef>
                  <a:buFontTx/>
                  <a:buNone/>
                </a:pPr>
                <a14:m>
                  <m:oMathPara xmlns:m="http://schemas.openxmlformats.org/officeDocument/2006/math">
                    <m:oMathParaPr>
                      <m:jc m:val="centerGroup"/>
                    </m:oMathParaPr>
                    <m:oMath xmlns:m="http://schemas.openxmlformats.org/officeDocument/2006/math">
                      <m:acc>
                        <m:accPr>
                          <m:chr m:val="̅"/>
                          <m:ctrlPr>
                            <a:rPr lang="en-US" altLang="zh-CN" sz="1400" b="1" i="1" dirty="0" smtClean="0">
                              <a:solidFill>
                                <a:srgbClr val="A50021"/>
                              </a:solidFill>
                              <a:latin typeface="Cambria Math" panose="02040503050406030204" pitchFamily="18" charset="0"/>
                              <a:cs typeface="Times New Roman" panose="02020603050405020304" pitchFamily="18" charset="0"/>
                            </a:rPr>
                          </m:ctrlPr>
                        </m:accPr>
                        <m:e>
                          <m:r>
                            <a:rPr lang="en-US" altLang="zh-CN" sz="1400" b="1" i="1" dirty="0" smtClean="0">
                              <a:solidFill>
                                <a:srgbClr val="A50021"/>
                              </a:solidFill>
                              <a:latin typeface="Cambria Math" panose="02040503050406030204" pitchFamily="18" charset="0"/>
                              <a:cs typeface="Times New Roman" panose="02020603050405020304" pitchFamily="18" charset="0"/>
                            </a:rPr>
                            <m:t>𝑮</m:t>
                          </m:r>
                        </m:e>
                      </m:acc>
                    </m:oMath>
                  </m:oMathPara>
                </a14:m>
                <a:endParaRPr lang="en-US" altLang="zh-CN" sz="1400" baseline="-25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95234" name="Text Box 41">
                <a:extLst>
                  <a:ext uri="{FF2B5EF4-FFF2-40B4-BE49-F238E27FC236}">
                    <a16:creationId xmlns:a16="http://schemas.microsoft.com/office/drawing/2014/main" id="{300A9E6E-1EC3-4E81-F927-E81021388896}"/>
                  </a:ext>
                </a:extLst>
              </p:cNvPr>
              <p:cNvSpPr txBox="1">
                <a:spLocks noRot="1" noChangeAspect="1" noMove="1" noResize="1" noEditPoints="1" noAdjustHandles="1" noChangeArrowheads="1" noChangeShapeType="1" noTextEdit="1"/>
              </p:cNvSpPr>
              <p:nvPr/>
            </p:nvSpPr>
            <p:spPr bwMode="auto">
              <a:xfrm>
                <a:off x="784046" y="1767558"/>
                <a:ext cx="679450" cy="375168"/>
              </a:xfrm>
              <a:prstGeom prst="rect">
                <a:avLst/>
              </a:prstGeom>
              <a:blipFill>
                <a:blip r:embed="rId4"/>
                <a:stretch>
                  <a:fillRect r="-54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p>
                <a:r>
                  <a:rPr lang="zh-CN" altLang="en-US">
                    <a:noFill/>
                  </a:rPr>
                  <a:t> </a:t>
                </a:r>
              </a:p>
            </p:txBody>
          </p:sp>
        </mc:Fallback>
      </mc:AlternateContent>
      <p:sp>
        <p:nvSpPr>
          <p:cNvPr id="95235" name="Line 116">
            <a:extLst>
              <a:ext uri="{FF2B5EF4-FFF2-40B4-BE49-F238E27FC236}">
                <a16:creationId xmlns:a16="http://schemas.microsoft.com/office/drawing/2014/main" id="{62D95B45-A473-7523-E02B-5F8F8C738323}"/>
              </a:ext>
            </a:extLst>
          </p:cNvPr>
          <p:cNvSpPr>
            <a:spLocks noChangeShapeType="1"/>
          </p:cNvSpPr>
          <p:nvPr/>
        </p:nvSpPr>
        <p:spPr bwMode="auto">
          <a:xfrm>
            <a:off x="336370" y="1704834"/>
            <a:ext cx="228600"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mc:AlternateContent xmlns:mc="http://schemas.openxmlformats.org/markup-compatibility/2006" xmlns:a14="http://schemas.microsoft.com/office/drawing/2010/main">
        <mc:Choice Requires="a14">
          <p:sp>
            <p:nvSpPr>
              <p:cNvPr id="95236" name="Rectangle 24">
                <a:extLst>
                  <a:ext uri="{FF2B5EF4-FFF2-40B4-BE49-F238E27FC236}">
                    <a16:creationId xmlns:a16="http://schemas.microsoft.com/office/drawing/2014/main" id="{7F9554EC-CDFF-3192-DB2A-3605FED8AD00}"/>
                  </a:ext>
                </a:extLst>
              </p:cNvPr>
              <p:cNvSpPr>
                <a:spLocks noChangeArrowheads="1"/>
              </p:cNvSpPr>
              <p:nvPr/>
            </p:nvSpPr>
            <p:spPr bwMode="auto">
              <a:xfrm>
                <a:off x="3720844" y="622772"/>
                <a:ext cx="5380473" cy="53749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5"/>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6"/>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7"/>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8"/>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marL="342900" indent="-342900" eaLnBrk="1" hangingPunct="1">
                  <a:spcBef>
                    <a:spcPct val="0"/>
                  </a:spcBef>
                  <a:buClr>
                    <a:srgbClr val="0000CC"/>
                  </a:buClr>
                  <a:buFont typeface="Arial" panose="020B0604020202020204" pitchFamily="34" charset="0"/>
                  <a:buChar char="•"/>
                </a:pPr>
                <a:r>
                  <a:rPr kumimoji="1" lang="zh-CN" altLang="en-US" sz="2400" i="0" dirty="0">
                    <a:latin typeface="+mn-ea"/>
                    <a:ea typeface="+mn-ea"/>
                  </a:rPr>
                  <a:t>计数</a:t>
                </a:r>
                <a:r>
                  <a:rPr kumimoji="1" lang="zh-CN" altLang="en-US" sz="2400" b="0" i="0" dirty="0">
                    <a:latin typeface="+mn-ea"/>
                    <a:ea typeface="+mn-ea"/>
                  </a:rPr>
                  <a:t>：允许端</a:t>
                </a:r>
                <a14:m>
                  <m:oMath xmlns:m="http://schemas.openxmlformats.org/officeDocument/2006/math">
                    <m:acc>
                      <m:accPr>
                        <m:chr m:val="̅"/>
                        <m:ctrlPr>
                          <a:rPr lang="en-US" altLang="zh-CN" sz="2400" i="1" dirty="0" smtClean="0">
                            <a:solidFill>
                              <a:schemeClr val="tx1"/>
                            </a:solidFill>
                            <a:latin typeface="Cambria Math" panose="02040503050406030204" pitchFamily="18" charset="0"/>
                            <a:ea typeface="+mn-ea"/>
                            <a:cs typeface="Times New Roman" panose="02020603050405020304" pitchFamily="18" charset="0"/>
                          </a:rPr>
                        </m:ctrlPr>
                      </m:accPr>
                      <m:e>
                        <m:r>
                          <a:rPr lang="en-US" altLang="zh-CN" sz="2400" i="1" dirty="0">
                            <a:solidFill>
                              <a:schemeClr val="tx1"/>
                            </a:solidFill>
                            <a:latin typeface="Cambria Math" panose="02040503050406030204" pitchFamily="18" charset="0"/>
                            <a:ea typeface="+mn-ea"/>
                            <a:cs typeface="Times New Roman" panose="02020603050405020304" pitchFamily="18" charset="0"/>
                          </a:rPr>
                          <m:t>𝑮</m:t>
                        </m:r>
                      </m:e>
                    </m:acc>
                  </m:oMath>
                </a14:m>
                <a:r>
                  <a:rPr kumimoji="1" lang="zh-CN" altLang="en-US" sz="2400" b="0" i="0" dirty="0">
                    <a:latin typeface="+mn-ea"/>
                    <a:ea typeface="+mn-ea"/>
                  </a:rPr>
                  <a:t>为低电平时，做加</a:t>
                </a:r>
                <a:r>
                  <a:rPr kumimoji="1" lang="en-US" altLang="zh-CN" sz="2400" b="0" i="0" dirty="0">
                    <a:latin typeface="+mn-ea"/>
                    <a:ea typeface="+mn-ea"/>
                  </a:rPr>
                  <a:t>/</a:t>
                </a:r>
                <a:r>
                  <a:rPr kumimoji="1" lang="zh-CN" altLang="en-US" sz="2400" b="0" i="0" dirty="0">
                    <a:latin typeface="+mn-ea"/>
                    <a:ea typeface="+mn-ea"/>
                  </a:rPr>
                  <a:t>减计数。</a:t>
                </a:r>
              </a:p>
              <a:p>
                <a:pPr marL="342900" indent="-342900" eaLnBrk="1" hangingPunct="1">
                  <a:spcBef>
                    <a:spcPct val="0"/>
                  </a:spcBef>
                  <a:buClr>
                    <a:srgbClr val="0000CC"/>
                  </a:buClr>
                  <a:buFont typeface="Arial" panose="020B0604020202020204" pitchFamily="34" charset="0"/>
                  <a:buChar char="•"/>
                </a:pPr>
                <a:r>
                  <a:rPr kumimoji="1" lang="zh-CN" altLang="en-US" sz="2400" i="0" dirty="0">
                    <a:latin typeface="+mn-ea"/>
                    <a:ea typeface="+mn-ea"/>
                  </a:rPr>
                  <a:t>保持</a:t>
                </a:r>
                <a:r>
                  <a:rPr kumimoji="1" lang="zh-CN" altLang="en-US" sz="2400" b="0" i="0" dirty="0">
                    <a:latin typeface="+mn-ea"/>
                    <a:ea typeface="+mn-ea"/>
                  </a:rPr>
                  <a:t>：允许端</a:t>
                </a:r>
                <a14:m>
                  <m:oMath xmlns:m="http://schemas.openxmlformats.org/officeDocument/2006/math">
                    <m:acc>
                      <m:accPr>
                        <m:chr m:val="̅"/>
                        <m:ctrlPr>
                          <a:rPr lang="en-US" altLang="zh-CN" sz="2400" i="1" dirty="0">
                            <a:latin typeface="Cambria Math" panose="02040503050406030204" pitchFamily="18" charset="0"/>
                            <a:ea typeface="+mn-ea"/>
                            <a:cs typeface="Times New Roman" panose="02020603050405020304" pitchFamily="18" charset="0"/>
                          </a:rPr>
                        </m:ctrlPr>
                      </m:accPr>
                      <m:e>
                        <m:r>
                          <a:rPr lang="en-US" altLang="zh-CN" sz="2400" i="1" dirty="0">
                            <a:latin typeface="Cambria Math" panose="02040503050406030204" pitchFamily="18" charset="0"/>
                            <a:ea typeface="+mn-ea"/>
                            <a:cs typeface="Times New Roman" panose="02020603050405020304" pitchFamily="18" charset="0"/>
                          </a:rPr>
                          <m:t>𝑮</m:t>
                        </m:r>
                      </m:e>
                    </m:acc>
                  </m:oMath>
                </a14:m>
                <a:r>
                  <a:rPr kumimoji="1" lang="zh-CN" altLang="en-US" sz="2400" b="0" i="0" dirty="0">
                    <a:latin typeface="+mn-ea"/>
                    <a:ea typeface="+mn-ea"/>
                  </a:rPr>
                  <a:t>为高电平时，计数器处于保持状态。</a:t>
                </a:r>
                <a:endParaRPr kumimoji="1" lang="en-US" altLang="zh-CN" sz="2400" b="0" i="0" dirty="0">
                  <a:latin typeface="+mn-ea"/>
                  <a:ea typeface="+mn-ea"/>
                </a:endParaRPr>
              </a:p>
              <a:p>
                <a:pPr marL="342900" indent="-342900" eaLnBrk="1" hangingPunct="1">
                  <a:spcBef>
                    <a:spcPct val="0"/>
                  </a:spcBef>
                  <a:buClr>
                    <a:srgbClr val="0000CC"/>
                  </a:buClr>
                  <a:buFont typeface="Arial" panose="020B0604020202020204" pitchFamily="34" charset="0"/>
                  <a:buChar char="•"/>
                </a:pPr>
                <a:r>
                  <a:rPr kumimoji="1" lang="zh-CN" altLang="en-US" sz="2400" dirty="0">
                    <a:latin typeface="+mn-ea"/>
                    <a:ea typeface="+mn-ea"/>
                  </a:rPr>
                  <a:t>预置</a:t>
                </a:r>
                <a:r>
                  <a:rPr kumimoji="1" lang="zh-CN" altLang="en-US" sz="2400" b="0" dirty="0">
                    <a:latin typeface="+mn-ea"/>
                    <a:ea typeface="+mn-ea"/>
                  </a:rPr>
                  <a:t>：只要在置入端</a:t>
                </a:r>
                <a14:m>
                  <m:oMath xmlns:m="http://schemas.openxmlformats.org/officeDocument/2006/math">
                    <m:acc>
                      <m:accPr>
                        <m:chr m:val="̅"/>
                        <m:ctrlPr>
                          <a:rPr lang="en-US" altLang="zh-CN" sz="2400" i="1" dirty="0">
                            <a:latin typeface="Cambria Math" panose="02040503050406030204" pitchFamily="18" charset="0"/>
                            <a:ea typeface="+mn-ea"/>
                            <a:cs typeface="Times New Roman" panose="02020603050405020304" pitchFamily="18" charset="0"/>
                          </a:rPr>
                        </m:ctrlPr>
                      </m:accPr>
                      <m:e>
                        <m:r>
                          <a:rPr lang="en-US" altLang="zh-CN" sz="2400" b="1" i="1" dirty="0" smtClean="0">
                            <a:latin typeface="Cambria Math" panose="02040503050406030204" pitchFamily="18" charset="0"/>
                            <a:ea typeface="+mn-ea"/>
                            <a:cs typeface="Times New Roman" panose="02020603050405020304" pitchFamily="18" charset="0"/>
                          </a:rPr>
                          <m:t>𝑳𝑫</m:t>
                        </m:r>
                      </m:e>
                    </m:acc>
                  </m:oMath>
                </a14:m>
                <a:r>
                  <a:rPr kumimoji="1" lang="zh-CN" altLang="en-US" sz="2400" b="0" dirty="0">
                    <a:latin typeface="+mn-ea"/>
                    <a:ea typeface="+mn-ea"/>
                  </a:rPr>
                  <a:t>加入负脉冲，就可以对计数器置数</a:t>
                </a:r>
                <a:r>
                  <a:rPr kumimoji="1" lang="zh-CN" altLang="en-US" sz="2400" dirty="0">
                    <a:latin typeface="+mn-ea"/>
                    <a:ea typeface="+mn-ea"/>
                  </a:rPr>
                  <a:t>，</a:t>
                </a:r>
                <a:r>
                  <a:rPr kumimoji="1" lang="en-US" altLang="zh-CN" sz="2400" dirty="0">
                    <a:latin typeface="+mn-ea"/>
                    <a:ea typeface="+mn-ea"/>
                  </a:rPr>
                  <a:t>Q</a:t>
                </a:r>
                <a:r>
                  <a:rPr kumimoji="1" lang="en-US" altLang="zh-CN" sz="2400" baseline="-30000" dirty="0">
                    <a:latin typeface="+mn-ea"/>
                    <a:ea typeface="+mn-ea"/>
                  </a:rPr>
                  <a:t>3</a:t>
                </a:r>
                <a:r>
                  <a:rPr kumimoji="1" lang="en-US" altLang="zh-CN" sz="2400" dirty="0">
                    <a:latin typeface="+mn-ea"/>
                    <a:ea typeface="+mn-ea"/>
                  </a:rPr>
                  <a:t>Q</a:t>
                </a:r>
                <a:r>
                  <a:rPr kumimoji="1" lang="en-US" altLang="zh-CN" sz="2400" baseline="-30000" dirty="0">
                    <a:latin typeface="+mn-ea"/>
                    <a:ea typeface="+mn-ea"/>
                  </a:rPr>
                  <a:t>2</a:t>
                </a:r>
                <a:r>
                  <a:rPr kumimoji="1" lang="en-US" altLang="zh-CN" sz="2400" dirty="0">
                    <a:latin typeface="+mn-ea"/>
                    <a:ea typeface="+mn-ea"/>
                  </a:rPr>
                  <a:t>Q</a:t>
                </a:r>
                <a:r>
                  <a:rPr kumimoji="1" lang="en-US" altLang="zh-CN" sz="2400" baseline="-30000" dirty="0">
                    <a:latin typeface="+mn-ea"/>
                    <a:ea typeface="+mn-ea"/>
                  </a:rPr>
                  <a:t>1</a:t>
                </a:r>
                <a:r>
                  <a:rPr kumimoji="1" lang="en-US" altLang="zh-CN" sz="2400" dirty="0">
                    <a:latin typeface="+mn-ea"/>
                    <a:ea typeface="+mn-ea"/>
                  </a:rPr>
                  <a:t>Q</a:t>
                </a:r>
                <a:r>
                  <a:rPr kumimoji="1" lang="en-US" altLang="zh-CN" sz="2400" baseline="-30000" dirty="0">
                    <a:latin typeface="+mn-ea"/>
                    <a:ea typeface="+mn-ea"/>
                  </a:rPr>
                  <a:t>0</a:t>
                </a:r>
                <a:r>
                  <a:rPr kumimoji="1" lang="en-US" altLang="zh-CN" sz="2400" dirty="0">
                    <a:latin typeface="+mn-ea"/>
                    <a:ea typeface="+mn-ea"/>
                  </a:rPr>
                  <a:t>=D</a:t>
                </a:r>
                <a:r>
                  <a:rPr kumimoji="1" lang="en-US" altLang="zh-CN" sz="2400" baseline="-30000" dirty="0">
                    <a:latin typeface="+mn-ea"/>
                    <a:ea typeface="+mn-ea"/>
                  </a:rPr>
                  <a:t>3</a:t>
                </a:r>
                <a:r>
                  <a:rPr kumimoji="1" lang="en-US" altLang="zh-CN" sz="2400" dirty="0">
                    <a:latin typeface="+mn-ea"/>
                    <a:ea typeface="+mn-ea"/>
                  </a:rPr>
                  <a:t>D</a:t>
                </a:r>
                <a:r>
                  <a:rPr kumimoji="1" lang="en-US" altLang="zh-CN" sz="2400" baseline="-30000" dirty="0">
                    <a:latin typeface="+mn-ea"/>
                    <a:ea typeface="+mn-ea"/>
                  </a:rPr>
                  <a:t>2</a:t>
                </a:r>
                <a:r>
                  <a:rPr kumimoji="1" lang="en-US" altLang="zh-CN" sz="2400" dirty="0">
                    <a:latin typeface="+mn-ea"/>
                    <a:ea typeface="+mn-ea"/>
                  </a:rPr>
                  <a:t>D</a:t>
                </a:r>
                <a:r>
                  <a:rPr kumimoji="1" lang="en-US" altLang="zh-CN" sz="2400" baseline="-30000" dirty="0">
                    <a:latin typeface="+mn-ea"/>
                    <a:ea typeface="+mn-ea"/>
                  </a:rPr>
                  <a:t>1</a:t>
                </a:r>
                <a:r>
                  <a:rPr kumimoji="1" lang="en-US" altLang="zh-CN" sz="2400" dirty="0">
                    <a:latin typeface="+mn-ea"/>
                    <a:ea typeface="+mn-ea"/>
                  </a:rPr>
                  <a:t>D</a:t>
                </a:r>
                <a:r>
                  <a:rPr kumimoji="1" lang="en-US" altLang="zh-CN" sz="2400" baseline="-30000" dirty="0">
                    <a:latin typeface="+mn-ea"/>
                    <a:ea typeface="+mn-ea"/>
                  </a:rPr>
                  <a:t>0</a:t>
                </a:r>
                <a:r>
                  <a:rPr kumimoji="1" lang="zh-CN" altLang="en-US" sz="2400" dirty="0">
                    <a:latin typeface="+mn-ea"/>
                    <a:ea typeface="+mn-ea"/>
                  </a:rPr>
                  <a:t>。</a:t>
                </a:r>
                <a:endParaRPr kumimoji="1" lang="en-US" altLang="zh-CN" sz="2400" dirty="0">
                  <a:latin typeface="+mn-ea"/>
                  <a:ea typeface="+mn-ea"/>
                </a:endParaRPr>
              </a:p>
              <a:p>
                <a:pPr marL="342900" indent="-342900" eaLnBrk="1" hangingPunct="1">
                  <a:spcBef>
                    <a:spcPct val="0"/>
                  </a:spcBef>
                  <a:buClr>
                    <a:srgbClr val="0000CC"/>
                  </a:buClr>
                  <a:buFont typeface="Arial" panose="020B0604020202020204" pitchFamily="34" charset="0"/>
                  <a:buChar char="•"/>
                </a:pPr>
                <a:r>
                  <a:rPr kumimoji="1" lang="zh-CN" altLang="en-US" sz="2400" dirty="0">
                    <a:latin typeface="+mn-ea"/>
                    <a:ea typeface="+mn-ea"/>
                  </a:rPr>
                  <a:t>加</a:t>
                </a:r>
                <a:r>
                  <a:rPr kumimoji="1" lang="en-US" altLang="zh-CN" sz="2400" dirty="0">
                    <a:latin typeface="+mn-ea"/>
                    <a:ea typeface="+mn-ea"/>
                  </a:rPr>
                  <a:t>/</a:t>
                </a:r>
                <a:r>
                  <a:rPr kumimoji="1" lang="zh-CN" altLang="en-US" sz="2400" dirty="0">
                    <a:latin typeface="+mn-ea"/>
                    <a:ea typeface="+mn-ea"/>
                  </a:rPr>
                  <a:t>减计数</a:t>
                </a:r>
                <a:r>
                  <a:rPr kumimoji="1" lang="en-US" altLang="zh-CN" sz="2400" dirty="0">
                    <a:latin typeface="+mn-ea"/>
                    <a:ea typeface="+mn-ea"/>
                  </a:rPr>
                  <a:t>:</a:t>
                </a:r>
                <a:r>
                  <a:rPr kumimoji="1" lang="zh-CN" altLang="en-US" sz="2400" dirty="0">
                    <a:latin typeface="+mn-ea"/>
                    <a:ea typeface="+mn-ea"/>
                  </a:rPr>
                  <a:t> </a:t>
                </a:r>
                <a:r>
                  <a:rPr kumimoji="1" lang="en-US" altLang="zh-CN" sz="2400" b="0" dirty="0">
                    <a:latin typeface="+mn-ea"/>
                    <a:ea typeface="+mn-ea"/>
                  </a:rPr>
                  <a:t>M=0</a:t>
                </a:r>
                <a:r>
                  <a:rPr kumimoji="1" lang="zh-CN" altLang="en-US" sz="2400" b="0" dirty="0">
                    <a:latin typeface="+mn-ea"/>
                    <a:ea typeface="+mn-ea"/>
                  </a:rPr>
                  <a:t>，做加法计数，</a:t>
                </a:r>
                <a:endParaRPr kumimoji="1" lang="en-US" altLang="zh-CN" sz="2400" b="0" dirty="0">
                  <a:latin typeface="+mn-ea"/>
                  <a:ea typeface="+mn-ea"/>
                </a:endParaRPr>
              </a:p>
              <a:p>
                <a:pPr eaLnBrk="1" hangingPunct="1">
                  <a:spcBef>
                    <a:spcPct val="0"/>
                  </a:spcBef>
                  <a:buClr>
                    <a:srgbClr val="0000CC"/>
                  </a:buClr>
                  <a:buNone/>
                </a:pPr>
                <a:r>
                  <a:rPr kumimoji="1" lang="en-US" altLang="zh-CN" sz="2400" b="0" dirty="0">
                    <a:latin typeface="+mn-ea"/>
                    <a:ea typeface="+mn-ea"/>
                  </a:rPr>
                  <a:t>                     M=1</a:t>
                </a:r>
                <a:r>
                  <a:rPr kumimoji="1" lang="zh-CN" altLang="en-US" sz="2400" b="0" dirty="0">
                    <a:latin typeface="+mn-ea"/>
                    <a:ea typeface="+mn-ea"/>
                  </a:rPr>
                  <a:t>时，做减法计数。</a:t>
                </a:r>
              </a:p>
              <a:p>
                <a:pPr marL="342900" indent="-342900" eaLnBrk="1" hangingPunct="1">
                  <a:spcBef>
                    <a:spcPct val="0"/>
                  </a:spcBef>
                  <a:buClr>
                    <a:srgbClr val="0000CC"/>
                  </a:buClr>
                  <a:buFont typeface="Arial" panose="020B0604020202020204" pitchFamily="34" charset="0"/>
                  <a:buChar char="•"/>
                </a:pPr>
                <a:r>
                  <a:rPr kumimoji="1" lang="zh-CN" altLang="en-US" sz="2400" dirty="0">
                    <a:latin typeface="+mn-ea"/>
                    <a:ea typeface="+mn-ea"/>
                  </a:rPr>
                  <a:t>进位（借位）</a:t>
                </a:r>
                <a:r>
                  <a:rPr lang="en-US" altLang="zh-CN" sz="2400" dirty="0">
                    <a:cs typeface="Times New Roman" panose="02020603050405020304" pitchFamily="18" charset="0"/>
                  </a:rPr>
                  <a:t>Max/Min</a:t>
                </a:r>
                <a:r>
                  <a:rPr kumimoji="1" lang="zh-CN" altLang="en-US" sz="2400" dirty="0">
                    <a:latin typeface="+mn-ea"/>
                    <a:ea typeface="+mn-ea"/>
                  </a:rPr>
                  <a:t>：</a:t>
                </a:r>
                <a:r>
                  <a:rPr kumimoji="1" lang="zh-CN" altLang="en-US" sz="2400" b="0" dirty="0">
                    <a:latin typeface="+mn-ea"/>
                    <a:ea typeface="+mn-ea"/>
                  </a:rPr>
                  <a:t>加：</a:t>
                </a:r>
                <a:r>
                  <a:rPr kumimoji="1" lang="en-US" altLang="zh-CN" sz="2400" b="0" dirty="0">
                    <a:latin typeface="+mn-ea"/>
                    <a:ea typeface="+mn-ea"/>
                  </a:rPr>
                  <a:t>0~8</a:t>
                </a:r>
                <a:r>
                  <a:rPr kumimoji="1" lang="zh-CN" altLang="en-US" sz="2400" b="0" dirty="0">
                    <a:latin typeface="+mn-ea"/>
                    <a:ea typeface="+mn-ea"/>
                  </a:rPr>
                  <a:t>低电平，</a:t>
                </a:r>
                <a:r>
                  <a:rPr kumimoji="1" lang="en-US" altLang="zh-CN" sz="2400" b="0" dirty="0">
                    <a:latin typeface="+mn-ea"/>
                    <a:ea typeface="+mn-ea"/>
                  </a:rPr>
                  <a:t>9</a:t>
                </a:r>
                <a:r>
                  <a:rPr kumimoji="1" lang="zh-CN" altLang="en-US" sz="2400" b="0" dirty="0">
                    <a:latin typeface="+mn-ea"/>
                    <a:ea typeface="+mn-ea"/>
                  </a:rPr>
                  <a:t>高电平， 减：</a:t>
                </a:r>
                <a:r>
                  <a:rPr kumimoji="1" lang="en-US" altLang="zh-CN" sz="2400" b="0" dirty="0">
                    <a:latin typeface="+mn-ea"/>
                    <a:ea typeface="+mn-ea"/>
                  </a:rPr>
                  <a:t>9~1</a:t>
                </a:r>
                <a:r>
                  <a:rPr kumimoji="1" lang="zh-CN" altLang="en-US" sz="2400" b="0" dirty="0">
                    <a:latin typeface="+mn-ea"/>
                    <a:ea typeface="+mn-ea"/>
                  </a:rPr>
                  <a:t>低电平</a:t>
                </a:r>
                <a:r>
                  <a:rPr kumimoji="1" lang="en-US" altLang="zh-CN" sz="2400" b="0" dirty="0">
                    <a:latin typeface="+mn-ea"/>
                    <a:ea typeface="+mn-ea"/>
                  </a:rPr>
                  <a:t>0</a:t>
                </a:r>
                <a:r>
                  <a:rPr kumimoji="1" lang="zh-CN" altLang="en-US" sz="2400" b="0" dirty="0">
                    <a:latin typeface="+mn-ea"/>
                    <a:ea typeface="+mn-ea"/>
                  </a:rPr>
                  <a:t>高电平。</a:t>
                </a:r>
                <a:endParaRPr kumimoji="1" lang="en-US" altLang="zh-CN" sz="2400" b="0" dirty="0">
                  <a:latin typeface="+mn-ea"/>
                  <a:ea typeface="+mn-ea"/>
                </a:endParaRPr>
              </a:p>
            </p:txBody>
          </p:sp>
        </mc:Choice>
        <mc:Fallback xmlns="">
          <p:sp>
            <p:nvSpPr>
              <p:cNvPr id="95236" name="Rectangle 24">
                <a:extLst>
                  <a:ext uri="{FF2B5EF4-FFF2-40B4-BE49-F238E27FC236}">
                    <a16:creationId xmlns:a16="http://schemas.microsoft.com/office/drawing/2014/main" id="{7F9554EC-CDFF-3192-DB2A-3605FED8AD00}"/>
                  </a:ext>
                </a:extLst>
              </p:cNvPr>
              <p:cNvSpPr>
                <a:spLocks noRot="1" noChangeAspect="1" noMove="1" noResize="1" noEditPoints="1" noAdjustHandles="1" noChangeArrowheads="1" noChangeShapeType="1" noTextEdit="1"/>
              </p:cNvSpPr>
              <p:nvPr/>
            </p:nvSpPr>
            <p:spPr bwMode="auto">
              <a:xfrm>
                <a:off x="3720844" y="622772"/>
                <a:ext cx="5380473" cy="5374933"/>
              </a:xfrm>
              <a:prstGeom prst="rect">
                <a:avLst/>
              </a:prstGeom>
              <a:blipFill>
                <a:blip r:embed="rId9"/>
                <a:stretch>
                  <a:fillRect l="-1472" t="-227" r="-7475" b="-15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5238" name="矩形 95237">
            <a:extLst>
              <a:ext uri="{FF2B5EF4-FFF2-40B4-BE49-F238E27FC236}">
                <a16:creationId xmlns:a16="http://schemas.microsoft.com/office/drawing/2014/main" id="{B8B2A0B5-10AB-F3FE-45B9-B38F2A9ACD19}"/>
              </a:ext>
            </a:extLst>
          </p:cNvPr>
          <p:cNvSpPr/>
          <p:nvPr/>
        </p:nvSpPr>
        <p:spPr>
          <a:xfrm>
            <a:off x="131656" y="47417"/>
            <a:ext cx="8487688"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同步十进制加减计数器</a:t>
            </a:r>
            <a:r>
              <a:rPr lang="en-US" altLang="zh-CN" sz="3200" dirty="0">
                <a:solidFill>
                  <a:srgbClr val="0000FF"/>
                </a:solidFill>
                <a:latin typeface="+mn-ea"/>
                <a:ea typeface="+mn-ea"/>
                <a:cs typeface="+mn-ea"/>
              </a:rPr>
              <a:t>74190</a:t>
            </a:r>
            <a:endParaRPr lang="zh-CN" altLang="en-US" sz="3200" dirty="0">
              <a:solidFill>
                <a:srgbClr val="0000FF"/>
              </a:solidFill>
              <a:latin typeface="+mn-ea"/>
              <a:ea typeface="+mn-ea"/>
              <a:cs typeface="+mn-ea"/>
              <a:sym typeface="+mn-lt"/>
            </a:endParaRPr>
          </a:p>
        </p:txBody>
      </p:sp>
      <mc:AlternateContent xmlns:mc="http://schemas.openxmlformats.org/markup-compatibility/2006" xmlns:a14="http://schemas.microsoft.com/office/drawing/2010/main">
        <mc:Choice Requires="a14">
          <p:sp>
            <p:nvSpPr>
              <p:cNvPr id="95241" name="文本框 95240">
                <a:extLst>
                  <a:ext uri="{FF2B5EF4-FFF2-40B4-BE49-F238E27FC236}">
                    <a16:creationId xmlns:a16="http://schemas.microsoft.com/office/drawing/2014/main" id="{08A3BC72-67BB-5CB4-13E6-C4EA77446D60}"/>
                  </a:ext>
                </a:extLst>
              </p:cNvPr>
              <p:cNvSpPr txBox="1"/>
              <p:nvPr/>
            </p:nvSpPr>
            <p:spPr>
              <a:xfrm>
                <a:off x="368049" y="5973655"/>
                <a:ext cx="8714286" cy="831766"/>
              </a:xfrm>
              <a:prstGeom prst="rect">
                <a:avLst/>
              </a:prstGeom>
              <a:noFill/>
            </p:spPr>
            <p:txBody>
              <a:bodyPr wrap="square">
                <a:spAutoFit/>
              </a:bodyPr>
              <a:lstStyle/>
              <a:p>
                <a:pPr marL="342900" indent="-342900" eaLnBrk="1" hangingPunct="1">
                  <a:spcBef>
                    <a:spcPct val="0"/>
                  </a:spcBef>
                  <a:buClr>
                    <a:srgbClr val="0000CC"/>
                  </a:buClr>
                  <a:buFont typeface="Arial" panose="020B0604020202020204" pitchFamily="34" charset="0"/>
                  <a:buChar char="•"/>
                </a:pPr>
                <a14:m>
                  <m:oMath xmlns:m="http://schemas.openxmlformats.org/officeDocument/2006/math">
                    <m:acc>
                      <m:accPr>
                        <m:chr m:val="̅"/>
                        <m:ctrlPr>
                          <a:rPr lang="en-US" altLang="zh-CN" sz="2400" b="1" i="1" dirty="0" smtClean="0">
                            <a:solidFill>
                              <a:schemeClr val="tx1"/>
                            </a:solidFill>
                            <a:latin typeface="Cambria Math" panose="02040503050406030204" pitchFamily="18" charset="0"/>
                            <a:cs typeface="Times New Roman" panose="02020603050405020304" pitchFamily="18" charset="0"/>
                          </a:rPr>
                        </m:ctrlPr>
                      </m:accPr>
                      <m:e>
                        <m:r>
                          <a:rPr lang="en-US" altLang="zh-CN" sz="2400" i="1" dirty="0">
                            <a:solidFill>
                              <a:schemeClr val="tx1"/>
                            </a:solidFill>
                            <a:latin typeface="Cambria Math" panose="02040503050406030204" pitchFamily="18" charset="0"/>
                            <a:cs typeface="Times New Roman" panose="02020603050405020304" pitchFamily="18" charset="0"/>
                          </a:rPr>
                          <m:t>𝑸</m:t>
                        </m:r>
                        <m:r>
                          <a:rPr lang="en-US" altLang="zh-CN" sz="2400" i="1" baseline="-25000" dirty="0" err="1">
                            <a:solidFill>
                              <a:schemeClr val="tx1"/>
                            </a:solidFill>
                            <a:latin typeface="Cambria Math" panose="02040503050406030204" pitchFamily="18" charset="0"/>
                            <a:cs typeface="Times New Roman" panose="02020603050405020304" pitchFamily="18" charset="0"/>
                          </a:rPr>
                          <m:t>𝑪</m:t>
                        </m:r>
                        <m:r>
                          <a:rPr lang="en-US" altLang="zh-CN" sz="2400" b="1" i="1" baseline="-25000" dirty="0" smtClean="0">
                            <a:solidFill>
                              <a:schemeClr val="tx1"/>
                            </a:solidFill>
                            <a:latin typeface="Cambria Math" panose="02040503050406030204" pitchFamily="18" charset="0"/>
                            <a:cs typeface="Times New Roman" panose="02020603050405020304" pitchFamily="18" charset="0"/>
                          </a:rPr>
                          <m:t>𝑹</m:t>
                        </m:r>
                      </m:e>
                    </m:acc>
                  </m:oMath>
                </a14:m>
                <a:r>
                  <a:rPr kumimoji="1" lang="zh-CN" altLang="en-US" sz="2400" b="0" dirty="0">
                    <a:solidFill>
                      <a:schemeClr val="tx1"/>
                    </a:solidFill>
                    <a:latin typeface="+mn-ea"/>
                    <a:ea typeface="+mn-ea"/>
                  </a:rPr>
                  <a:t>    ：加：</a:t>
                </a:r>
                <a:r>
                  <a:rPr kumimoji="1" lang="en-US" altLang="zh-CN" sz="2400" b="0" dirty="0">
                    <a:solidFill>
                      <a:schemeClr val="tx1"/>
                    </a:solidFill>
                    <a:latin typeface="+mn-ea"/>
                    <a:ea typeface="+mn-ea"/>
                  </a:rPr>
                  <a:t>0~8</a:t>
                </a:r>
                <a:r>
                  <a:rPr kumimoji="1" lang="en-US" altLang="zh-CN" b="0" dirty="0">
                    <a:solidFill>
                      <a:schemeClr val="tx1"/>
                    </a:solidFill>
                    <a:latin typeface="+mn-ea"/>
                    <a:ea typeface="+mn-ea"/>
                  </a:rPr>
                  <a:t>,</a:t>
                </a:r>
                <a:r>
                  <a:rPr kumimoji="1" lang="zh-CN" altLang="en-US" b="0" dirty="0">
                    <a:solidFill>
                      <a:schemeClr val="tx1"/>
                    </a:solidFill>
                    <a:latin typeface="+mn-ea"/>
                    <a:ea typeface="+mn-ea"/>
                  </a:rPr>
                  <a:t>和</a:t>
                </a:r>
                <a:r>
                  <a:rPr kumimoji="1" lang="en-US" altLang="zh-CN" sz="2400" b="0" dirty="0">
                    <a:solidFill>
                      <a:schemeClr val="tx1"/>
                    </a:solidFill>
                    <a:latin typeface="+mn-ea"/>
                    <a:ea typeface="+mn-ea"/>
                  </a:rPr>
                  <a:t>9</a:t>
                </a:r>
                <a:r>
                  <a:rPr kumimoji="1" lang="zh-CN" altLang="en-US" sz="2400" b="0" dirty="0">
                    <a:solidFill>
                      <a:schemeClr val="tx1"/>
                    </a:solidFill>
                    <a:latin typeface="+mn-ea"/>
                    <a:ea typeface="+mn-ea"/>
                  </a:rPr>
                  <a:t>上半部分高电平，</a:t>
                </a:r>
                <a:r>
                  <a:rPr kumimoji="1" lang="en-US" altLang="zh-CN" sz="2400" b="0" dirty="0">
                    <a:solidFill>
                      <a:schemeClr val="tx1"/>
                    </a:solidFill>
                    <a:latin typeface="+mn-ea"/>
                    <a:ea typeface="+mn-ea"/>
                  </a:rPr>
                  <a:t>9</a:t>
                </a:r>
                <a:r>
                  <a:rPr kumimoji="1" lang="zh-CN" altLang="en-US" sz="2400" b="0" dirty="0">
                    <a:solidFill>
                      <a:schemeClr val="tx1"/>
                    </a:solidFill>
                    <a:latin typeface="+mn-ea"/>
                    <a:ea typeface="+mn-ea"/>
                  </a:rPr>
                  <a:t>后半部分低电平； </a:t>
                </a:r>
                <a:endParaRPr kumimoji="1" lang="en-US" altLang="zh-CN" sz="2400" b="0" dirty="0">
                  <a:solidFill>
                    <a:schemeClr val="tx1"/>
                  </a:solidFill>
                  <a:latin typeface="+mn-ea"/>
                  <a:ea typeface="+mn-ea"/>
                </a:endParaRPr>
              </a:p>
              <a:p>
                <a:pPr eaLnBrk="1" hangingPunct="1">
                  <a:buClr>
                    <a:srgbClr val="0000CC"/>
                  </a:buClr>
                </a:pPr>
                <a:r>
                  <a:rPr kumimoji="1" lang="en-US" altLang="zh-CN">
                    <a:solidFill>
                      <a:schemeClr val="tx1"/>
                    </a:solidFill>
                    <a:latin typeface="+mn-ea"/>
                    <a:ea typeface="+mn-ea"/>
                  </a:rPr>
                  <a:t>(</a:t>
                </a:r>
                <a:r>
                  <a:rPr kumimoji="1" lang="zh-CN" altLang="en-US">
                    <a:solidFill>
                      <a:schemeClr val="tx1"/>
                    </a:solidFill>
                    <a:latin typeface="+mn-ea"/>
                    <a:ea typeface="+mn-ea"/>
                  </a:rPr>
                  <a:t>串行时钟</a:t>
                </a:r>
                <a:r>
                  <a:rPr kumimoji="1" lang="en-US" altLang="zh-CN">
                    <a:solidFill>
                      <a:schemeClr val="tx1"/>
                    </a:solidFill>
                    <a:latin typeface="+mn-ea"/>
                    <a:ea typeface="+mn-ea"/>
                  </a:rPr>
                  <a:t>) </a:t>
                </a:r>
                <a:r>
                  <a:rPr kumimoji="1" lang="zh-CN" altLang="en-US" sz="2400" b="0" dirty="0">
                    <a:latin typeface="+mn-ea"/>
                    <a:ea typeface="+mn-ea"/>
                  </a:rPr>
                  <a:t>减：</a:t>
                </a:r>
                <a:r>
                  <a:rPr kumimoji="1" lang="en-US" altLang="zh-CN" sz="2400" b="0" dirty="0">
                    <a:latin typeface="+mn-ea"/>
                    <a:ea typeface="+mn-ea"/>
                  </a:rPr>
                  <a:t>9~1</a:t>
                </a:r>
                <a:r>
                  <a:rPr kumimoji="1" lang="zh-CN" altLang="en-US" sz="2400" b="0" dirty="0">
                    <a:latin typeface="+mn-ea"/>
                    <a:ea typeface="+mn-ea"/>
                  </a:rPr>
                  <a:t>和</a:t>
                </a:r>
                <a:r>
                  <a:rPr kumimoji="1" lang="en-US" altLang="zh-CN" sz="2400" b="0" dirty="0">
                    <a:latin typeface="+mn-ea"/>
                    <a:ea typeface="+mn-ea"/>
                  </a:rPr>
                  <a:t>0</a:t>
                </a:r>
                <a:r>
                  <a:rPr kumimoji="1" lang="zh-CN" altLang="en-US" sz="2400" b="0" dirty="0">
                    <a:latin typeface="+mn-ea"/>
                    <a:ea typeface="+mn-ea"/>
                  </a:rPr>
                  <a:t>上半部分高点平，</a:t>
                </a:r>
                <a:r>
                  <a:rPr kumimoji="1" lang="en-US" altLang="zh-CN" sz="2400" b="0" dirty="0">
                    <a:latin typeface="+mn-ea"/>
                    <a:ea typeface="+mn-ea"/>
                  </a:rPr>
                  <a:t>0</a:t>
                </a:r>
                <a:r>
                  <a:rPr kumimoji="1" lang="zh-CN" altLang="en-US" sz="2400" b="0" dirty="0">
                    <a:latin typeface="+mn-ea"/>
                    <a:ea typeface="+mn-ea"/>
                  </a:rPr>
                  <a:t>后半部分低电平</a:t>
                </a:r>
                <a:r>
                  <a:rPr lang="zh-CN" altLang="en-US" b="0" dirty="0"/>
                  <a:t>。</a:t>
                </a:r>
                <a:endParaRPr kumimoji="1" lang="zh-CN" altLang="en-US" sz="2400" b="0" i="0" dirty="0">
                  <a:latin typeface="+mn-ea"/>
                  <a:ea typeface="+mn-ea"/>
                </a:endParaRPr>
              </a:p>
            </p:txBody>
          </p:sp>
        </mc:Choice>
        <mc:Fallback xmlns="">
          <p:sp>
            <p:nvSpPr>
              <p:cNvPr id="95241" name="文本框 95240">
                <a:extLst>
                  <a:ext uri="{FF2B5EF4-FFF2-40B4-BE49-F238E27FC236}">
                    <a16:creationId xmlns:a16="http://schemas.microsoft.com/office/drawing/2014/main" xmlns="" xmlns:a14="http://schemas.microsoft.com/office/drawing/2010/main" id="{08A3BC72-67BB-5CB4-13E6-C4EA77446D60}"/>
                  </a:ext>
                </a:extLst>
              </p:cNvPr>
              <p:cNvSpPr txBox="1">
                <a:spLocks noRot="1" noChangeAspect="1" noMove="1" noResize="1" noEditPoints="1" noAdjustHandles="1" noChangeArrowheads="1" noChangeShapeType="1" noTextEdit="1"/>
              </p:cNvSpPr>
              <p:nvPr/>
            </p:nvSpPr>
            <p:spPr>
              <a:xfrm>
                <a:off x="368049" y="5973655"/>
                <a:ext cx="8714286" cy="831766"/>
              </a:xfrm>
              <a:prstGeom prst="rect">
                <a:avLst/>
              </a:prstGeom>
              <a:blipFill rotWithShape="0">
                <a:blip r:embed="rId10"/>
                <a:stretch>
                  <a:fillRect l="-1049" t="-5882" b="-16912"/>
                </a:stretch>
              </a:blipFill>
            </p:spPr>
            <p:txBody>
              <a:bodyPr/>
              <a:lstStyle/>
              <a:p>
                <a:r>
                  <a:rPr lang="zh-CN" alt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066D93C-7F5C-E56E-86B4-380D8376403C}"/>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pic>
        <p:nvPicPr>
          <p:cNvPr id="573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94" y="0"/>
            <a:ext cx="7985833" cy="686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336432"/>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138649" y="983152"/>
            <a:ext cx="8839200" cy="5665155"/>
          </a:xfrm>
          <a:prstGeom prst="rect">
            <a:avLst/>
          </a:prstGeom>
          <a:noFill/>
          <a:ln w="57150" cmpd="thickThin">
            <a:solidFill>
              <a:srgbClr val="33CC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kumimoji="1" lang="zh-CN" altLang="en-US" sz="2800" i="1">
              <a:solidFill>
                <a:srgbClr val="000000"/>
              </a:solidFill>
              <a:latin typeface="Times New Roman" panose="02020603050405020304" pitchFamily="18" charset="0"/>
              <a:cs typeface="Times New Roman" panose="02020603050405020304" pitchFamily="18" charset="0"/>
            </a:endParaRPr>
          </a:p>
        </p:txBody>
      </p:sp>
      <p:sp>
        <p:nvSpPr>
          <p:cNvPr id="64516" name="Text Box 4"/>
          <p:cNvSpPr txBox="1">
            <a:spLocks noChangeArrowheads="1"/>
          </p:cNvSpPr>
          <p:nvPr/>
        </p:nvSpPr>
        <p:spPr bwMode="auto">
          <a:xfrm>
            <a:off x="284174" y="1813798"/>
            <a:ext cx="52613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0" dirty="0">
                <a:solidFill>
                  <a:srgbClr val="000000"/>
                </a:solidFill>
                <a:latin typeface="+mn-ea"/>
                <a:ea typeface="+mn-ea"/>
                <a:cs typeface="Times New Roman" panose="02020603050405020304" pitchFamily="18" charset="0"/>
              </a:rPr>
              <a:t>1. </a:t>
            </a:r>
            <a:r>
              <a:rPr kumimoji="1" lang="zh-CN" altLang="en-US" sz="2400" dirty="0">
                <a:solidFill>
                  <a:srgbClr val="000000"/>
                </a:solidFill>
                <a:latin typeface="+mn-ea"/>
                <a:ea typeface="+mn-ea"/>
                <a:cs typeface="Times New Roman" panose="02020603050405020304" pitchFamily="18" charset="0"/>
              </a:rPr>
              <a:t>根据时序电路输出信号的特点分类 </a:t>
            </a:r>
          </a:p>
        </p:txBody>
      </p:sp>
      <mc:AlternateContent xmlns:mc="http://schemas.openxmlformats.org/markup-compatibility/2006" xmlns:a14="http://schemas.microsoft.com/office/drawing/2010/main">
        <mc:Choice Requires="a14">
          <p:sp>
            <p:nvSpPr>
              <p:cNvPr id="64517" name="Text Box 5"/>
              <p:cNvSpPr txBox="1">
                <a:spLocks noChangeArrowheads="1"/>
              </p:cNvSpPr>
              <p:nvPr/>
            </p:nvSpPr>
            <p:spPr bwMode="auto">
              <a:xfrm>
                <a:off x="436574" y="2804398"/>
                <a:ext cx="1360180"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𝑭</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𝒕</m:t>
                          </m:r>
                        </m:e>
                        <m:sub>
                          <m:r>
                            <a:rPr kumimoji="1" lang="en-US" altLang="zh-CN" sz="2400" i="1">
                              <a:latin typeface="Cambria Math" panose="02040503050406030204" pitchFamily="18" charset="0"/>
                            </a:rPr>
                            <m:t>𝒏</m:t>
                          </m:r>
                        </m:sub>
                      </m:sSub>
                      <m:r>
                        <a:rPr kumimoji="1" lang="en-US" altLang="zh-CN" sz="2400" i="1">
                          <a:latin typeface="Cambria Math" panose="02040503050406030204" pitchFamily="18" charset="0"/>
                        </a:rPr>
                        <m:t>)=</m:t>
                      </m:r>
                    </m:oMath>
                  </m:oMathPara>
                </a14:m>
                <a:endParaRPr kumimoji="1" lang="en-US" altLang="zh-CN" sz="2400" b="1"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64517" name="Text Box 5"/>
              <p:cNvSpPr txBox="1">
                <a:spLocks noRot="1" noChangeAspect="1" noMove="1" noResize="1" noEditPoints="1" noAdjustHandles="1" noChangeArrowheads="1" noChangeShapeType="1" noTextEdit="1"/>
              </p:cNvSpPr>
              <p:nvPr/>
            </p:nvSpPr>
            <p:spPr bwMode="auto">
              <a:xfrm>
                <a:off x="436574" y="2804398"/>
                <a:ext cx="1360180" cy="461665"/>
              </a:xfrm>
              <a:prstGeom prst="rect">
                <a:avLst/>
              </a:prstGeom>
              <a:blipFill rotWithShape="0">
                <a:blip r:embed="rId2"/>
                <a:stretch>
                  <a:fillRect b="-1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4518" name="AutoShape 6"/>
          <p:cNvSpPr>
            <a:spLocks/>
          </p:cNvSpPr>
          <p:nvPr/>
        </p:nvSpPr>
        <p:spPr bwMode="auto">
          <a:xfrm>
            <a:off x="1884374" y="2499598"/>
            <a:ext cx="228600" cy="990600"/>
          </a:xfrm>
          <a:prstGeom prst="leftBrace">
            <a:avLst>
              <a:gd name="adj1" fmla="val 36111"/>
              <a:gd name="adj2" fmla="val 5375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kumimoji="1" lang="zh-CN" altLang="en-US" sz="2800" i="1">
              <a:solidFill>
                <a:srgbClr val="0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519" name="Text Box 7"/>
              <p:cNvSpPr txBox="1">
                <a:spLocks noChangeArrowheads="1"/>
              </p:cNvSpPr>
              <p:nvPr/>
            </p:nvSpPr>
            <p:spPr bwMode="auto">
              <a:xfrm>
                <a:off x="2112974" y="2347198"/>
                <a:ext cx="1617687"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𝑾</m:t>
                      </m:r>
                      <m:r>
                        <a:rPr kumimoji="1" lang="en-US" altLang="zh-CN" sz="2400" i="1" smtClean="0">
                          <a:latin typeface="Cambria Math" panose="02040503050406030204" pitchFamily="18" charset="0"/>
                        </a:rPr>
                        <m:t>[</m:t>
                      </m:r>
                      <m:r>
                        <a:rPr kumimoji="1" lang="en-US" altLang="zh-CN" sz="2400" i="1" smtClean="0">
                          <a:latin typeface="Cambria Math" panose="02040503050406030204" pitchFamily="18" charset="0"/>
                        </a:rPr>
                        <m:t>𝑸</m:t>
                      </m:r>
                      <m:r>
                        <a:rPr kumimoji="1" lang="en-US" altLang="zh-CN" sz="2400" i="1">
                          <a:latin typeface="Cambria Math" panose="02040503050406030204" pitchFamily="18" charset="0"/>
                        </a:rPr>
                        <m:t>(</m:t>
                      </m:r>
                      <m:sSub>
                        <m:sSubPr>
                          <m:ctrlPr>
                            <a:rPr kumimoji="1" lang="en-US" altLang="zh-CN" sz="2400" i="1" smtClean="0">
                              <a:latin typeface="Cambria Math" panose="02040503050406030204" pitchFamily="18" charset="0"/>
                            </a:rPr>
                          </m:ctrlPr>
                        </m:sSubPr>
                        <m:e>
                          <m:r>
                            <a:rPr kumimoji="1" lang="en-US" altLang="zh-CN" sz="2400" b="1" i="1" smtClean="0">
                              <a:latin typeface="Cambria Math" panose="02040503050406030204" pitchFamily="18" charset="0"/>
                            </a:rPr>
                            <m:t>𝒕</m:t>
                          </m:r>
                        </m:e>
                        <m:sub>
                          <m:r>
                            <a:rPr kumimoji="1" lang="en-US" altLang="zh-CN" sz="2400" b="1" i="1" smtClean="0">
                              <a:latin typeface="Cambria Math" panose="02040503050406030204" pitchFamily="18" charset="0"/>
                            </a:rPr>
                            <m:t>𝒏</m:t>
                          </m:r>
                        </m:sub>
                      </m:sSub>
                      <m:r>
                        <a:rPr kumimoji="1" lang="en-US" altLang="zh-CN" sz="2400" i="1">
                          <a:latin typeface="Cambria Math" panose="02040503050406030204" pitchFamily="18" charset="0"/>
                        </a:rPr>
                        <m:t> )]</m:t>
                      </m:r>
                    </m:oMath>
                  </m:oMathPara>
                </a14:m>
                <a:endParaRPr kumimoji="1" lang="en-US" altLang="zh-CN" sz="2400" b="1"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64519" name="Text Box 7"/>
              <p:cNvSpPr txBox="1">
                <a:spLocks noRot="1" noChangeAspect="1" noMove="1" noResize="1" noEditPoints="1" noAdjustHandles="1" noChangeArrowheads="1" noChangeShapeType="1" noTextEdit="1"/>
              </p:cNvSpPr>
              <p:nvPr/>
            </p:nvSpPr>
            <p:spPr bwMode="auto">
              <a:xfrm>
                <a:off x="2112974" y="2347198"/>
                <a:ext cx="1617687" cy="461665"/>
              </a:xfrm>
              <a:prstGeom prst="rect">
                <a:avLst/>
              </a:prstGeom>
              <a:blipFill rotWithShape="0">
                <a:blip r:embed="rId3"/>
                <a:stretch>
                  <a:fillRect r="-755" b="-1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4520" name="Line 8"/>
          <p:cNvSpPr>
            <a:spLocks noChangeShapeType="1"/>
          </p:cNvSpPr>
          <p:nvPr/>
        </p:nvSpPr>
        <p:spPr bwMode="auto">
          <a:xfrm>
            <a:off x="4017974" y="2626598"/>
            <a:ext cx="1219200"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1" name="Text Box 9"/>
          <p:cNvSpPr txBox="1">
            <a:spLocks noChangeArrowheads="1"/>
          </p:cNvSpPr>
          <p:nvPr/>
        </p:nvSpPr>
        <p:spPr bwMode="auto">
          <a:xfrm>
            <a:off x="5402274" y="2397998"/>
            <a:ext cx="3214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dirty="0">
                <a:solidFill>
                  <a:srgbClr val="000000"/>
                </a:solidFill>
                <a:latin typeface="Times New Roman" panose="02020603050405020304" pitchFamily="18" charset="0"/>
                <a:cs typeface="Times New Roman" panose="02020603050405020304" pitchFamily="18" charset="0"/>
              </a:rPr>
              <a:t>穆尔型（</a:t>
            </a:r>
            <a:r>
              <a:rPr kumimoji="1" lang="en-US" altLang="zh-CN" sz="2400" b="1" dirty="0">
                <a:solidFill>
                  <a:srgbClr val="000000"/>
                </a:solidFill>
                <a:latin typeface="Times New Roman" panose="02020603050405020304" pitchFamily="18" charset="0"/>
                <a:cs typeface="Times New Roman" panose="02020603050405020304" pitchFamily="18" charset="0"/>
              </a:rPr>
              <a:t>Moore</a:t>
            </a:r>
            <a:r>
              <a:rPr kumimoji="1" lang="zh-CN" altLang="en-US" sz="2400" b="1" dirty="0">
                <a:solidFill>
                  <a:srgbClr val="000000"/>
                </a:solidFill>
                <a:latin typeface="Times New Roman" panose="02020603050405020304" pitchFamily="18" charset="0"/>
                <a:cs typeface="Times New Roman" panose="02020603050405020304" pitchFamily="18" charset="0"/>
              </a:rPr>
              <a:t>）电路</a:t>
            </a:r>
          </a:p>
        </p:txBody>
      </p:sp>
      <mc:AlternateContent xmlns:mc="http://schemas.openxmlformats.org/markup-compatibility/2006" xmlns:a14="http://schemas.microsoft.com/office/drawing/2010/main">
        <mc:Choice Requires="a14">
          <p:sp>
            <p:nvSpPr>
              <p:cNvPr id="64522" name="Rectangle 10"/>
              <p:cNvSpPr>
                <a:spLocks noChangeArrowheads="1"/>
              </p:cNvSpPr>
              <p:nvPr/>
            </p:nvSpPr>
            <p:spPr bwMode="auto">
              <a:xfrm>
                <a:off x="2036774" y="3185398"/>
                <a:ext cx="2505814"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𝑾</m:t>
                      </m:r>
                      <m:r>
                        <a:rPr kumimoji="1" lang="en-US" altLang="zh-CN" sz="2400" i="1">
                          <a:latin typeface="Cambria Math" panose="02040503050406030204" pitchFamily="18" charset="0"/>
                        </a:rPr>
                        <m:t>[</m:t>
                      </m:r>
                      <m:r>
                        <a:rPr kumimoji="1" lang="en-US" altLang="zh-CN" sz="2400" i="1">
                          <a:latin typeface="Cambria Math" panose="02040503050406030204" pitchFamily="18" charset="0"/>
                        </a:rPr>
                        <m:t>𝑿</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𝒕</m:t>
                          </m:r>
                        </m:e>
                        <m:sub>
                          <m:r>
                            <a:rPr kumimoji="1" lang="en-US" altLang="zh-CN" sz="2400" i="1">
                              <a:latin typeface="Cambria Math" panose="02040503050406030204" pitchFamily="18" charset="0"/>
                            </a:rPr>
                            <m:t>𝒏</m:t>
                          </m:r>
                        </m:sub>
                      </m:sSub>
                      <m:r>
                        <a:rPr kumimoji="1" lang="en-US" altLang="zh-CN" sz="2400" i="1">
                          <a:latin typeface="Cambria Math" panose="02040503050406030204" pitchFamily="18" charset="0"/>
                        </a:rPr>
                        <m:t>),</m:t>
                      </m:r>
                      <m:r>
                        <a:rPr kumimoji="1" lang="en-US" altLang="zh-CN" sz="2400" i="1">
                          <a:latin typeface="Cambria Math" panose="02040503050406030204" pitchFamily="18" charset="0"/>
                        </a:rPr>
                        <m:t>𝑸</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𝒕</m:t>
                          </m:r>
                        </m:e>
                        <m:sub>
                          <m:r>
                            <a:rPr kumimoji="1" lang="en-US" altLang="zh-CN" sz="2400" i="1">
                              <a:latin typeface="Cambria Math" panose="02040503050406030204" pitchFamily="18" charset="0"/>
                            </a:rPr>
                            <m:t>𝒏</m:t>
                          </m:r>
                        </m:sub>
                      </m:sSub>
                      <m:r>
                        <a:rPr kumimoji="1" lang="en-US" altLang="zh-CN" sz="2400" i="1">
                          <a:latin typeface="Cambria Math" panose="02040503050406030204" pitchFamily="18" charset="0"/>
                        </a:rPr>
                        <m:t>)]</m:t>
                      </m:r>
                    </m:oMath>
                  </m:oMathPara>
                </a14:m>
                <a:endParaRPr kumimoji="1" lang="en-US" altLang="zh-CN" sz="2400" b="1"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64522" name="Rectangle 10"/>
              <p:cNvSpPr>
                <a:spLocks noRot="1" noChangeAspect="1" noMove="1" noResize="1" noEditPoints="1" noAdjustHandles="1" noChangeArrowheads="1" noChangeShapeType="1" noTextEdit="1"/>
              </p:cNvSpPr>
              <p:nvPr/>
            </p:nvSpPr>
            <p:spPr bwMode="auto">
              <a:xfrm>
                <a:off x="2036774" y="3185398"/>
                <a:ext cx="2505814" cy="461665"/>
              </a:xfrm>
              <a:prstGeom prst="rect">
                <a:avLst/>
              </a:prstGeom>
              <a:blipFill rotWithShape="0">
                <a:blip r:embed="rId4"/>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4523" name="Line 11"/>
          <p:cNvSpPr>
            <a:spLocks noChangeShapeType="1"/>
          </p:cNvSpPr>
          <p:nvPr/>
        </p:nvSpPr>
        <p:spPr bwMode="auto">
          <a:xfrm>
            <a:off x="4932374" y="3452098"/>
            <a:ext cx="457200"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4" name="Text Box 12"/>
          <p:cNvSpPr txBox="1">
            <a:spLocks noChangeArrowheads="1"/>
          </p:cNvSpPr>
          <p:nvPr/>
        </p:nvSpPr>
        <p:spPr bwMode="auto">
          <a:xfrm>
            <a:off x="5389574" y="3236198"/>
            <a:ext cx="3170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000000"/>
                </a:solidFill>
                <a:latin typeface="Times New Roman" panose="02020603050405020304" pitchFamily="18" charset="0"/>
                <a:cs typeface="Times New Roman" panose="02020603050405020304" pitchFamily="18" charset="0"/>
              </a:rPr>
              <a:t>米里型（</a:t>
            </a:r>
            <a:r>
              <a:rPr kumimoji="1" lang="en-US" altLang="zh-CN" sz="2400" b="1">
                <a:solidFill>
                  <a:srgbClr val="000000"/>
                </a:solidFill>
                <a:latin typeface="Times New Roman" panose="02020603050405020304" pitchFamily="18" charset="0"/>
                <a:cs typeface="Times New Roman" panose="02020603050405020304" pitchFamily="18" charset="0"/>
              </a:rPr>
              <a:t>Mealy</a:t>
            </a:r>
            <a:r>
              <a:rPr kumimoji="1" lang="zh-CN" altLang="en-US" sz="2400" b="1">
                <a:solidFill>
                  <a:srgbClr val="000000"/>
                </a:solidFill>
                <a:latin typeface="Times New Roman" panose="02020603050405020304" pitchFamily="18" charset="0"/>
                <a:cs typeface="Times New Roman" panose="02020603050405020304" pitchFamily="18" charset="0"/>
              </a:rPr>
              <a:t>）电路</a:t>
            </a:r>
          </a:p>
        </p:txBody>
      </p:sp>
      <p:sp>
        <p:nvSpPr>
          <p:cNvPr id="64525" name="Text Box 13"/>
          <p:cNvSpPr txBox="1">
            <a:spLocks noChangeArrowheads="1"/>
          </p:cNvSpPr>
          <p:nvPr/>
        </p:nvSpPr>
        <p:spPr bwMode="auto">
          <a:xfrm>
            <a:off x="284174" y="3718798"/>
            <a:ext cx="61847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en-US" altLang="zh-CN" sz="2400" b="0" dirty="0">
                <a:solidFill>
                  <a:srgbClr val="000000"/>
                </a:solidFill>
                <a:latin typeface="+mn-ea"/>
                <a:ea typeface="+mn-ea"/>
                <a:cs typeface="Times New Roman" panose="02020603050405020304" pitchFamily="18" charset="0"/>
              </a:rPr>
              <a:t>2. </a:t>
            </a:r>
            <a:r>
              <a:rPr kumimoji="1" lang="zh-CN" altLang="en-US" sz="2400" dirty="0">
                <a:solidFill>
                  <a:srgbClr val="000000"/>
                </a:solidFill>
                <a:latin typeface="+mn-ea"/>
                <a:ea typeface="+mn-ea"/>
                <a:cs typeface="Times New Roman" panose="02020603050405020304" pitchFamily="18" charset="0"/>
              </a:rPr>
              <a:t>根据时序电路中时钟信号的连接方式分类 </a:t>
            </a:r>
          </a:p>
        </p:txBody>
      </p:sp>
      <p:sp>
        <p:nvSpPr>
          <p:cNvPr id="64526" name="Text Box 14"/>
          <p:cNvSpPr txBox="1">
            <a:spLocks noChangeArrowheads="1"/>
          </p:cNvSpPr>
          <p:nvPr/>
        </p:nvSpPr>
        <p:spPr bwMode="auto">
          <a:xfrm>
            <a:off x="436574" y="493799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ea"/>
                <a:ea typeface="+mn-ea"/>
                <a:cs typeface="Times New Roman" panose="02020603050405020304" pitchFamily="18" charset="0"/>
              </a:rPr>
              <a:t>时序电路</a:t>
            </a:r>
          </a:p>
        </p:txBody>
      </p:sp>
      <p:sp>
        <p:nvSpPr>
          <p:cNvPr id="64527" name="AutoShape 15"/>
          <p:cNvSpPr>
            <a:spLocks/>
          </p:cNvSpPr>
          <p:nvPr/>
        </p:nvSpPr>
        <p:spPr bwMode="auto">
          <a:xfrm>
            <a:off x="1960574" y="4633198"/>
            <a:ext cx="228600" cy="1143000"/>
          </a:xfrm>
          <a:prstGeom prst="leftBrace">
            <a:avLst>
              <a:gd name="adj1" fmla="val 41667"/>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kumimoji="1" lang="zh-CN" altLang="en-US" sz="2800" i="1">
              <a:solidFill>
                <a:srgbClr val="000000"/>
              </a:solidFill>
              <a:latin typeface="Times New Roman" panose="02020603050405020304" pitchFamily="18" charset="0"/>
              <a:cs typeface="Times New Roman" panose="02020603050405020304" pitchFamily="18" charset="0"/>
            </a:endParaRPr>
          </a:p>
        </p:txBody>
      </p:sp>
      <p:sp>
        <p:nvSpPr>
          <p:cNvPr id="64528" name="Text Box 16"/>
          <p:cNvSpPr txBox="1">
            <a:spLocks noChangeArrowheads="1"/>
          </p:cNvSpPr>
          <p:nvPr/>
        </p:nvSpPr>
        <p:spPr bwMode="auto">
          <a:xfrm>
            <a:off x="2189174" y="4404598"/>
            <a:ext cx="1108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ea"/>
                <a:ea typeface="+mn-ea"/>
                <a:cs typeface="Times New Roman" panose="02020603050405020304" pitchFamily="18" charset="0"/>
              </a:rPr>
              <a:t>同步：</a:t>
            </a:r>
            <a:endParaRPr kumimoji="1" lang="zh-CN" altLang="en-US" sz="2800" b="0">
              <a:solidFill>
                <a:srgbClr val="000000"/>
              </a:solidFill>
              <a:latin typeface="+mn-ea"/>
              <a:ea typeface="+mn-ea"/>
              <a:cs typeface="Times New Roman" panose="02020603050405020304" pitchFamily="18" charset="0"/>
            </a:endParaRPr>
          </a:p>
        </p:txBody>
      </p:sp>
      <p:sp>
        <p:nvSpPr>
          <p:cNvPr id="64529" name="Text Box 17"/>
          <p:cNvSpPr txBox="1">
            <a:spLocks noChangeArrowheads="1"/>
          </p:cNvSpPr>
          <p:nvPr/>
        </p:nvSpPr>
        <p:spPr bwMode="auto">
          <a:xfrm>
            <a:off x="2265374" y="5547598"/>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ea"/>
                <a:ea typeface="+mn-ea"/>
                <a:cs typeface="Times New Roman" panose="02020603050405020304" pitchFamily="18" charset="0"/>
              </a:rPr>
              <a:t>异步：</a:t>
            </a:r>
            <a:endParaRPr kumimoji="1" lang="zh-CN" altLang="en-US" sz="2800" b="0">
              <a:solidFill>
                <a:srgbClr val="000000"/>
              </a:solidFill>
              <a:latin typeface="+mn-ea"/>
              <a:ea typeface="+mn-ea"/>
              <a:cs typeface="Times New Roman" panose="02020603050405020304" pitchFamily="18" charset="0"/>
            </a:endParaRPr>
          </a:p>
        </p:txBody>
      </p:sp>
      <p:sp>
        <p:nvSpPr>
          <p:cNvPr id="64530" name="Text Box 18"/>
          <p:cNvSpPr txBox="1">
            <a:spLocks noChangeArrowheads="1"/>
          </p:cNvSpPr>
          <p:nvPr/>
        </p:nvSpPr>
        <p:spPr bwMode="auto">
          <a:xfrm>
            <a:off x="3103574" y="4252198"/>
            <a:ext cx="57150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kumimoji="1" lang="zh-CN" altLang="en-US" sz="2400" b="0">
                <a:solidFill>
                  <a:srgbClr val="000000"/>
                </a:solidFill>
                <a:latin typeface="+mn-ea"/>
                <a:ea typeface="+mn-ea"/>
                <a:cs typeface="Times New Roman" panose="02020603050405020304" pitchFamily="18" charset="0"/>
              </a:rPr>
              <a:t>存储电路里</a:t>
            </a:r>
            <a:r>
              <a:rPr kumimoji="1" lang="zh-CN" altLang="en-US" sz="2400">
                <a:solidFill>
                  <a:srgbClr val="800000"/>
                </a:solidFill>
                <a:latin typeface="+mn-ea"/>
                <a:ea typeface="+mn-ea"/>
                <a:cs typeface="Times New Roman" panose="02020603050405020304" pitchFamily="18" charset="0"/>
              </a:rPr>
              <a:t>所有触发器</a:t>
            </a:r>
            <a:r>
              <a:rPr kumimoji="1" lang="zh-CN" altLang="en-US" sz="2400" b="0">
                <a:solidFill>
                  <a:srgbClr val="000000"/>
                </a:solidFill>
                <a:latin typeface="+mn-ea"/>
                <a:ea typeface="+mn-ea"/>
                <a:cs typeface="Times New Roman" panose="02020603050405020304" pitchFamily="18" charset="0"/>
              </a:rPr>
              <a:t>由一个</a:t>
            </a:r>
            <a:r>
              <a:rPr kumimoji="1" lang="zh-CN" altLang="en-US" sz="2400">
                <a:solidFill>
                  <a:srgbClr val="800000"/>
                </a:solidFill>
                <a:latin typeface="+mn-ea"/>
                <a:ea typeface="+mn-ea"/>
                <a:cs typeface="Times New Roman" panose="02020603050405020304" pitchFamily="18" charset="0"/>
              </a:rPr>
              <a:t>统一的</a:t>
            </a:r>
            <a:r>
              <a:rPr kumimoji="1" lang="zh-CN" altLang="en-US" sz="2400" b="0">
                <a:solidFill>
                  <a:srgbClr val="000000"/>
                </a:solidFill>
                <a:latin typeface="+mn-ea"/>
                <a:ea typeface="+mn-ea"/>
                <a:cs typeface="Times New Roman" panose="02020603050405020304" pitchFamily="18" charset="0"/>
              </a:rPr>
              <a:t>时钟脉冲源控制</a:t>
            </a:r>
          </a:p>
        </p:txBody>
      </p:sp>
      <p:sp>
        <p:nvSpPr>
          <p:cNvPr id="64531" name="Text Box 19"/>
          <p:cNvSpPr txBox="1">
            <a:spLocks noChangeArrowheads="1"/>
          </p:cNvSpPr>
          <p:nvPr/>
        </p:nvSpPr>
        <p:spPr bwMode="auto">
          <a:xfrm>
            <a:off x="3255974" y="5547598"/>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0">
                <a:solidFill>
                  <a:srgbClr val="000000"/>
                </a:solidFill>
                <a:latin typeface="+mn-ea"/>
                <a:ea typeface="+mn-ea"/>
                <a:cs typeface="Times New Roman" panose="02020603050405020304" pitchFamily="18" charset="0"/>
              </a:rPr>
              <a:t>没有统一的时钟脉冲</a:t>
            </a:r>
          </a:p>
        </p:txBody>
      </p:sp>
      <p:sp>
        <p:nvSpPr>
          <p:cNvPr id="20" name="矩形 19"/>
          <p:cNvSpPr/>
          <p:nvPr/>
        </p:nvSpPr>
        <p:spPr>
          <a:xfrm>
            <a:off x="233799" y="1022558"/>
            <a:ext cx="4934050" cy="609398"/>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a:solidFill>
                  <a:srgbClr val="0000FF"/>
                </a:solidFill>
                <a:latin typeface="+mn-ea"/>
                <a:ea typeface="+mn-ea"/>
                <a:cs typeface="+mn-ea"/>
              </a:rPr>
              <a:t>时序逻辑电路的分类</a:t>
            </a:r>
            <a:endParaRPr lang="zh-CN" altLang="en-US" sz="2800" dirty="0">
              <a:solidFill>
                <a:srgbClr val="0000FF"/>
              </a:solidFill>
              <a:latin typeface="+mn-ea"/>
              <a:ea typeface="+mn-ea"/>
              <a:cs typeface="+mn-ea"/>
              <a:sym typeface="+mn-lt"/>
            </a:endParaRPr>
          </a:p>
        </p:txBody>
      </p:sp>
    </p:spTree>
    <p:extLst>
      <p:ext uri="{BB962C8B-B14F-4D97-AF65-F5344CB8AC3E}">
        <p14:creationId xmlns:p14="http://schemas.microsoft.com/office/powerpoint/2010/main" val="24300886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16"/>
                                        </p:tgtEl>
                                        <p:attrNameLst>
                                          <p:attrName>style.visibility</p:attrName>
                                        </p:attrNameLst>
                                      </p:cBhvr>
                                      <p:to>
                                        <p:strVal val="visible"/>
                                      </p:to>
                                    </p:set>
                                    <p:animEffect transition="in" filter="wipe(left)">
                                      <p:cBhvr>
                                        <p:cTn id="7" dur="500"/>
                                        <p:tgtEl>
                                          <p:spTgt spid="645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wd">
                                    <p:tmAbs val="300"/>
                                  </p:iterate>
                                  <p:childTnLst>
                                    <p:set>
                                      <p:cBhvr>
                                        <p:cTn id="11" dur="1" fill="hold">
                                          <p:stCondLst>
                                            <p:cond delay="299"/>
                                          </p:stCondLst>
                                        </p:cTn>
                                        <p:tgtEl>
                                          <p:spTgt spid="6451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6451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64519"/>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4520"/>
                                        </p:tgtEl>
                                        <p:attrNameLst>
                                          <p:attrName>style.visibility</p:attrName>
                                        </p:attrNameLst>
                                      </p:cBhvr>
                                      <p:to>
                                        <p:strVal val="visible"/>
                                      </p:to>
                                    </p:set>
                                    <p:animEffect transition="in" filter="wipe(left)">
                                      <p:cBhvr>
                                        <p:cTn id="24" dur="500"/>
                                        <p:tgtEl>
                                          <p:spTgt spid="6452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6452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6452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4523"/>
                                        </p:tgtEl>
                                        <p:attrNameLst>
                                          <p:attrName>style.visibility</p:attrName>
                                        </p:attrNameLst>
                                      </p:cBhvr>
                                      <p:to>
                                        <p:strVal val="visible"/>
                                      </p:to>
                                    </p:set>
                                    <p:animEffect transition="in" filter="wipe(left)">
                                      <p:cBhvr>
                                        <p:cTn id="37" dur="500"/>
                                        <p:tgtEl>
                                          <p:spTgt spid="645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64524"/>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4525"/>
                                        </p:tgtEl>
                                        <p:attrNameLst>
                                          <p:attrName>style.visibility</p:attrName>
                                        </p:attrNameLst>
                                      </p:cBhvr>
                                      <p:to>
                                        <p:strVal val="visible"/>
                                      </p:to>
                                    </p:set>
                                    <p:animEffect transition="in" filter="wipe(left)">
                                      <p:cBhvr>
                                        <p:cTn id="46" dur="500"/>
                                        <p:tgtEl>
                                          <p:spTgt spid="6452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4526"/>
                                        </p:tgtEl>
                                        <p:attrNameLst>
                                          <p:attrName>style.visibility</p:attrName>
                                        </p:attrNameLst>
                                      </p:cBhvr>
                                      <p:to>
                                        <p:strVal val="visible"/>
                                      </p:to>
                                    </p:set>
                                    <p:animEffect transition="in" filter="wipe(left)">
                                      <p:cBhvr>
                                        <p:cTn id="51" dur="500"/>
                                        <p:tgtEl>
                                          <p:spTgt spid="6452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64527"/>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iterate type="wd">
                                    <p:tmAbs val="300"/>
                                  </p:iterate>
                                  <p:childTnLst>
                                    <p:set>
                                      <p:cBhvr>
                                        <p:cTn id="59" dur="1" fill="hold">
                                          <p:stCondLst>
                                            <p:cond delay="299"/>
                                          </p:stCondLst>
                                        </p:cTn>
                                        <p:tgtEl>
                                          <p:spTgt spid="64528"/>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iterate type="lt">
                                    <p:tmAbs val="75"/>
                                  </p:iterate>
                                  <p:childTnLst>
                                    <p:set>
                                      <p:cBhvr>
                                        <p:cTn id="63" dur="1" fill="hold">
                                          <p:stCondLst>
                                            <p:cond delay="74"/>
                                          </p:stCondLst>
                                        </p:cTn>
                                        <p:tgtEl>
                                          <p:spTgt spid="6452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64530"/>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64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autoUpdateAnimBg="0"/>
      <p:bldP spid="64517" grpId="0" autoUpdateAnimBg="0"/>
      <p:bldP spid="64518" grpId="0" animBg="1"/>
      <p:bldP spid="64519" grpId="0" autoUpdateAnimBg="0"/>
      <p:bldP spid="64520" grpId="0" animBg="1"/>
      <p:bldP spid="64521" grpId="0" autoUpdateAnimBg="0"/>
      <p:bldP spid="64522" grpId="0" autoUpdateAnimBg="0"/>
      <p:bldP spid="64523" grpId="0" animBg="1"/>
      <p:bldP spid="64524" grpId="0" autoUpdateAnimBg="0"/>
      <p:bldP spid="64525" grpId="0" autoUpdateAnimBg="0"/>
      <p:bldP spid="64526" grpId="0" autoUpdateAnimBg="0"/>
      <p:bldP spid="64527" grpId="0" animBg="1"/>
      <p:bldP spid="64528" grpId="0" autoUpdateAnimBg="0"/>
      <p:bldP spid="64529" grpId="0" autoUpdateAnimBg="0"/>
      <p:bldP spid="64530" grpId="0" autoUpdateAnimBg="0"/>
      <p:bldP spid="64531"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1656" y="1077329"/>
            <a:ext cx="8417257"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en-US" altLang="zh-CN" sz="3200" dirty="0">
                <a:solidFill>
                  <a:srgbClr val="0000FF"/>
                </a:solidFill>
                <a:latin typeface="+mn-ea"/>
                <a:ea typeface="+mn-ea"/>
                <a:cs typeface="+mn-ea"/>
              </a:rPr>
              <a:t> </a:t>
            </a:r>
            <a:r>
              <a:rPr lang="zh-CN" altLang="en-US" sz="3200" dirty="0">
                <a:solidFill>
                  <a:srgbClr val="0000FF"/>
                </a:solidFill>
                <a:latin typeface="+mn-ea"/>
                <a:ea typeface="+mn-ea"/>
                <a:cs typeface="+mn-ea"/>
              </a:rPr>
              <a:t>用中规模集成计数器构成任意进制计数器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131657" y="1779853"/>
            <a:ext cx="8195219" cy="49225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buClr>
                <a:srgbClr val="0000CC"/>
              </a:buClr>
            </a:pPr>
            <a:r>
              <a:rPr lang="zh-CN" altLang="en-US" sz="2400" b="0" dirty="0"/>
              <a:t>利用中规模集成计数器构成任意进制计数器的方法归纳起来有</a:t>
            </a:r>
            <a:r>
              <a:rPr lang="zh-CN" altLang="en-US" sz="2400" dirty="0"/>
              <a:t>乘数法、复位法、</a:t>
            </a:r>
            <a:r>
              <a:rPr lang="zh-CN" altLang="en-US" sz="2400" b="0" dirty="0"/>
              <a:t>和</a:t>
            </a:r>
            <a:r>
              <a:rPr lang="zh-CN" altLang="en-US" sz="2400" dirty="0"/>
              <a:t>置数法</a:t>
            </a:r>
            <a:r>
              <a:rPr lang="zh-CN" altLang="en-US" sz="2400" b="0" dirty="0"/>
              <a:t>。</a:t>
            </a:r>
            <a:endParaRPr lang="en-US" altLang="zh-CN" sz="2400" b="0" dirty="0"/>
          </a:p>
          <a:p>
            <a:pPr algn="just" eaLnBrk="1" hangingPunct="1">
              <a:lnSpc>
                <a:spcPct val="120000"/>
              </a:lnSpc>
              <a:buClr>
                <a:srgbClr val="0000CC"/>
              </a:buClr>
            </a:pPr>
            <a:r>
              <a:rPr lang="zh-CN" altLang="en-US" sz="2400" dirty="0"/>
              <a:t>乘数法</a:t>
            </a:r>
            <a:endParaRPr lang="zh-CN" altLang="en-US" sz="2400" b="0" dirty="0"/>
          </a:p>
          <a:p>
            <a:pPr lvl="1" indent="-342900" algn="just" eaLnBrk="1" hangingPunct="1">
              <a:lnSpc>
                <a:spcPct val="120000"/>
              </a:lnSpc>
              <a:buFont typeface="Wingdings" panose="05000000000000000000" pitchFamily="2" charset="2"/>
              <a:buChar char="Ø"/>
            </a:pPr>
            <a:r>
              <a:rPr lang="zh-CN" altLang="en-US" sz="2400" b="0" dirty="0">
                <a:latin typeface="Times New Roman" panose="02020603050405020304" pitchFamily="18" charset="0"/>
                <a:cs typeface="Times New Roman" panose="02020603050405020304" pitchFamily="18" charset="0"/>
              </a:rPr>
              <a:t>将两个计数器串接起来，即计数脉冲接到</a:t>
            </a:r>
            <a:r>
              <a:rPr lang="en-US" altLang="zh-CN" sz="2400" dirty="0">
                <a:latin typeface="Times New Roman" panose="02020603050405020304" pitchFamily="18" charset="0"/>
                <a:cs typeface="Times New Roman" panose="02020603050405020304" pitchFamily="18" charset="0"/>
              </a:rPr>
              <a:t>N</a:t>
            </a:r>
            <a:r>
              <a:rPr lang="zh-CN" altLang="en-US" sz="2400" b="0" dirty="0">
                <a:latin typeface="Times New Roman" panose="02020603050405020304" pitchFamily="18" charset="0"/>
                <a:cs typeface="Times New Roman" panose="02020603050405020304" pitchFamily="18" charset="0"/>
              </a:rPr>
              <a:t>进制计数器的时钟输入端，</a:t>
            </a:r>
            <a:r>
              <a:rPr lang="en-US" altLang="zh-CN" sz="2400" dirty="0">
                <a:latin typeface="Times New Roman" panose="02020603050405020304" pitchFamily="18" charset="0"/>
                <a:cs typeface="Times New Roman" panose="02020603050405020304" pitchFamily="18" charset="0"/>
              </a:rPr>
              <a:t>N</a:t>
            </a:r>
            <a:r>
              <a:rPr lang="zh-CN" altLang="en-US" sz="2400" b="0" dirty="0">
                <a:latin typeface="Times New Roman" panose="02020603050405020304" pitchFamily="18" charset="0"/>
                <a:cs typeface="Times New Roman" panose="02020603050405020304" pitchFamily="18" charset="0"/>
              </a:rPr>
              <a:t>进制计数器的输出接到</a:t>
            </a:r>
            <a:r>
              <a:rPr lang="en-US" altLang="zh-CN" sz="2400" dirty="0">
                <a:latin typeface="Times New Roman" panose="02020603050405020304" pitchFamily="18" charset="0"/>
                <a:cs typeface="Times New Roman" panose="02020603050405020304" pitchFamily="18" charset="0"/>
              </a:rPr>
              <a:t>M</a:t>
            </a:r>
            <a:r>
              <a:rPr lang="zh-CN" altLang="en-US" sz="2400" b="0" dirty="0">
                <a:latin typeface="Times New Roman" panose="02020603050405020304" pitchFamily="18" charset="0"/>
                <a:cs typeface="Times New Roman" panose="02020603050405020304" pitchFamily="18" charset="0"/>
              </a:rPr>
              <a:t>进制计数器的时钟输入端，则两个计数器一起构成了</a:t>
            </a:r>
            <a:r>
              <a:rPr lang="en-US" altLang="zh-CN" sz="2400" dirty="0">
                <a:latin typeface="Times New Roman" panose="02020603050405020304" pitchFamily="18" charset="0"/>
                <a:cs typeface="Times New Roman" panose="02020603050405020304" pitchFamily="18" charset="0"/>
              </a:rPr>
              <a:t>N×M</a:t>
            </a:r>
            <a:r>
              <a:rPr lang="zh-CN" altLang="en-US" sz="2400" b="0" dirty="0">
                <a:latin typeface="Times New Roman" panose="02020603050405020304" pitchFamily="18" charset="0"/>
                <a:cs typeface="Times New Roman" panose="02020603050405020304" pitchFamily="18" charset="0"/>
              </a:rPr>
              <a:t>进制计数器。</a:t>
            </a:r>
            <a:endParaRPr lang="en-US" altLang="zh-CN" sz="2400" b="0" dirty="0">
              <a:latin typeface="Times New Roman" panose="02020603050405020304" pitchFamily="18" charset="0"/>
              <a:cs typeface="Times New Roman" panose="02020603050405020304" pitchFamily="18" charset="0"/>
            </a:endParaRPr>
          </a:p>
          <a:p>
            <a:pPr lvl="1" indent="-342900" algn="just" eaLnBrk="1" hangingPunct="1">
              <a:lnSpc>
                <a:spcPct val="120000"/>
              </a:lnSpc>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74290</a:t>
            </a:r>
            <a:r>
              <a:rPr lang="zh-CN" altLang="en-US" sz="2400" b="0" dirty="0">
                <a:latin typeface="Times New Roman" panose="02020603050405020304" pitchFamily="18" charset="0"/>
                <a:cs typeface="Times New Roman" panose="02020603050405020304" pitchFamily="18" charset="0"/>
              </a:rPr>
              <a:t>就是典型例子，二进制和五进制计数器构成</a:t>
            </a:r>
            <a:r>
              <a:rPr lang="en-US" altLang="zh-CN" sz="2400" b="0" dirty="0">
                <a:latin typeface="Times New Roman" panose="02020603050405020304" pitchFamily="18" charset="0"/>
                <a:cs typeface="Times New Roman" panose="02020603050405020304" pitchFamily="18" charset="0"/>
              </a:rPr>
              <a:t>2×5=10</a:t>
            </a:r>
            <a:r>
              <a:rPr lang="zh-CN" altLang="en-US" sz="2400" b="0" dirty="0">
                <a:latin typeface="Times New Roman" panose="02020603050405020304" pitchFamily="18" charset="0"/>
                <a:cs typeface="Times New Roman" panose="02020603050405020304" pitchFamily="18" charset="0"/>
              </a:rPr>
              <a:t>进制计数器。</a:t>
            </a:r>
            <a:endParaRPr lang="zh-CN" altLang="en-US" sz="2400" b="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91953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52208" y="3272"/>
            <a:ext cx="8417257"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en-US" altLang="zh-CN" sz="3200" dirty="0">
                <a:solidFill>
                  <a:srgbClr val="0000FF"/>
                </a:solidFill>
                <a:latin typeface="+mn-ea"/>
                <a:ea typeface="+mn-ea"/>
                <a:cs typeface="+mn-ea"/>
              </a:rPr>
              <a:t> </a:t>
            </a:r>
            <a:r>
              <a:rPr lang="zh-CN" altLang="en-US" sz="3200" dirty="0">
                <a:solidFill>
                  <a:srgbClr val="0000FF"/>
                </a:solidFill>
                <a:latin typeface="+mn-ea"/>
                <a:ea typeface="+mn-ea"/>
                <a:cs typeface="+mn-ea"/>
              </a:rPr>
              <a:t>用中规模集成计数器构成任意进制计数器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163226" y="967748"/>
            <a:ext cx="8195219" cy="531693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buClr>
                <a:srgbClr val="0000CC"/>
              </a:buClr>
            </a:pPr>
            <a:r>
              <a:rPr lang="zh-CN" altLang="en-US" sz="2400" kern="0" dirty="0"/>
              <a:t>复位法（清零法）</a:t>
            </a:r>
            <a:endParaRPr lang="zh-CN" altLang="en-US" sz="2400" b="0" kern="0" dirty="0"/>
          </a:p>
          <a:p>
            <a:pPr lvl="1" indent="-342900" algn="just" eaLnBrk="1" hangingPunct="1">
              <a:lnSpc>
                <a:spcPct val="120000"/>
              </a:lnSpc>
              <a:buFont typeface="Wingdings" panose="05000000000000000000" pitchFamily="2" charset="2"/>
              <a:buChar char="Ø"/>
            </a:pPr>
            <a:r>
              <a:rPr lang="zh-CN" altLang="en-US" sz="2400" b="0" kern="0" dirty="0"/>
              <a:t>用复位法构成</a:t>
            </a:r>
            <a:r>
              <a:rPr lang="en-US" altLang="zh-CN" sz="2400" kern="0" dirty="0"/>
              <a:t>N</a:t>
            </a:r>
            <a:r>
              <a:rPr lang="zh-CN" altLang="en-US" sz="2400" b="0" kern="0" dirty="0"/>
              <a:t>进制计数器所选用的中规模集成计数器的计数容量必须</a:t>
            </a:r>
            <a:r>
              <a:rPr lang="zh-CN" altLang="en-US" sz="2400" kern="0" dirty="0"/>
              <a:t>大于</a:t>
            </a:r>
            <a:r>
              <a:rPr lang="en-US" altLang="zh-CN" sz="2400" kern="0" dirty="0"/>
              <a:t>N</a:t>
            </a:r>
            <a:r>
              <a:rPr lang="zh-CN" altLang="en-US" sz="2400" b="0" kern="0" dirty="0"/>
              <a:t>。当输入</a:t>
            </a:r>
            <a:r>
              <a:rPr lang="en-US" altLang="zh-CN" sz="2400" b="0" kern="0" dirty="0"/>
              <a:t>N</a:t>
            </a:r>
            <a:r>
              <a:rPr lang="zh-CN" altLang="en-US" sz="2400" b="0" kern="0" dirty="0"/>
              <a:t>个计数脉冲之后，计数器应回到</a:t>
            </a:r>
            <a:r>
              <a:rPr lang="zh-CN" altLang="en-US" sz="2400" kern="0" dirty="0"/>
              <a:t>全</a:t>
            </a:r>
            <a:r>
              <a:rPr lang="en-US" altLang="zh-CN" sz="2400" kern="0" dirty="0"/>
              <a:t>0</a:t>
            </a:r>
            <a:r>
              <a:rPr lang="zh-CN" altLang="en-US" sz="2400" kern="0" dirty="0"/>
              <a:t>状态</a:t>
            </a:r>
            <a:r>
              <a:rPr lang="zh-CN" altLang="en-US" sz="2400" b="0" kern="0" dirty="0"/>
              <a:t>。</a:t>
            </a:r>
            <a:endParaRPr lang="en-US" altLang="zh-CN" sz="2400" b="0" kern="0" dirty="0"/>
          </a:p>
          <a:p>
            <a:pPr lvl="1" indent="-342900" algn="just" eaLnBrk="1" hangingPunct="1">
              <a:lnSpc>
                <a:spcPct val="120000"/>
              </a:lnSpc>
              <a:buFont typeface="Wingdings" panose="05000000000000000000" pitchFamily="2" charset="2"/>
              <a:buChar char="Ø"/>
            </a:pPr>
            <a:r>
              <a:rPr lang="zh-CN" altLang="en-US" sz="2400" kern="0" dirty="0">
                <a:solidFill>
                  <a:srgbClr val="800000"/>
                </a:solidFill>
              </a:rPr>
              <a:t>若为异步清零</a:t>
            </a:r>
            <a:r>
              <a:rPr lang="zh-CN" altLang="en-US" sz="2400" b="0" kern="0" dirty="0">
                <a:solidFill>
                  <a:srgbClr val="800000"/>
                </a:solidFill>
              </a:rPr>
              <a:t>，</a:t>
            </a:r>
            <a:r>
              <a:rPr lang="zh-CN" altLang="en-US" sz="2400" b="0" kern="0" dirty="0"/>
              <a:t>一旦清零端出现有效电平，计数器就立即全部复位为</a:t>
            </a:r>
            <a:r>
              <a:rPr lang="en-US" altLang="zh-CN" sz="2400" b="0" kern="0" dirty="0"/>
              <a:t>0</a:t>
            </a:r>
            <a:r>
              <a:rPr lang="zh-CN" altLang="en-US" sz="2400" b="0" kern="0" dirty="0"/>
              <a:t>，译码电路所检测的状态，</a:t>
            </a:r>
            <a:r>
              <a:rPr lang="zh-CN" altLang="en-US" sz="2400" kern="0" dirty="0"/>
              <a:t>只在很短暂的时间内存在</a:t>
            </a:r>
            <a:r>
              <a:rPr lang="zh-CN" altLang="en-US" sz="2400" b="0" kern="0" dirty="0"/>
              <a:t>，应属</a:t>
            </a:r>
            <a:r>
              <a:rPr lang="zh-CN" altLang="en-US" sz="2400" kern="0" dirty="0">
                <a:solidFill>
                  <a:srgbClr val="800000"/>
                </a:solidFill>
              </a:rPr>
              <a:t>无效状态</a:t>
            </a:r>
            <a:r>
              <a:rPr lang="zh-CN" altLang="en-US" sz="2400" b="0" kern="0" dirty="0"/>
              <a:t>；</a:t>
            </a:r>
            <a:endParaRPr lang="en-US" altLang="zh-CN" sz="2400" b="0" kern="0" dirty="0"/>
          </a:p>
          <a:p>
            <a:pPr lvl="1" indent="-342900" algn="just" eaLnBrk="1" hangingPunct="1">
              <a:lnSpc>
                <a:spcPct val="120000"/>
              </a:lnSpc>
              <a:buFont typeface="Wingdings" panose="05000000000000000000" pitchFamily="2" charset="2"/>
              <a:buChar char="Ø"/>
            </a:pPr>
            <a:r>
              <a:rPr lang="zh-CN" altLang="en-US" sz="2400" kern="0" dirty="0">
                <a:solidFill>
                  <a:srgbClr val="800000"/>
                </a:solidFill>
              </a:rPr>
              <a:t>若是同步清零</a:t>
            </a:r>
            <a:r>
              <a:rPr lang="zh-CN" altLang="en-US" sz="2400" b="0" kern="0" dirty="0">
                <a:solidFill>
                  <a:srgbClr val="800000"/>
                </a:solidFill>
              </a:rPr>
              <a:t>，</a:t>
            </a:r>
            <a:r>
              <a:rPr lang="zh-CN" altLang="en-US" sz="2400" b="0" kern="0" dirty="0"/>
              <a:t>清零端出现有效电平后，计数器并不立即复位为</a:t>
            </a:r>
            <a:r>
              <a:rPr lang="en-US" altLang="zh-CN" sz="2400" b="0" kern="0" dirty="0"/>
              <a:t>0</a:t>
            </a:r>
            <a:r>
              <a:rPr lang="zh-CN" altLang="en-US" sz="2400" b="0" kern="0" dirty="0"/>
              <a:t>，而必须等待下一个有效时钟脉冲到来时，计数器才全部复位为</a:t>
            </a:r>
            <a:r>
              <a:rPr lang="en-US" altLang="zh-CN" sz="2400" b="0" kern="0" dirty="0"/>
              <a:t>0</a:t>
            </a:r>
            <a:r>
              <a:rPr lang="zh-CN" altLang="en-US" sz="2400" b="0" kern="0" dirty="0"/>
              <a:t>，因而译码电路所检测的状态存在的时间长达一个时钟周期，属于计数器的</a:t>
            </a:r>
            <a:r>
              <a:rPr lang="zh-CN" altLang="en-US" sz="2400" kern="0" dirty="0">
                <a:solidFill>
                  <a:srgbClr val="800000"/>
                </a:solidFill>
              </a:rPr>
              <a:t>有效状态</a:t>
            </a:r>
            <a:r>
              <a:rPr lang="zh-CN" altLang="en-US" sz="2400" b="0" kern="0" dirty="0"/>
              <a:t>。</a:t>
            </a:r>
          </a:p>
        </p:txBody>
      </p:sp>
    </p:spTree>
    <p:extLst>
      <p:ext uri="{BB962C8B-B14F-4D97-AF65-F5344CB8AC3E}">
        <p14:creationId xmlns:p14="http://schemas.microsoft.com/office/powerpoint/2010/main" val="15135374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2207" y="1067471"/>
            <a:ext cx="8417257" cy="609398"/>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a:solidFill>
                  <a:srgbClr val="0000FF"/>
                </a:solidFill>
                <a:latin typeface="+mn-ea"/>
                <a:ea typeface="+mn-ea"/>
                <a:cs typeface="+mn-ea"/>
              </a:rPr>
              <a:t>异步复位法（异步清零）</a:t>
            </a:r>
            <a:r>
              <a:rPr lang="zh-CN" altLang="en-US" sz="2800" dirty="0">
                <a:solidFill>
                  <a:srgbClr val="0000FF"/>
                </a:solidFill>
                <a:latin typeface="+mn-ea"/>
                <a:ea typeface="+mn-ea"/>
                <a:cs typeface="+mn-ea"/>
              </a:rPr>
              <a:t>具体步骤</a:t>
            </a:r>
            <a:endParaRPr lang="zh-CN" altLang="en-US" sz="2800" dirty="0">
              <a:solidFill>
                <a:srgbClr val="0000FF"/>
              </a:solidFill>
              <a:latin typeface="+mn-ea"/>
              <a:ea typeface="+mn-ea"/>
              <a:cs typeface="+mn-ea"/>
              <a:sym typeface="+mn-lt"/>
            </a:endParaRPr>
          </a:p>
        </p:txBody>
      </p:sp>
      <p:sp>
        <p:nvSpPr>
          <p:cNvPr id="16" name="Rectangle 3"/>
          <p:cNvSpPr txBox="1">
            <a:spLocks noChangeArrowheads="1"/>
          </p:cNvSpPr>
          <p:nvPr/>
        </p:nvSpPr>
        <p:spPr>
          <a:xfrm>
            <a:off x="336505" y="1747712"/>
            <a:ext cx="8132959" cy="479568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00050" lvl="1" indent="-457200" algn="just" eaLnBrk="1" hangingPunct="1">
              <a:lnSpc>
                <a:spcPct val="120000"/>
              </a:lnSpc>
              <a:buNone/>
            </a:pPr>
            <a:r>
              <a:rPr lang="en-US" altLang="zh-CN" sz="2400" kern="0" dirty="0"/>
              <a:t>(1) </a:t>
            </a:r>
            <a:r>
              <a:rPr lang="zh-CN" altLang="en-US" sz="2400" kern="0" dirty="0">
                <a:solidFill>
                  <a:srgbClr val="800000"/>
                </a:solidFill>
              </a:rPr>
              <a:t>写出</a:t>
            </a:r>
            <a:r>
              <a:rPr lang="en-US" altLang="zh-CN" sz="2400" kern="0" dirty="0">
                <a:solidFill>
                  <a:srgbClr val="800000"/>
                </a:solidFill>
              </a:rPr>
              <a:t>N</a:t>
            </a:r>
            <a:r>
              <a:rPr lang="zh-CN" altLang="en-US" sz="2400" kern="0" dirty="0">
                <a:solidFill>
                  <a:srgbClr val="800000"/>
                </a:solidFill>
              </a:rPr>
              <a:t>进制计数器的第</a:t>
            </a:r>
            <a:r>
              <a:rPr lang="en-US" altLang="zh-CN" sz="2400" i="1" dirty="0">
                <a:solidFill>
                  <a:srgbClr val="000099"/>
                </a:solidFill>
              </a:rPr>
              <a:t>S</a:t>
            </a:r>
            <a:r>
              <a:rPr lang="en-US" altLang="zh-CN" sz="2400" i="1" baseline="-25000" dirty="0">
                <a:solidFill>
                  <a:srgbClr val="000099"/>
                </a:solidFill>
              </a:rPr>
              <a:t>N</a:t>
            </a:r>
            <a:r>
              <a:rPr lang="zh-CN" altLang="en-US" sz="2400" kern="0" dirty="0">
                <a:solidFill>
                  <a:srgbClr val="800000"/>
                </a:solidFill>
              </a:rPr>
              <a:t>状态的编码</a:t>
            </a:r>
            <a:r>
              <a:rPr lang="zh-CN" altLang="en-US" sz="2400" b="0" kern="0" dirty="0"/>
              <a:t>。若使用的是多位二进制集成计数器，则</a:t>
            </a:r>
            <a:r>
              <a:rPr lang="en-US" altLang="zh-CN" sz="2400" i="1" dirty="0">
                <a:solidFill>
                  <a:srgbClr val="000099"/>
                </a:solidFill>
              </a:rPr>
              <a:t>S</a:t>
            </a:r>
            <a:r>
              <a:rPr lang="en-US" altLang="zh-CN" sz="2400" i="1" baseline="-25000" dirty="0">
                <a:solidFill>
                  <a:srgbClr val="000099"/>
                </a:solidFill>
              </a:rPr>
              <a:t>N</a:t>
            </a:r>
            <a:r>
              <a:rPr lang="zh-CN" altLang="en-US" sz="2400" b="0" kern="0" dirty="0"/>
              <a:t>状态的编码应该取二进制编码；若使用的是十进制集成计数器，则</a:t>
            </a:r>
            <a:r>
              <a:rPr lang="en-US" altLang="zh-CN" sz="2400" i="1" dirty="0">
                <a:solidFill>
                  <a:srgbClr val="000099"/>
                </a:solidFill>
              </a:rPr>
              <a:t>S</a:t>
            </a:r>
            <a:r>
              <a:rPr lang="en-US" altLang="zh-CN" sz="2400" i="1" baseline="-25000" dirty="0">
                <a:solidFill>
                  <a:srgbClr val="000099"/>
                </a:solidFill>
              </a:rPr>
              <a:t>N</a:t>
            </a:r>
            <a:r>
              <a:rPr lang="zh-CN" altLang="en-US" sz="2400" b="0" kern="0" dirty="0"/>
              <a:t>状态的编码应该取</a:t>
            </a:r>
            <a:r>
              <a:rPr lang="en-US" altLang="zh-CN" sz="2400" kern="0" dirty="0"/>
              <a:t>8421BCD</a:t>
            </a:r>
            <a:r>
              <a:rPr lang="zh-CN" altLang="en-US" sz="2400" b="0" kern="0" dirty="0"/>
              <a:t>码。</a:t>
            </a:r>
            <a:endParaRPr lang="en-US" altLang="zh-CN" sz="2400" b="0" kern="0" dirty="0"/>
          </a:p>
          <a:p>
            <a:pPr marL="400050" lvl="1" indent="-457200" algn="just" eaLnBrk="1" hangingPunct="1">
              <a:lnSpc>
                <a:spcPct val="120000"/>
              </a:lnSpc>
              <a:buNone/>
            </a:pPr>
            <a:r>
              <a:rPr lang="en-US" altLang="zh-CN" sz="2400" kern="0" dirty="0"/>
              <a:t>(2) </a:t>
            </a:r>
            <a:r>
              <a:rPr lang="zh-CN" altLang="en-US" sz="2400" kern="0" dirty="0">
                <a:solidFill>
                  <a:srgbClr val="800000"/>
                </a:solidFill>
              </a:rPr>
              <a:t>求反馈逻辑</a:t>
            </a:r>
            <a:r>
              <a:rPr lang="zh-CN" altLang="en-US" sz="2400" b="0" kern="0" dirty="0"/>
              <a:t>。若清零信号为</a:t>
            </a:r>
            <a:r>
              <a:rPr lang="zh-CN" altLang="en-US" sz="2400" kern="0" dirty="0"/>
              <a:t>低电平有效</a:t>
            </a:r>
            <a:r>
              <a:rPr lang="zh-CN" altLang="en-US" sz="2400" b="0" kern="0" dirty="0"/>
              <a:t>，则反馈逻辑是由第</a:t>
            </a:r>
            <a:r>
              <a:rPr lang="en-US" altLang="zh-CN" sz="2400" i="1" dirty="0">
                <a:solidFill>
                  <a:srgbClr val="000099"/>
                </a:solidFill>
              </a:rPr>
              <a:t>S</a:t>
            </a:r>
            <a:r>
              <a:rPr lang="en-US" altLang="zh-CN" sz="2400" i="1" baseline="-25000" dirty="0">
                <a:solidFill>
                  <a:srgbClr val="000099"/>
                </a:solidFill>
              </a:rPr>
              <a:t>N</a:t>
            </a:r>
            <a:r>
              <a:rPr lang="zh-CN" altLang="en-US" sz="2400" b="0" kern="0" dirty="0"/>
              <a:t>状态编码中值为</a:t>
            </a:r>
            <a:r>
              <a:rPr lang="en-US" altLang="zh-CN" sz="2400" b="0" kern="0" dirty="0"/>
              <a:t>1</a:t>
            </a:r>
            <a:r>
              <a:rPr lang="zh-CN" altLang="en-US" sz="2400" b="0" kern="0" dirty="0"/>
              <a:t>的各位</a:t>
            </a:r>
            <a:r>
              <a:rPr lang="en-US" altLang="zh-CN" sz="2400" b="0" kern="0" dirty="0"/>
              <a:t>Q</a:t>
            </a:r>
            <a:r>
              <a:rPr lang="zh-CN" altLang="en-US" sz="2400" b="0" kern="0" dirty="0"/>
              <a:t>的</a:t>
            </a:r>
            <a:r>
              <a:rPr lang="zh-CN" altLang="en-US" sz="2400" kern="0" dirty="0"/>
              <a:t>与非操作</a:t>
            </a:r>
            <a:r>
              <a:rPr lang="zh-CN" altLang="en-US" sz="2400" b="0" kern="0" dirty="0"/>
              <a:t>构成；若清零信号为</a:t>
            </a:r>
            <a:r>
              <a:rPr lang="zh-CN" altLang="en-US" sz="2400" kern="0" dirty="0"/>
              <a:t>高电平有效</a:t>
            </a:r>
            <a:r>
              <a:rPr lang="zh-CN" altLang="en-US" sz="2400" b="0" kern="0" dirty="0"/>
              <a:t>，则反馈逻辑是由第</a:t>
            </a:r>
            <a:r>
              <a:rPr lang="en-US" altLang="zh-CN" sz="2400" i="1" dirty="0">
                <a:solidFill>
                  <a:srgbClr val="000099"/>
                </a:solidFill>
              </a:rPr>
              <a:t>S</a:t>
            </a:r>
            <a:r>
              <a:rPr lang="en-US" altLang="zh-CN" sz="2400" i="1" baseline="-25000" dirty="0">
                <a:solidFill>
                  <a:srgbClr val="000099"/>
                </a:solidFill>
              </a:rPr>
              <a:t>N</a:t>
            </a:r>
            <a:r>
              <a:rPr lang="zh-CN" altLang="en-US" sz="2400" b="0" kern="0" dirty="0"/>
              <a:t>状态编码中值为</a:t>
            </a:r>
            <a:r>
              <a:rPr lang="en-US" altLang="zh-CN" sz="2400" b="0" kern="0" dirty="0"/>
              <a:t>1</a:t>
            </a:r>
            <a:r>
              <a:rPr lang="zh-CN" altLang="en-US" sz="2400" b="0" kern="0" dirty="0"/>
              <a:t>的各位</a:t>
            </a:r>
            <a:r>
              <a:rPr lang="en-US" altLang="zh-CN" sz="2400" b="0" kern="0" dirty="0"/>
              <a:t>Q</a:t>
            </a:r>
            <a:r>
              <a:rPr lang="zh-CN" altLang="en-US" sz="2400" b="0" kern="0" dirty="0"/>
              <a:t>的</a:t>
            </a:r>
            <a:r>
              <a:rPr lang="zh-CN" altLang="en-US" sz="2400" kern="0" dirty="0"/>
              <a:t>与操作</a:t>
            </a:r>
            <a:r>
              <a:rPr lang="zh-CN" altLang="en-US" sz="2400" b="0" kern="0" dirty="0"/>
              <a:t>构成。</a:t>
            </a:r>
            <a:endParaRPr lang="en-US" altLang="zh-CN" sz="2400" b="0" kern="0" dirty="0"/>
          </a:p>
          <a:p>
            <a:pPr marL="400050" lvl="1" indent="-457200" algn="just" eaLnBrk="1" hangingPunct="1">
              <a:lnSpc>
                <a:spcPct val="120000"/>
              </a:lnSpc>
              <a:buNone/>
            </a:pPr>
            <a:r>
              <a:rPr lang="en-US" altLang="zh-CN" sz="2400" dirty="0"/>
              <a:t>(3) </a:t>
            </a:r>
            <a:r>
              <a:rPr lang="zh-CN" altLang="en-US" sz="2400" dirty="0">
                <a:solidFill>
                  <a:srgbClr val="800000"/>
                </a:solidFill>
              </a:rPr>
              <a:t>画逻辑图。</a:t>
            </a:r>
            <a:r>
              <a:rPr lang="zh-CN" altLang="en-US" sz="2400" b="0" dirty="0"/>
              <a:t>需要考虑时钟信号的连接、反馈控制逻辑的连接、计数器正常工作所需的相关控制端的设定等。</a:t>
            </a:r>
            <a:endParaRPr lang="zh-CN" altLang="en-US" sz="2400" b="0" kern="0" dirty="0"/>
          </a:p>
        </p:txBody>
      </p:sp>
    </p:spTree>
    <p:extLst>
      <p:ext uri="{BB962C8B-B14F-4D97-AF65-F5344CB8AC3E}">
        <p14:creationId xmlns:p14="http://schemas.microsoft.com/office/powerpoint/2010/main" val="2052059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52208" y="3272"/>
            <a:ext cx="9091792"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a:solidFill>
                  <a:srgbClr val="0000FF"/>
                </a:solidFill>
                <a:latin typeface="+mn-ea"/>
                <a:ea typeface="+mn-ea"/>
                <a:cs typeface="+mn-ea"/>
              </a:rPr>
              <a:t>例</a:t>
            </a:r>
            <a:r>
              <a:rPr lang="en-US" altLang="zh-CN" sz="3200">
                <a:solidFill>
                  <a:srgbClr val="0000FF"/>
                </a:solidFill>
                <a:latin typeface="+mn-ea"/>
                <a:ea typeface="+mn-ea"/>
                <a:cs typeface="+mn-ea"/>
              </a:rPr>
              <a:t>9</a:t>
            </a:r>
            <a:r>
              <a:rPr lang="zh-CN" altLang="en-US" sz="3200">
                <a:solidFill>
                  <a:srgbClr val="0000FF"/>
                </a:solidFill>
                <a:latin typeface="+mn-ea"/>
                <a:ea typeface="+mn-ea"/>
                <a:cs typeface="+mn-ea"/>
              </a:rPr>
              <a:t>：</a:t>
            </a:r>
            <a:r>
              <a:rPr lang="zh-CN" altLang="en-US" sz="2800" kern="0" dirty="0">
                <a:latin typeface="+mn-ea"/>
                <a:ea typeface="+mn-ea"/>
              </a:rPr>
              <a:t>试用</a:t>
            </a:r>
            <a:r>
              <a:rPr lang="en-US" altLang="zh-CN" sz="2800" kern="0">
                <a:latin typeface="+mn-ea"/>
                <a:ea typeface="+mn-ea"/>
              </a:rPr>
              <a:t>74HC161</a:t>
            </a:r>
            <a:r>
              <a:rPr lang="zh-CN" altLang="en-US" sz="2800" kern="0">
                <a:latin typeface="+mn-ea"/>
                <a:ea typeface="+mn-ea"/>
              </a:rPr>
              <a:t>采用复位</a:t>
            </a:r>
            <a:r>
              <a:rPr lang="zh-CN" altLang="en-US" sz="2800" kern="0" dirty="0">
                <a:latin typeface="+mn-ea"/>
                <a:ea typeface="+mn-ea"/>
              </a:rPr>
              <a:t>法构成十二进制计数器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108550" y="817476"/>
            <a:ext cx="8815882" cy="233045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buClr>
                <a:srgbClr val="0000CC"/>
              </a:buClr>
            </a:pPr>
            <a:r>
              <a:rPr lang="zh-CN" altLang="en-US" sz="2400" dirty="0"/>
              <a:t>解：</a:t>
            </a:r>
            <a:r>
              <a:rPr lang="zh-CN" altLang="en-US" sz="2400" b="0" dirty="0"/>
              <a:t>对于十二进制计数器，当输入十二个计数脉冲</a:t>
            </a:r>
            <a:r>
              <a:rPr lang="zh-CN" altLang="en-US" sz="2400" b="0"/>
              <a:t>后，计数器应回到</a:t>
            </a:r>
            <a:r>
              <a:rPr lang="zh-CN" altLang="en-US" sz="2400" b="0" dirty="0"/>
              <a:t>全</a:t>
            </a:r>
            <a:r>
              <a:rPr lang="en-US" altLang="zh-CN" sz="2400" b="0"/>
              <a:t>0</a:t>
            </a:r>
            <a:r>
              <a:rPr lang="zh-CN" altLang="en-US" sz="2400" b="0"/>
              <a:t>状态，即</a:t>
            </a:r>
            <a:r>
              <a:rPr lang="en-US" altLang="zh-CN" sz="2400" b="0" i="1"/>
              <a:t> Q</a:t>
            </a:r>
            <a:r>
              <a:rPr lang="en-US" altLang="zh-CN" sz="2400" b="0" baseline="-30000"/>
              <a:t>3</a:t>
            </a:r>
            <a:r>
              <a:rPr lang="en-US" altLang="zh-CN" sz="2400" b="0" i="1"/>
              <a:t>Q</a:t>
            </a:r>
            <a:r>
              <a:rPr lang="en-US" altLang="zh-CN" sz="2400" b="0" baseline="-30000"/>
              <a:t>2</a:t>
            </a:r>
            <a:r>
              <a:rPr lang="en-US" altLang="zh-CN" sz="2400" b="0" i="1"/>
              <a:t>Q</a:t>
            </a:r>
            <a:r>
              <a:rPr lang="en-US" altLang="zh-CN" sz="2400" b="0" baseline="-30000"/>
              <a:t>1</a:t>
            </a:r>
            <a:r>
              <a:rPr lang="en-US" altLang="zh-CN" sz="2400" b="0" i="1"/>
              <a:t>Q</a:t>
            </a:r>
            <a:r>
              <a:rPr lang="en-US" altLang="zh-CN" sz="2400" b="0" baseline="-30000"/>
              <a:t>0</a:t>
            </a:r>
            <a:r>
              <a:rPr lang="en-US" altLang="zh-CN" sz="2400" b="0"/>
              <a:t> =0000</a:t>
            </a:r>
            <a:r>
              <a:rPr lang="zh-CN" altLang="en-US" sz="2400" b="0"/>
              <a:t>，全状态表如下图所示，即</a:t>
            </a:r>
            <a:r>
              <a:rPr lang="en-US" altLang="zh-CN" sz="2400" b="0"/>
              <a:t>0000-&gt;1011，</a:t>
            </a:r>
            <a:r>
              <a:rPr lang="zh-CN" altLang="en-US" sz="2400" b="0"/>
              <a:t>包含</a:t>
            </a:r>
            <a:r>
              <a:rPr lang="en-US" altLang="zh-CN" sz="2400" b="0"/>
              <a:t>12</a:t>
            </a:r>
            <a:r>
              <a:rPr lang="zh-CN" altLang="en-US" sz="2400" b="0"/>
              <a:t>个稳定的状态；对于</a:t>
            </a:r>
            <a:r>
              <a:rPr lang="en-US" altLang="zh-CN" sz="2400"/>
              <a:t>74HC161</a:t>
            </a:r>
            <a:r>
              <a:rPr lang="zh-CN" altLang="en-US" sz="2400" b="0"/>
              <a:t>来说，由于其清零不需要等待时钟脉冲</a:t>
            </a:r>
            <a:r>
              <a:rPr lang="zh-CN" altLang="en-US" sz="2400">
                <a:solidFill>
                  <a:srgbClr val="800000"/>
                </a:solidFill>
              </a:rPr>
              <a:t>（异步清零）</a:t>
            </a:r>
            <a:r>
              <a:rPr lang="zh-CN" altLang="en-US" sz="2400" b="0"/>
              <a:t>，因此，需多加一个多余态</a:t>
            </a:r>
            <a:r>
              <a:rPr lang="en-US" altLang="zh-CN" sz="2400" b="0"/>
              <a:t>(</a:t>
            </a:r>
            <a:r>
              <a:rPr lang="zh-CN" altLang="en-US" sz="2400"/>
              <a:t>无效状态</a:t>
            </a:r>
            <a:r>
              <a:rPr lang="en-US" altLang="zh-CN" sz="2400" b="0"/>
              <a:t>)</a:t>
            </a:r>
            <a:r>
              <a:rPr lang="zh-CN" altLang="en-US" sz="2400" b="0"/>
              <a:t>，即</a:t>
            </a:r>
            <a:r>
              <a:rPr lang="en-US" altLang="zh-CN" sz="2400" b="0" i="1"/>
              <a:t>Q</a:t>
            </a:r>
            <a:r>
              <a:rPr lang="en-US" altLang="zh-CN" sz="2400" b="0" baseline="-30000"/>
              <a:t>3</a:t>
            </a:r>
            <a:r>
              <a:rPr lang="en-US" altLang="zh-CN" sz="2400" b="0" i="1"/>
              <a:t>Q</a:t>
            </a:r>
            <a:r>
              <a:rPr lang="en-US" altLang="zh-CN" sz="2400" b="0" baseline="-30000"/>
              <a:t>2</a:t>
            </a:r>
            <a:r>
              <a:rPr lang="en-US" altLang="zh-CN" sz="2400" b="0" i="1"/>
              <a:t>Q</a:t>
            </a:r>
            <a:r>
              <a:rPr lang="en-US" altLang="zh-CN" sz="2400" b="0" baseline="-30000"/>
              <a:t>1</a:t>
            </a:r>
            <a:r>
              <a:rPr lang="en-US" altLang="zh-CN" sz="2400" b="0" i="1"/>
              <a:t>Q</a:t>
            </a:r>
            <a:r>
              <a:rPr lang="en-US" altLang="zh-CN" sz="2400" b="0" baseline="-30000"/>
              <a:t>0</a:t>
            </a:r>
            <a:r>
              <a:rPr lang="en-US" altLang="zh-CN" sz="2400" b="0"/>
              <a:t> =1100</a:t>
            </a:r>
            <a:r>
              <a:rPr lang="zh-CN" altLang="en-US" sz="2400" b="0"/>
              <a:t>时清零。</a:t>
            </a:r>
            <a:endParaRPr lang="zh-CN" altLang="en-US" sz="2400" b="0" kern="0" dirty="0"/>
          </a:p>
        </p:txBody>
      </p:sp>
      <p:graphicFrame>
        <p:nvGraphicFramePr>
          <p:cNvPr id="4" name="对象 3">
            <a:extLst>
              <a:ext uri="{FF2B5EF4-FFF2-40B4-BE49-F238E27FC236}">
                <a16:creationId xmlns:a16="http://schemas.microsoft.com/office/drawing/2014/main" id="{7C5FFE3E-4E6E-B711-C75C-F3D6C67EC194}"/>
              </a:ext>
            </a:extLst>
          </p:cNvPr>
          <p:cNvGraphicFramePr>
            <a:graphicFrameLocks noChangeAspect="1"/>
          </p:cNvGraphicFramePr>
          <p:nvPr>
            <p:extLst>
              <p:ext uri="{D42A27DB-BD31-4B8C-83A1-F6EECF244321}">
                <p14:modId xmlns:p14="http://schemas.microsoft.com/office/powerpoint/2010/main" val="451455548"/>
              </p:ext>
            </p:extLst>
          </p:nvPr>
        </p:nvGraphicFramePr>
        <p:xfrm>
          <a:off x="1109271" y="3376846"/>
          <a:ext cx="6302819" cy="2008682"/>
        </p:xfrm>
        <a:graphic>
          <a:graphicData uri="http://schemas.openxmlformats.org/presentationml/2006/ole">
            <mc:AlternateContent xmlns:mc="http://schemas.openxmlformats.org/markup-compatibility/2006">
              <mc:Choice xmlns:v="urn:schemas-microsoft-com:vml" Requires="v">
                <p:oleObj name="Visio" r:id="rId2" imgW="7604784" imgH="2590704" progId="Visio.Drawing.11">
                  <p:embed/>
                </p:oleObj>
              </mc:Choice>
              <mc:Fallback>
                <p:oleObj name="Visio" r:id="rId2" imgW="7604784" imgH="2590704" progId="Visio.Drawing.11">
                  <p:embed/>
                  <p:pic>
                    <p:nvPicPr>
                      <p:cNvPr id="0" name="Object 1"/>
                      <p:cNvPicPr>
                        <a:picLocks noChangeAspect="1" noChangeArrowheads="1"/>
                      </p:cNvPicPr>
                      <p:nvPr/>
                    </p:nvPicPr>
                    <p:blipFill>
                      <a:blip r:embed="rId3"/>
                      <a:srcRect/>
                      <a:stretch>
                        <a:fillRect/>
                      </a:stretch>
                    </p:blipFill>
                    <p:spPr bwMode="auto">
                      <a:xfrm>
                        <a:off x="1109271" y="3376846"/>
                        <a:ext cx="6302819" cy="2008682"/>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6" name="Rectangle 69">
                <a:extLst>
                  <a:ext uri="{FF2B5EF4-FFF2-40B4-BE49-F238E27FC236}">
                    <a16:creationId xmlns:a16="http://schemas.microsoft.com/office/drawing/2014/main" id="{A61C4942-F51A-34B1-D37D-F1B06BB3DAD8}"/>
                  </a:ext>
                </a:extLst>
              </p:cNvPr>
              <p:cNvSpPr>
                <a:spLocks noChangeArrowheads="1"/>
              </p:cNvSpPr>
              <p:nvPr/>
            </p:nvSpPr>
            <p:spPr bwMode="auto">
              <a:xfrm>
                <a:off x="609600" y="5476036"/>
                <a:ext cx="7924800" cy="87453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50000"/>
                  </a:spcBef>
                  <a:buClr>
                    <a:srgbClr val="66FF33"/>
                  </a:buClr>
                  <a:buNone/>
                </a:pPr>
                <a:r>
                  <a:rPr kumimoji="1" lang="zh-CN" altLang="en-US" sz="2400" b="0" i="0" dirty="0">
                    <a:latin typeface="Cambria Math" panose="02040503050406030204" pitchFamily="18" charset="0"/>
                    <a:ea typeface="+mn-ea"/>
                  </a:rPr>
                  <a:t>使 </a:t>
                </a:r>
                <a14:m>
                  <m:oMath xmlns:m="http://schemas.openxmlformats.org/officeDocument/2006/math">
                    <m:bar>
                      <m:barPr>
                        <m:pos m:val="top"/>
                        <m:ctrlPr>
                          <a:rPr lang="zh-CN" altLang="en-US" sz="2400" i="1" smtClean="0">
                            <a:solidFill>
                              <a:srgbClr val="000000"/>
                            </a:solidFill>
                            <a:latin typeface="Cambria Math" panose="02040503050406030204" pitchFamily="18" charset="0"/>
                            <a:ea typeface="+mn-ea"/>
                          </a:rPr>
                        </m:ctrlPr>
                      </m:barPr>
                      <m:e>
                        <m:sSub>
                          <m:sSubPr>
                            <m:ctrlPr>
                              <a:rPr lang="zh-CN" altLang="en-US" sz="2400" i="1">
                                <a:solidFill>
                                  <a:srgbClr val="000000"/>
                                </a:solidFill>
                                <a:latin typeface="Cambria Math" panose="02040503050406030204" pitchFamily="18" charset="0"/>
                                <a:ea typeface="+mn-ea"/>
                              </a:rPr>
                            </m:ctrlPr>
                          </m:sSubPr>
                          <m:e>
                            <m:r>
                              <a:rPr lang="zh-CN" altLang="en-US" sz="2400" b="1" i="1">
                                <a:solidFill>
                                  <a:srgbClr val="000000"/>
                                </a:solidFill>
                                <a:latin typeface="Cambria Math" panose="02040503050406030204" pitchFamily="18" charset="0"/>
                                <a:ea typeface="+mn-ea"/>
                              </a:rPr>
                              <m:t>𝑪</m:t>
                            </m:r>
                          </m:e>
                          <m:sub>
                            <m:r>
                              <a:rPr lang="zh-CN" altLang="en-US" sz="2400" b="1" i="1">
                                <a:solidFill>
                                  <a:srgbClr val="000000"/>
                                </a:solidFill>
                                <a:latin typeface="Cambria Math" panose="02040503050406030204" pitchFamily="18" charset="0"/>
                                <a:ea typeface="+mn-ea"/>
                              </a:rPr>
                              <m:t>𝒓</m:t>
                            </m:r>
                          </m:sub>
                        </m:sSub>
                      </m:e>
                    </m:bar>
                    <m:r>
                      <a:rPr lang="zh-CN" altLang="en-US" sz="2400" b="1" i="1" smtClean="0">
                        <a:solidFill>
                          <a:srgbClr val="000000"/>
                        </a:solidFill>
                        <a:latin typeface="Cambria Math" panose="02040503050406030204" pitchFamily="18" charset="0"/>
                        <a:ea typeface="+mn-ea"/>
                      </a:rPr>
                      <m:t>=</m:t>
                    </m:r>
                    <m:bar>
                      <m:barPr>
                        <m:pos m:val="top"/>
                        <m:ctrlPr>
                          <a:rPr lang="zh-CN" altLang="en-US" sz="2400" i="1" smtClean="0">
                            <a:solidFill>
                              <a:srgbClr val="000000"/>
                            </a:solidFill>
                            <a:latin typeface="Cambria Math" panose="02040503050406030204" pitchFamily="18" charset="0"/>
                            <a:ea typeface="+mn-ea"/>
                          </a:rPr>
                        </m:ctrlPr>
                      </m:barPr>
                      <m:e>
                        <m:sSub>
                          <m:sSubPr>
                            <m:ctrlPr>
                              <a:rPr lang="zh-CN" altLang="en-US" sz="2400" i="1">
                                <a:solidFill>
                                  <a:srgbClr val="000000"/>
                                </a:solidFill>
                                <a:latin typeface="Cambria Math" panose="02040503050406030204" pitchFamily="18" charset="0"/>
                                <a:ea typeface="+mn-ea"/>
                              </a:rPr>
                            </m:ctrlPr>
                          </m:sSubPr>
                          <m:e>
                            <m:r>
                              <a:rPr lang="zh-CN" altLang="en-US" sz="2400" b="1" i="1">
                                <a:solidFill>
                                  <a:srgbClr val="000000"/>
                                </a:solidFill>
                                <a:latin typeface="Cambria Math" panose="02040503050406030204" pitchFamily="18" charset="0"/>
                                <a:ea typeface="+mn-ea"/>
                              </a:rPr>
                              <m:t>𝑸</m:t>
                            </m:r>
                          </m:e>
                          <m:sub>
                            <m:r>
                              <a:rPr lang="zh-CN" altLang="en-US" sz="2400" b="1" i="1">
                                <a:solidFill>
                                  <a:srgbClr val="000000"/>
                                </a:solidFill>
                                <a:latin typeface="Cambria Math" panose="02040503050406030204" pitchFamily="18" charset="0"/>
                                <a:ea typeface="+mn-ea"/>
                              </a:rPr>
                              <m:t>𝟑</m:t>
                            </m:r>
                          </m:sub>
                        </m:sSub>
                        <m:sSub>
                          <m:sSubPr>
                            <m:ctrlPr>
                              <a:rPr lang="zh-CN" altLang="en-US" sz="2400" i="1">
                                <a:solidFill>
                                  <a:srgbClr val="000000"/>
                                </a:solidFill>
                                <a:latin typeface="Cambria Math" panose="02040503050406030204" pitchFamily="18" charset="0"/>
                                <a:ea typeface="+mn-ea"/>
                              </a:rPr>
                            </m:ctrlPr>
                          </m:sSubPr>
                          <m:e>
                            <m:r>
                              <a:rPr lang="zh-CN" altLang="en-US" sz="2400" b="1" i="1">
                                <a:solidFill>
                                  <a:srgbClr val="000000"/>
                                </a:solidFill>
                                <a:latin typeface="Cambria Math" panose="02040503050406030204" pitchFamily="18" charset="0"/>
                                <a:ea typeface="+mn-ea"/>
                              </a:rPr>
                              <m:t>𝑸</m:t>
                            </m:r>
                          </m:e>
                          <m:sub>
                            <m:r>
                              <a:rPr lang="zh-CN" altLang="en-US" sz="2400" b="1" i="1">
                                <a:solidFill>
                                  <a:srgbClr val="000000"/>
                                </a:solidFill>
                                <a:latin typeface="Cambria Math" panose="02040503050406030204" pitchFamily="18" charset="0"/>
                                <a:ea typeface="+mn-ea"/>
                              </a:rPr>
                              <m:t>𝟐</m:t>
                            </m:r>
                          </m:sub>
                        </m:sSub>
                      </m:e>
                    </m:bar>
                  </m:oMath>
                </a14:m>
                <a:r>
                  <a:rPr kumimoji="1" lang="zh-CN" altLang="en-US" sz="2400" b="0" i="0" dirty="0">
                    <a:latin typeface="Cambria Math" panose="02040503050406030204" pitchFamily="18" charset="0"/>
                    <a:ea typeface="+mn-ea"/>
                  </a:rPr>
                  <a:t>，当计到</a:t>
                </a:r>
                <a14:m>
                  <m:oMath xmlns:m="http://schemas.openxmlformats.org/officeDocument/2006/math">
                    <m:r>
                      <a:rPr kumimoji="1" lang="en-US" altLang="zh-CN" sz="2400" b="1" i="1" dirty="0" smtClean="0">
                        <a:latin typeface="Cambria Math" panose="02040503050406030204" pitchFamily="18" charset="0"/>
                        <a:ea typeface="Cambria Math" panose="02040503050406030204" pitchFamily="18" charset="0"/>
                      </a:rPr>
                      <m:t>𝑸</m:t>
                    </m:r>
                    <m:r>
                      <a:rPr kumimoji="1" lang="en-US" altLang="zh-CN" sz="2400" b="1" i="1" baseline="-30000" dirty="0">
                        <a:latin typeface="Cambria Math" panose="02040503050406030204" pitchFamily="18" charset="0"/>
                        <a:ea typeface="Cambria Math" panose="02040503050406030204" pitchFamily="18" charset="0"/>
                      </a:rPr>
                      <m:t>𝟑</m:t>
                    </m:r>
                    <m:r>
                      <a:rPr kumimoji="1" lang="en-US" altLang="zh-CN" sz="2400" b="1" i="1" dirty="0">
                        <a:latin typeface="Cambria Math" panose="02040503050406030204" pitchFamily="18" charset="0"/>
                        <a:ea typeface="Cambria Math" panose="02040503050406030204" pitchFamily="18" charset="0"/>
                      </a:rPr>
                      <m:t>𝑸</m:t>
                    </m:r>
                    <m:r>
                      <a:rPr kumimoji="1" lang="en-US" altLang="zh-CN" sz="2400" b="1" i="1" baseline="-30000" dirty="0">
                        <a:latin typeface="Cambria Math" panose="02040503050406030204" pitchFamily="18" charset="0"/>
                        <a:ea typeface="Cambria Math" panose="02040503050406030204" pitchFamily="18" charset="0"/>
                      </a:rPr>
                      <m:t>𝟐</m:t>
                    </m:r>
                    <m:r>
                      <a:rPr kumimoji="1" lang="en-US" altLang="zh-CN" sz="2400" b="1" i="1" dirty="0">
                        <a:latin typeface="Cambria Math" panose="02040503050406030204" pitchFamily="18" charset="0"/>
                        <a:ea typeface="Cambria Math" panose="02040503050406030204" pitchFamily="18" charset="0"/>
                      </a:rPr>
                      <m:t>𝑸</m:t>
                    </m:r>
                    <m:r>
                      <a:rPr kumimoji="1" lang="en-US" altLang="zh-CN" sz="2400" b="1" i="1" baseline="-30000" dirty="0">
                        <a:latin typeface="Cambria Math" panose="02040503050406030204" pitchFamily="18" charset="0"/>
                        <a:ea typeface="Cambria Math" panose="02040503050406030204" pitchFamily="18" charset="0"/>
                      </a:rPr>
                      <m:t>𝟏</m:t>
                    </m:r>
                    <m:r>
                      <a:rPr kumimoji="1" lang="en-US" altLang="zh-CN" sz="2400" b="1" i="1" dirty="0">
                        <a:latin typeface="Cambria Math" panose="02040503050406030204" pitchFamily="18" charset="0"/>
                        <a:ea typeface="Cambria Math" panose="02040503050406030204" pitchFamily="18" charset="0"/>
                      </a:rPr>
                      <m:t>𝑸</m:t>
                    </m:r>
                    <m:r>
                      <a:rPr kumimoji="1" lang="en-US" altLang="zh-CN" sz="2400" b="1" i="1" baseline="-30000" dirty="0">
                        <a:latin typeface="Cambria Math" panose="02040503050406030204" pitchFamily="18" charset="0"/>
                        <a:ea typeface="Cambria Math" panose="02040503050406030204" pitchFamily="18" charset="0"/>
                      </a:rPr>
                      <m:t>𝟎</m:t>
                    </m:r>
                    <m:r>
                      <a:rPr kumimoji="1" lang="en-US" altLang="zh-CN" sz="2400" b="1" i="1" dirty="0">
                        <a:latin typeface="Cambria Math" panose="02040503050406030204" pitchFamily="18" charset="0"/>
                        <a:ea typeface="Cambria Math" panose="02040503050406030204" pitchFamily="18" charset="0"/>
                      </a:rPr>
                      <m:t>=</m:t>
                    </m:r>
                    <m:r>
                      <a:rPr kumimoji="1" lang="en-US" altLang="zh-CN" sz="2400" b="1" i="1" dirty="0">
                        <a:latin typeface="Cambria Math" panose="02040503050406030204" pitchFamily="18" charset="0"/>
                        <a:ea typeface="Cambria Math" panose="02040503050406030204" pitchFamily="18" charset="0"/>
                      </a:rPr>
                      <m:t>𝟏𝟏𝟎𝟎</m:t>
                    </m:r>
                  </m:oMath>
                </a14:m>
                <a:r>
                  <a:rPr kumimoji="1" lang="zh-CN" altLang="en-US" sz="2400" b="0" i="0" dirty="0">
                    <a:latin typeface="Cambria Math" panose="02040503050406030204" pitchFamily="18" charset="0"/>
                    <a:ea typeface="+mn-ea"/>
                  </a:rPr>
                  <a:t>，计数器</a:t>
                </a:r>
                <a:r>
                  <a:rPr kumimoji="1" lang="zh-CN" altLang="en-US" sz="2400" b="0" dirty="0">
                    <a:latin typeface="Cambria Math" panose="02040503050406030204" pitchFamily="18" charset="0"/>
                    <a:ea typeface="+mn-ea"/>
                  </a:rPr>
                  <a:t>的状态</a:t>
                </a:r>
                <a14:m>
                  <m:oMath xmlns:m="http://schemas.openxmlformats.org/officeDocument/2006/math">
                    <m:r>
                      <a:rPr kumimoji="1" lang="zh-CN" altLang="en-US" sz="2400" b="0" i="1" dirty="0">
                        <a:latin typeface="Cambria Math" panose="02040503050406030204" pitchFamily="18" charset="0"/>
                        <a:ea typeface="+mn-ea"/>
                      </a:rPr>
                      <m:t>马上</m:t>
                    </m:r>
                    <m:r>
                      <a:rPr kumimoji="1" lang="zh-CN" altLang="en-US" sz="2400" b="0" i="1" dirty="0" smtClean="0">
                        <a:latin typeface="Cambria Math" panose="02040503050406030204" pitchFamily="18" charset="0"/>
                        <a:ea typeface="+mn-ea"/>
                      </a:rPr>
                      <m:t>跳转为</m:t>
                    </m:r>
                    <m:r>
                      <a:rPr kumimoji="1" lang="en-US" altLang="zh-CN" sz="2400" b="1" i="1" dirty="0" smtClean="0">
                        <a:latin typeface="Cambria Math" panose="02040503050406030204" pitchFamily="18" charset="0"/>
                        <a:ea typeface="Cambria Math" panose="02040503050406030204" pitchFamily="18" charset="0"/>
                      </a:rPr>
                      <m:t>𝑸</m:t>
                    </m:r>
                    <m:r>
                      <a:rPr kumimoji="1" lang="en-US" altLang="zh-CN" sz="2400" b="1" i="1" baseline="-30000" dirty="0">
                        <a:latin typeface="Cambria Math" panose="02040503050406030204" pitchFamily="18" charset="0"/>
                        <a:ea typeface="Cambria Math" panose="02040503050406030204" pitchFamily="18" charset="0"/>
                      </a:rPr>
                      <m:t>𝟑</m:t>
                    </m:r>
                    <m:r>
                      <a:rPr kumimoji="1" lang="en-US" altLang="zh-CN" sz="2400" b="1" i="1" dirty="0">
                        <a:latin typeface="Cambria Math" panose="02040503050406030204" pitchFamily="18" charset="0"/>
                        <a:ea typeface="Cambria Math" panose="02040503050406030204" pitchFamily="18" charset="0"/>
                      </a:rPr>
                      <m:t>𝑸</m:t>
                    </m:r>
                    <m:r>
                      <a:rPr kumimoji="1" lang="en-US" altLang="zh-CN" sz="2400" b="1" i="1" baseline="-30000" dirty="0">
                        <a:latin typeface="Cambria Math" panose="02040503050406030204" pitchFamily="18" charset="0"/>
                        <a:ea typeface="Cambria Math" panose="02040503050406030204" pitchFamily="18" charset="0"/>
                      </a:rPr>
                      <m:t>𝟐</m:t>
                    </m:r>
                    <m:r>
                      <a:rPr kumimoji="1" lang="en-US" altLang="zh-CN" sz="2400" b="1" i="1" dirty="0">
                        <a:latin typeface="Cambria Math" panose="02040503050406030204" pitchFamily="18" charset="0"/>
                        <a:ea typeface="Cambria Math" panose="02040503050406030204" pitchFamily="18" charset="0"/>
                      </a:rPr>
                      <m:t>𝑸</m:t>
                    </m:r>
                    <m:r>
                      <a:rPr kumimoji="1" lang="en-US" altLang="zh-CN" sz="2400" b="1" i="1" baseline="-30000" dirty="0">
                        <a:latin typeface="Cambria Math" panose="02040503050406030204" pitchFamily="18" charset="0"/>
                        <a:ea typeface="Cambria Math" panose="02040503050406030204" pitchFamily="18" charset="0"/>
                      </a:rPr>
                      <m:t>𝟏</m:t>
                    </m:r>
                    <m:r>
                      <a:rPr kumimoji="1" lang="en-US" altLang="zh-CN" sz="2400" b="1" i="1" dirty="0">
                        <a:latin typeface="Cambria Math" panose="02040503050406030204" pitchFamily="18" charset="0"/>
                        <a:ea typeface="Cambria Math" panose="02040503050406030204" pitchFamily="18" charset="0"/>
                      </a:rPr>
                      <m:t>𝑸</m:t>
                    </m:r>
                    <m:r>
                      <a:rPr kumimoji="1" lang="en-US" altLang="zh-CN" sz="2400" b="1" i="1" baseline="-30000" dirty="0">
                        <a:latin typeface="Cambria Math" panose="02040503050406030204" pitchFamily="18" charset="0"/>
                        <a:ea typeface="Cambria Math" panose="02040503050406030204" pitchFamily="18" charset="0"/>
                      </a:rPr>
                      <m:t>𝟎</m:t>
                    </m:r>
                    <m:r>
                      <a:rPr kumimoji="1" lang="en-US" altLang="zh-CN" sz="2400" b="1" i="1" dirty="0">
                        <a:latin typeface="Cambria Math" panose="02040503050406030204" pitchFamily="18" charset="0"/>
                        <a:ea typeface="Cambria Math" panose="02040503050406030204" pitchFamily="18" charset="0"/>
                      </a:rPr>
                      <m:t>=</m:t>
                    </m:r>
                    <m:r>
                      <a:rPr kumimoji="1" lang="en-US" altLang="zh-CN" sz="2400" b="1" i="1" dirty="0">
                        <a:latin typeface="Cambria Math" panose="02040503050406030204" pitchFamily="18" charset="0"/>
                        <a:ea typeface="Cambria Math" panose="02040503050406030204" pitchFamily="18" charset="0"/>
                      </a:rPr>
                      <m:t>𝟎𝟎𝟎𝟎</m:t>
                    </m:r>
                  </m:oMath>
                </a14:m>
                <a:r>
                  <a:rPr kumimoji="1" lang="zh-CN" altLang="en-US" sz="2400" b="0" i="0" dirty="0">
                    <a:latin typeface="Cambria Math" panose="02040503050406030204" pitchFamily="18" charset="0"/>
                    <a:ea typeface="+mn-ea"/>
                  </a:rPr>
                  <a:t>。实现了十二进制计数。</a:t>
                </a:r>
              </a:p>
            </p:txBody>
          </p:sp>
        </mc:Choice>
        <mc:Fallback xmlns="">
          <p:sp>
            <p:nvSpPr>
              <p:cNvPr id="6" name="Rectangle 69">
                <a:extLst>
                  <a:ext uri="{FF2B5EF4-FFF2-40B4-BE49-F238E27FC236}">
                    <a16:creationId xmlns:a16="http://schemas.microsoft.com/office/drawing/2014/main" xmlns:a14="http://schemas.microsoft.com/office/drawing/2010/main" xmlns="" id="{A61C4942-F51A-34B1-D37D-F1B06BB3DAD8}"/>
                  </a:ext>
                </a:extLst>
              </p:cNvPr>
              <p:cNvSpPr>
                <a:spLocks noRot="1" noChangeAspect="1" noMove="1" noResize="1" noEditPoints="1" noAdjustHandles="1" noChangeArrowheads="1" noChangeShapeType="1" noTextEdit="1"/>
              </p:cNvSpPr>
              <p:nvPr/>
            </p:nvSpPr>
            <p:spPr bwMode="auto">
              <a:xfrm>
                <a:off x="609600" y="5476036"/>
                <a:ext cx="7924800" cy="874535"/>
              </a:xfrm>
              <a:prstGeom prst="rect">
                <a:avLst/>
              </a:prstGeom>
              <a:blipFill rotWithShape="0">
                <a:blip r:embed="rId10"/>
                <a:stretch>
                  <a:fillRect l="-1154" t="-694" r="-538" b="-1527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5704769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11F6445-C00E-BD11-1DB1-ED407B6458DA}"/>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02435" name="Object 2">
            <a:extLst>
              <a:ext uri="{FF2B5EF4-FFF2-40B4-BE49-F238E27FC236}">
                <a16:creationId xmlns:a16="http://schemas.microsoft.com/office/drawing/2014/main" id="{E181FD52-5C67-A053-A43B-F51AD86DA33E}"/>
              </a:ext>
            </a:extLst>
          </p:cNvPr>
          <p:cNvGraphicFramePr>
            <a:graphicFrameLocks noChangeAspect="1"/>
          </p:cNvGraphicFramePr>
          <p:nvPr>
            <p:extLst>
              <p:ext uri="{D42A27DB-BD31-4B8C-83A1-F6EECF244321}">
                <p14:modId xmlns:p14="http://schemas.microsoft.com/office/powerpoint/2010/main" val="3710862696"/>
              </p:ext>
            </p:extLst>
          </p:nvPr>
        </p:nvGraphicFramePr>
        <p:xfrm>
          <a:off x="623350" y="1010080"/>
          <a:ext cx="4313238" cy="4343400"/>
        </p:xfrm>
        <a:graphic>
          <a:graphicData uri="http://schemas.openxmlformats.org/presentationml/2006/ole">
            <mc:AlternateContent xmlns:mc="http://schemas.openxmlformats.org/markup-compatibility/2006">
              <mc:Choice xmlns:v="urn:schemas-microsoft-com:vml" Requires="v">
                <p:oleObj name="BMP 图像" r:id="rId4" imgW="2781360" imgH="2800440" progId="Paint.Picture">
                  <p:embed/>
                </p:oleObj>
              </mc:Choice>
              <mc:Fallback>
                <p:oleObj name="BMP 图像" r:id="rId4" imgW="2781360" imgH="2800440" progId="Paint.Picture">
                  <p:embed/>
                  <p:pic>
                    <p:nvPicPr>
                      <p:cNvPr id="102435" name="Object 2">
                        <a:extLst>
                          <a:ext uri="{FF2B5EF4-FFF2-40B4-BE49-F238E27FC236}">
                            <a16:creationId xmlns:a16="http://schemas.microsoft.com/office/drawing/2014/main" id="{E181FD52-5C67-A053-A43B-F51AD86DA33E}"/>
                          </a:ext>
                        </a:extLst>
                      </p:cNvPr>
                      <p:cNvPicPr>
                        <a:picLocks noChangeAspect="1" noChangeArrowheads="1"/>
                      </p:cNvPicPr>
                      <p:nvPr/>
                    </p:nvPicPr>
                    <p:blipFill>
                      <a:blip r:embed="rId5"/>
                      <a:srcRect/>
                      <a:stretch>
                        <a:fillRect/>
                      </a:stretch>
                    </p:blipFill>
                    <p:spPr bwMode="auto">
                      <a:xfrm>
                        <a:off x="623350" y="1010080"/>
                        <a:ext cx="4313238" cy="4343400"/>
                      </a:xfrm>
                      <a:prstGeom prst="rect">
                        <a:avLst/>
                      </a:prstGeom>
                      <a:noFill/>
                      <a:ln w="57150" cmpd="thinThick">
                        <a:solidFill>
                          <a:srgbClr val="00CCFF"/>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11" name="Line 11">
            <a:extLst>
              <a:ext uri="{FF2B5EF4-FFF2-40B4-BE49-F238E27FC236}">
                <a16:creationId xmlns:a16="http://schemas.microsoft.com/office/drawing/2014/main" id="{2B9799D8-DB33-95D9-67AC-AE1145D9E043}"/>
              </a:ext>
            </a:extLst>
          </p:cNvPr>
          <p:cNvSpPr>
            <a:spLocks noChangeShapeType="1"/>
          </p:cNvSpPr>
          <p:nvPr/>
        </p:nvSpPr>
        <p:spPr bwMode="auto">
          <a:xfrm flipH="1">
            <a:off x="1037688" y="1184705"/>
            <a:ext cx="3352800" cy="0"/>
          </a:xfrm>
          <a:prstGeom prst="line">
            <a:avLst/>
          </a:prstGeom>
          <a:noFill/>
          <a:ln w="5715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2" name="Line 12">
            <a:extLst>
              <a:ext uri="{FF2B5EF4-FFF2-40B4-BE49-F238E27FC236}">
                <a16:creationId xmlns:a16="http://schemas.microsoft.com/office/drawing/2014/main" id="{DFBBDF69-4A73-0F4B-3DDC-8C4FD8475C1F}"/>
              </a:ext>
            </a:extLst>
          </p:cNvPr>
          <p:cNvSpPr>
            <a:spLocks noChangeShapeType="1"/>
          </p:cNvSpPr>
          <p:nvPr/>
        </p:nvSpPr>
        <p:spPr bwMode="auto">
          <a:xfrm>
            <a:off x="4401600" y="1162480"/>
            <a:ext cx="0" cy="1371600"/>
          </a:xfrm>
          <a:prstGeom prst="line">
            <a:avLst/>
          </a:prstGeom>
          <a:noFill/>
          <a:ln w="5715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09" name="Line 9">
            <a:extLst>
              <a:ext uri="{FF2B5EF4-FFF2-40B4-BE49-F238E27FC236}">
                <a16:creationId xmlns:a16="http://schemas.microsoft.com/office/drawing/2014/main" id="{E132D586-EE69-8025-E953-40EF3381F97B}"/>
              </a:ext>
            </a:extLst>
          </p:cNvPr>
          <p:cNvSpPr>
            <a:spLocks noChangeShapeType="1"/>
          </p:cNvSpPr>
          <p:nvPr/>
        </p:nvSpPr>
        <p:spPr bwMode="auto">
          <a:xfrm rot="5400000" flipH="1">
            <a:off x="615413" y="1592693"/>
            <a:ext cx="838200" cy="0"/>
          </a:xfrm>
          <a:prstGeom prst="line">
            <a:avLst/>
          </a:prstGeom>
          <a:noFill/>
          <a:ln w="5715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6" name="Line 16">
            <a:extLst>
              <a:ext uri="{FF2B5EF4-FFF2-40B4-BE49-F238E27FC236}">
                <a16:creationId xmlns:a16="http://schemas.microsoft.com/office/drawing/2014/main" id="{6C9ECFE7-2814-C022-E269-F9B372EB0C57}"/>
              </a:ext>
            </a:extLst>
          </p:cNvPr>
          <p:cNvSpPr>
            <a:spLocks noChangeShapeType="1"/>
          </p:cNvSpPr>
          <p:nvPr/>
        </p:nvSpPr>
        <p:spPr bwMode="auto">
          <a:xfrm flipV="1">
            <a:off x="1034513" y="2000680"/>
            <a:ext cx="384175" cy="0"/>
          </a:xfrm>
          <a:prstGeom prst="line">
            <a:avLst/>
          </a:prstGeom>
          <a:noFill/>
          <a:ln w="5715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18" name="Rectangle 18">
            <a:extLst>
              <a:ext uri="{FF2B5EF4-FFF2-40B4-BE49-F238E27FC236}">
                <a16:creationId xmlns:a16="http://schemas.microsoft.com/office/drawing/2014/main" id="{9CA424D3-61DD-A44E-ABB2-2F3A48847508}"/>
              </a:ext>
            </a:extLst>
          </p:cNvPr>
          <p:cNvSpPr>
            <a:spLocks noChangeArrowheads="1"/>
          </p:cNvSpPr>
          <p:nvPr/>
        </p:nvSpPr>
        <p:spPr bwMode="auto">
          <a:xfrm>
            <a:off x="5791200" y="1676400"/>
            <a:ext cx="30480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0  	</a:t>
            </a:r>
            <a:r>
              <a:rPr lang="en-US" altLang="zh-CN" sz="2400" b="1">
                <a:solidFill>
                  <a:srgbClr val="FF0000"/>
                </a:solidFill>
                <a:latin typeface="Times New Roman" panose="02020603050405020304" pitchFamily="18" charset="0"/>
                <a:cs typeface="Times New Roman" panose="02020603050405020304" pitchFamily="18" charset="0"/>
              </a:rPr>
              <a:t>0    0    0    0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1          0    0    0    1</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2          0    0    1    0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3          0    0    1    1</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4          0    1    0    0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5          0    1    0    1</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6          0    1    1    0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7          0    1    1    1</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8          1    0    0    0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9          1    0    0    1</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10        1    0    1    0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11        1    0    1    1</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12        1    1    0    0</a:t>
            </a:r>
            <a:r>
              <a:rPr lang="en-US" altLang="zh-CN" sz="2400" b="1">
                <a:solidFill>
                  <a:srgbClr val="5F5F5F"/>
                </a:solidFill>
                <a:latin typeface="Times New Roman" panose="02020603050405020304" pitchFamily="18" charset="0"/>
                <a:cs typeface="Times New Roman" panose="02020603050405020304" pitchFamily="18" charset="0"/>
              </a:rPr>
              <a:t>	</a:t>
            </a:r>
          </a:p>
        </p:txBody>
      </p:sp>
      <p:sp>
        <p:nvSpPr>
          <p:cNvPr id="102419" name="Text Box 19">
            <a:extLst>
              <a:ext uri="{FF2B5EF4-FFF2-40B4-BE49-F238E27FC236}">
                <a16:creationId xmlns:a16="http://schemas.microsoft.com/office/drawing/2014/main" id="{872EBE3E-E0D2-3027-F1A6-85C9FE0264D0}"/>
              </a:ext>
            </a:extLst>
          </p:cNvPr>
          <p:cNvSpPr txBox="1">
            <a:spLocks noChangeArrowheads="1"/>
          </p:cNvSpPr>
          <p:nvPr/>
        </p:nvSpPr>
        <p:spPr bwMode="auto">
          <a:xfrm>
            <a:off x="5562600" y="76200"/>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采用</a:t>
            </a:r>
            <a:r>
              <a:rPr lang="en-US" altLang="zh-CN" sz="2400" b="1">
                <a:latin typeface="Times New Roman" panose="02020603050405020304" pitchFamily="18" charset="0"/>
                <a:cs typeface="Times New Roman" panose="02020603050405020304" pitchFamily="18" charset="0"/>
              </a:rPr>
              <a:t>74161</a:t>
            </a:r>
            <a:endParaRPr lang="en-US" altLang="zh-CN" sz="2400">
              <a:latin typeface="Times New Roman" panose="02020603050405020304" pitchFamily="18" charset="0"/>
              <a:cs typeface="Times New Roman" panose="02020603050405020304" pitchFamily="18" charset="0"/>
            </a:endParaRPr>
          </a:p>
        </p:txBody>
      </p:sp>
      <p:sp>
        <p:nvSpPr>
          <p:cNvPr id="102420" name="Line 20">
            <a:extLst>
              <a:ext uri="{FF2B5EF4-FFF2-40B4-BE49-F238E27FC236}">
                <a16:creationId xmlns:a16="http://schemas.microsoft.com/office/drawing/2014/main" id="{1A4805F8-2B29-EA89-B55F-2DE92EACD6C8}"/>
              </a:ext>
            </a:extLst>
          </p:cNvPr>
          <p:cNvSpPr>
            <a:spLocks noChangeShapeType="1"/>
          </p:cNvSpPr>
          <p:nvPr/>
        </p:nvSpPr>
        <p:spPr bwMode="auto">
          <a:xfrm>
            <a:off x="8610600" y="6334125"/>
            <a:ext cx="3810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1" name="Line 21">
            <a:extLst>
              <a:ext uri="{FF2B5EF4-FFF2-40B4-BE49-F238E27FC236}">
                <a16:creationId xmlns:a16="http://schemas.microsoft.com/office/drawing/2014/main" id="{FD056DE4-08AA-4B95-DCCD-F5063C563F34}"/>
              </a:ext>
            </a:extLst>
          </p:cNvPr>
          <p:cNvSpPr>
            <a:spLocks noChangeShapeType="1"/>
          </p:cNvSpPr>
          <p:nvPr/>
        </p:nvSpPr>
        <p:spPr bwMode="auto">
          <a:xfrm flipH="1" flipV="1">
            <a:off x="8991600" y="1866900"/>
            <a:ext cx="0" cy="44577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2" name="Line 22">
            <a:extLst>
              <a:ext uri="{FF2B5EF4-FFF2-40B4-BE49-F238E27FC236}">
                <a16:creationId xmlns:a16="http://schemas.microsoft.com/office/drawing/2014/main" id="{110333C3-A32F-A236-50C0-652186247CE2}"/>
              </a:ext>
            </a:extLst>
          </p:cNvPr>
          <p:cNvSpPr>
            <a:spLocks noChangeShapeType="1"/>
          </p:cNvSpPr>
          <p:nvPr/>
        </p:nvSpPr>
        <p:spPr bwMode="auto">
          <a:xfrm flipH="1" flipV="1">
            <a:off x="8610600" y="1885950"/>
            <a:ext cx="3810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423" name="Rectangle 23">
            <a:extLst>
              <a:ext uri="{FF2B5EF4-FFF2-40B4-BE49-F238E27FC236}">
                <a16:creationId xmlns:a16="http://schemas.microsoft.com/office/drawing/2014/main" id="{3C9238DC-B200-3C17-E668-500D331E917A}"/>
              </a:ext>
            </a:extLst>
          </p:cNvPr>
          <p:cNvSpPr>
            <a:spLocks noChangeArrowheads="1"/>
          </p:cNvSpPr>
          <p:nvPr/>
        </p:nvSpPr>
        <p:spPr bwMode="auto">
          <a:xfrm>
            <a:off x="6629400" y="6096000"/>
            <a:ext cx="1828800" cy="457200"/>
          </a:xfrm>
          <a:prstGeom prst="rect">
            <a:avLst/>
          </a:prstGeom>
          <a:noFill/>
          <a:ln w="28575">
            <a:solidFill>
              <a:srgbClr val="CC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102424" name="Text Box 24">
            <a:extLst>
              <a:ext uri="{FF2B5EF4-FFF2-40B4-BE49-F238E27FC236}">
                <a16:creationId xmlns:a16="http://schemas.microsoft.com/office/drawing/2014/main" id="{27B48114-4486-4355-4C2E-A4B33737C5B1}"/>
              </a:ext>
            </a:extLst>
          </p:cNvPr>
          <p:cNvSpPr txBox="1">
            <a:spLocks noChangeArrowheads="1"/>
          </p:cNvSpPr>
          <p:nvPr/>
        </p:nvSpPr>
        <p:spPr bwMode="auto">
          <a:xfrm>
            <a:off x="4509550" y="207688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0</a:t>
            </a:r>
          </a:p>
        </p:txBody>
      </p:sp>
      <p:sp>
        <p:nvSpPr>
          <p:cNvPr id="102425" name="Text Box 25">
            <a:extLst>
              <a:ext uri="{FF2B5EF4-FFF2-40B4-BE49-F238E27FC236}">
                <a16:creationId xmlns:a16="http://schemas.microsoft.com/office/drawing/2014/main" id="{99433BF7-0B87-437D-55AF-E7EBB1ECA750}"/>
              </a:ext>
            </a:extLst>
          </p:cNvPr>
          <p:cNvSpPr txBox="1">
            <a:spLocks noChangeArrowheads="1"/>
          </p:cNvSpPr>
          <p:nvPr/>
        </p:nvSpPr>
        <p:spPr bwMode="auto">
          <a:xfrm>
            <a:off x="3322100" y="3796143"/>
            <a:ext cx="381000"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60000"/>
              </a:lnSpc>
              <a:spcBef>
                <a:spcPct val="50000"/>
              </a:spcBef>
              <a:buFontTx/>
              <a:buNone/>
            </a:pPr>
            <a:r>
              <a:rPr lang="en-US" altLang="zh-CN" sz="1800" b="1">
                <a:solidFill>
                  <a:srgbClr val="CC0000"/>
                </a:solidFill>
                <a:latin typeface="Times New Roman" panose="02020603050405020304" pitchFamily="18" charset="0"/>
                <a:cs typeface="Times New Roman" panose="02020603050405020304" pitchFamily="18" charset="0"/>
              </a:rPr>
              <a:t>0</a:t>
            </a:r>
            <a:endParaRPr lang="en-US" altLang="zh-CN" sz="2400" b="1">
              <a:solidFill>
                <a:srgbClr val="CC0000"/>
              </a:solidFill>
              <a:latin typeface="Times New Roman" panose="02020603050405020304" pitchFamily="18" charset="0"/>
              <a:cs typeface="Times New Roman" panose="02020603050405020304" pitchFamily="18" charset="0"/>
            </a:endParaRPr>
          </a:p>
          <a:p>
            <a:pPr eaLnBrk="1" hangingPunct="1">
              <a:lnSpc>
                <a:spcPct val="60000"/>
              </a:lnSpc>
              <a:spcBef>
                <a:spcPct val="50000"/>
              </a:spcBef>
              <a:buFontTx/>
              <a:buNone/>
            </a:pPr>
            <a:r>
              <a:rPr lang="en-US" altLang="zh-CN" sz="1800" b="1">
                <a:solidFill>
                  <a:srgbClr val="CC0000"/>
                </a:solidFill>
                <a:latin typeface="Times New Roman" panose="02020603050405020304" pitchFamily="18" charset="0"/>
                <a:cs typeface="Times New Roman" panose="02020603050405020304" pitchFamily="18" charset="0"/>
              </a:rPr>
              <a:t>0</a:t>
            </a:r>
            <a:endParaRPr lang="en-US" altLang="zh-CN" sz="2400" b="1">
              <a:solidFill>
                <a:srgbClr val="CC0000"/>
              </a:solidFill>
              <a:latin typeface="Times New Roman" panose="02020603050405020304" pitchFamily="18" charset="0"/>
              <a:cs typeface="Times New Roman" panose="02020603050405020304" pitchFamily="18" charset="0"/>
            </a:endParaRPr>
          </a:p>
          <a:p>
            <a:pPr eaLnBrk="1" hangingPunct="1">
              <a:lnSpc>
                <a:spcPct val="60000"/>
              </a:lnSpc>
              <a:spcBef>
                <a:spcPct val="50000"/>
              </a:spcBef>
              <a:buFontTx/>
              <a:buNone/>
            </a:pPr>
            <a:r>
              <a:rPr lang="en-US" altLang="zh-CN" sz="1800" b="1">
                <a:solidFill>
                  <a:srgbClr val="CC0000"/>
                </a:solidFill>
                <a:latin typeface="Times New Roman" panose="02020603050405020304" pitchFamily="18" charset="0"/>
                <a:cs typeface="Times New Roman" panose="02020603050405020304" pitchFamily="18" charset="0"/>
              </a:rPr>
              <a:t>0</a:t>
            </a:r>
            <a:endParaRPr lang="en-US" altLang="zh-CN" sz="2400" b="1">
              <a:solidFill>
                <a:srgbClr val="CC0000"/>
              </a:solidFill>
              <a:latin typeface="Times New Roman" panose="02020603050405020304" pitchFamily="18" charset="0"/>
              <a:cs typeface="Times New Roman" panose="02020603050405020304" pitchFamily="18" charset="0"/>
            </a:endParaRPr>
          </a:p>
          <a:p>
            <a:pPr eaLnBrk="1" hangingPunct="1">
              <a:lnSpc>
                <a:spcPct val="60000"/>
              </a:lnSpc>
              <a:spcBef>
                <a:spcPct val="50000"/>
              </a:spcBef>
              <a:buFontTx/>
              <a:buNone/>
            </a:pPr>
            <a:r>
              <a:rPr lang="en-US" altLang="zh-CN" sz="1800" b="1">
                <a:solidFill>
                  <a:srgbClr val="CC0000"/>
                </a:solidFill>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p:txBody>
      </p:sp>
      <p:grpSp>
        <p:nvGrpSpPr>
          <p:cNvPr id="2" name="Group 41">
            <a:extLst>
              <a:ext uri="{FF2B5EF4-FFF2-40B4-BE49-F238E27FC236}">
                <a16:creationId xmlns:a16="http://schemas.microsoft.com/office/drawing/2014/main" id="{D96F5D45-92BD-C299-667A-4AC970CFEFE0}"/>
              </a:ext>
            </a:extLst>
          </p:cNvPr>
          <p:cNvGrpSpPr>
            <a:grpSpLocks/>
          </p:cNvGrpSpPr>
          <p:nvPr/>
        </p:nvGrpSpPr>
        <p:grpSpPr bwMode="auto">
          <a:xfrm>
            <a:off x="3225263" y="3024618"/>
            <a:ext cx="1322387" cy="2043112"/>
            <a:chOff x="2023" y="2373"/>
            <a:chExt cx="833" cy="1287"/>
          </a:xfrm>
        </p:grpSpPr>
        <p:sp>
          <p:nvSpPr>
            <p:cNvPr id="94233" name="Line 7">
              <a:extLst>
                <a:ext uri="{FF2B5EF4-FFF2-40B4-BE49-F238E27FC236}">
                  <a16:creationId xmlns:a16="http://schemas.microsoft.com/office/drawing/2014/main" id="{0A7F8D92-F350-7A39-48CE-B656A98E6440}"/>
                </a:ext>
              </a:extLst>
            </p:cNvPr>
            <p:cNvSpPr>
              <a:spLocks noChangeShapeType="1"/>
            </p:cNvSpPr>
            <p:nvPr/>
          </p:nvSpPr>
          <p:spPr bwMode="auto">
            <a:xfrm flipH="1" flipV="1">
              <a:off x="2688" y="2373"/>
              <a:ext cx="0" cy="1056"/>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4" name="Line 8">
              <a:extLst>
                <a:ext uri="{FF2B5EF4-FFF2-40B4-BE49-F238E27FC236}">
                  <a16:creationId xmlns:a16="http://schemas.microsoft.com/office/drawing/2014/main" id="{62990F96-9EDE-DB21-5C3A-B6CE223DEA4F}"/>
                </a:ext>
              </a:extLst>
            </p:cNvPr>
            <p:cNvSpPr>
              <a:spLocks noChangeShapeType="1"/>
            </p:cNvSpPr>
            <p:nvPr/>
          </p:nvSpPr>
          <p:spPr bwMode="auto">
            <a:xfrm flipV="1">
              <a:off x="2856" y="2373"/>
              <a:ext cx="0" cy="1287"/>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5" name="Line 14">
              <a:extLst>
                <a:ext uri="{FF2B5EF4-FFF2-40B4-BE49-F238E27FC236}">
                  <a16:creationId xmlns:a16="http://schemas.microsoft.com/office/drawing/2014/main" id="{88F3B565-146F-29DD-9E7E-41DBA56C68B4}"/>
                </a:ext>
              </a:extLst>
            </p:cNvPr>
            <p:cNvSpPr>
              <a:spLocks noChangeShapeType="1"/>
            </p:cNvSpPr>
            <p:nvPr/>
          </p:nvSpPr>
          <p:spPr bwMode="auto">
            <a:xfrm>
              <a:off x="2040" y="3648"/>
              <a:ext cx="816"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6" name="Line 15">
              <a:extLst>
                <a:ext uri="{FF2B5EF4-FFF2-40B4-BE49-F238E27FC236}">
                  <a16:creationId xmlns:a16="http://schemas.microsoft.com/office/drawing/2014/main" id="{92CF7454-F6BC-052B-9B8B-F7E298A5FE50}"/>
                </a:ext>
              </a:extLst>
            </p:cNvPr>
            <p:cNvSpPr>
              <a:spLocks noChangeShapeType="1"/>
            </p:cNvSpPr>
            <p:nvPr/>
          </p:nvSpPr>
          <p:spPr bwMode="auto">
            <a:xfrm>
              <a:off x="2023" y="3429"/>
              <a:ext cx="672"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36">
            <a:extLst>
              <a:ext uri="{FF2B5EF4-FFF2-40B4-BE49-F238E27FC236}">
                <a16:creationId xmlns:a16="http://schemas.microsoft.com/office/drawing/2014/main" id="{91838F22-BBFF-D642-798C-E7F33E9A8350}"/>
              </a:ext>
            </a:extLst>
          </p:cNvPr>
          <p:cNvGrpSpPr>
            <a:grpSpLocks/>
          </p:cNvGrpSpPr>
          <p:nvPr/>
        </p:nvGrpSpPr>
        <p:grpSpPr bwMode="auto">
          <a:xfrm>
            <a:off x="3886200" y="3886200"/>
            <a:ext cx="2743200" cy="2438400"/>
            <a:chOff x="2448" y="2448"/>
            <a:chExt cx="1728" cy="1536"/>
          </a:xfrm>
        </p:grpSpPr>
        <p:sp>
          <p:nvSpPr>
            <p:cNvPr id="94230" name="Text Box 27">
              <a:extLst>
                <a:ext uri="{FF2B5EF4-FFF2-40B4-BE49-F238E27FC236}">
                  <a16:creationId xmlns:a16="http://schemas.microsoft.com/office/drawing/2014/main" id="{EB8B4BD8-8696-D562-9DAC-B8DDE3D0861A}"/>
                </a:ext>
              </a:extLst>
            </p:cNvPr>
            <p:cNvSpPr txBox="1">
              <a:spLocks noChangeArrowheads="1"/>
            </p:cNvSpPr>
            <p:nvPr/>
          </p:nvSpPr>
          <p:spPr bwMode="auto">
            <a:xfrm>
              <a:off x="2448" y="24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1</a:t>
              </a:r>
            </a:p>
          </p:txBody>
        </p:sp>
        <p:sp>
          <p:nvSpPr>
            <p:cNvPr id="94231" name="Text Box 28">
              <a:extLst>
                <a:ext uri="{FF2B5EF4-FFF2-40B4-BE49-F238E27FC236}">
                  <a16:creationId xmlns:a16="http://schemas.microsoft.com/office/drawing/2014/main" id="{5C7E02A6-E7E1-7AD1-911D-08C898E72FBF}"/>
                </a:ext>
              </a:extLst>
            </p:cNvPr>
            <p:cNvSpPr txBox="1">
              <a:spLocks noChangeArrowheads="1"/>
            </p:cNvSpPr>
            <p:nvPr/>
          </p:nvSpPr>
          <p:spPr bwMode="auto">
            <a:xfrm>
              <a:off x="2832" y="244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1</a:t>
              </a:r>
            </a:p>
          </p:txBody>
        </p:sp>
        <p:sp>
          <p:nvSpPr>
            <p:cNvPr id="94232" name="Line 29">
              <a:extLst>
                <a:ext uri="{FF2B5EF4-FFF2-40B4-BE49-F238E27FC236}">
                  <a16:creationId xmlns:a16="http://schemas.microsoft.com/office/drawing/2014/main" id="{484BFA20-567E-1AF1-FEFF-2C101BC9F2A6}"/>
                </a:ext>
              </a:extLst>
            </p:cNvPr>
            <p:cNvSpPr>
              <a:spLocks noChangeShapeType="1"/>
            </p:cNvSpPr>
            <p:nvPr/>
          </p:nvSpPr>
          <p:spPr bwMode="auto">
            <a:xfrm flipH="1" flipV="1">
              <a:off x="2976" y="2736"/>
              <a:ext cx="1200" cy="1248"/>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431" name="Text Box 31">
            <a:extLst>
              <a:ext uri="{FF2B5EF4-FFF2-40B4-BE49-F238E27FC236}">
                <a16:creationId xmlns:a16="http://schemas.microsoft.com/office/drawing/2014/main" id="{210C4C18-78D1-36D4-D838-51AA94A2F213}"/>
              </a:ext>
            </a:extLst>
          </p:cNvPr>
          <p:cNvSpPr txBox="1">
            <a:spLocks noChangeArrowheads="1"/>
          </p:cNvSpPr>
          <p:nvPr/>
        </p:nvSpPr>
        <p:spPr bwMode="auto">
          <a:xfrm>
            <a:off x="5791200" y="685800"/>
            <a:ext cx="3124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状态表       	</a:t>
            </a:r>
          </a:p>
          <a:p>
            <a:pPr eaLnBrk="1" hangingPunct="1">
              <a:spcBef>
                <a:spcPct val="0"/>
              </a:spcBef>
              <a:buFontTx/>
              <a:buNone/>
            </a:pP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a:latin typeface="Times New Roman" panose="02020603050405020304" pitchFamily="18" charset="0"/>
                <a:ea typeface="黑体" panose="02010609060101010101" pitchFamily="49" charset="-122"/>
                <a:cs typeface="Times New Roman" panose="02020603050405020304" pitchFamily="18" charset="0"/>
              </a:rPr>
              <a:t>3 </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a:latin typeface="Times New Roman" panose="02020603050405020304" pitchFamily="18" charset="0"/>
                <a:ea typeface="黑体" panose="02010609060101010101" pitchFamily="49" charset="-122"/>
                <a:cs typeface="Times New Roman" panose="02020603050405020304" pitchFamily="18" charset="0"/>
              </a:rPr>
              <a:t>2  </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a:latin typeface="Times New Roman" panose="02020603050405020304" pitchFamily="18" charset="0"/>
                <a:ea typeface="黑体" panose="02010609060101010101" pitchFamily="49" charset="-122"/>
                <a:cs typeface="Times New Roman" panose="02020603050405020304" pitchFamily="18" charset="0"/>
              </a:rPr>
              <a:t>1 </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a:latin typeface="Times New Roman" panose="02020603050405020304" pitchFamily="18" charset="0"/>
                <a:ea typeface="黑体" panose="02010609060101010101" pitchFamily="49" charset="-122"/>
                <a:cs typeface="Times New Roman" panose="02020603050405020304" pitchFamily="18" charset="0"/>
              </a:rPr>
              <a:t>0</a:t>
            </a:r>
            <a:endParaRPr lang="en-US" altLang="zh-CN" sz="4800" b="1" u="sng">
              <a:solidFill>
                <a:srgbClr val="CC66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B13744D5-B4D5-82CF-E78C-31DC7F72F1CA}"/>
              </a:ext>
            </a:extLst>
          </p:cNvPr>
          <p:cNvSpPr/>
          <p:nvPr/>
        </p:nvSpPr>
        <p:spPr>
          <a:xfrm>
            <a:off x="52208" y="3272"/>
            <a:ext cx="9039584"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a:solidFill>
                  <a:srgbClr val="0000FF"/>
                </a:solidFill>
                <a:latin typeface="+mn-ea"/>
                <a:ea typeface="+mn-ea"/>
                <a:cs typeface="+mn-ea"/>
              </a:rPr>
              <a:t>例</a:t>
            </a:r>
            <a:r>
              <a:rPr lang="en-US" altLang="zh-CN" sz="3200">
                <a:solidFill>
                  <a:srgbClr val="0000FF"/>
                </a:solidFill>
                <a:latin typeface="+mn-ea"/>
                <a:ea typeface="+mn-ea"/>
                <a:cs typeface="+mn-ea"/>
              </a:rPr>
              <a:t>9</a:t>
            </a:r>
            <a:r>
              <a:rPr lang="zh-CN" altLang="en-US" sz="3200">
                <a:solidFill>
                  <a:srgbClr val="0000FF"/>
                </a:solidFill>
                <a:latin typeface="+mn-ea"/>
                <a:ea typeface="+mn-ea"/>
                <a:cs typeface="+mn-ea"/>
              </a:rPr>
              <a:t>：</a:t>
            </a:r>
            <a:r>
              <a:rPr lang="zh-CN" altLang="en-US" sz="2800" kern="0" dirty="0">
                <a:latin typeface="+mn-ea"/>
                <a:ea typeface="+mn-ea"/>
              </a:rPr>
              <a:t>试用</a:t>
            </a:r>
            <a:r>
              <a:rPr lang="en-US" altLang="zh-CN" sz="2800" kern="0" dirty="0">
                <a:latin typeface="+mn-ea"/>
                <a:ea typeface="+mn-ea"/>
              </a:rPr>
              <a:t>74HC161</a:t>
            </a:r>
            <a:r>
              <a:rPr lang="zh-CN" altLang="en-US" sz="2800" kern="0" dirty="0">
                <a:latin typeface="+mn-ea"/>
                <a:ea typeface="+mn-ea"/>
              </a:rPr>
              <a:t>采用复位法构成十二进制计数器</a:t>
            </a:r>
            <a:endParaRPr lang="zh-CN" altLang="en-US" sz="3200" dirty="0">
              <a:solidFill>
                <a:srgbClr val="0000FF"/>
              </a:solidFill>
              <a:latin typeface="+mn-ea"/>
              <a:ea typeface="+mn-ea"/>
              <a:cs typeface="+mn-ea"/>
              <a:sym typeface="+mn-lt"/>
            </a:endParaRPr>
          </a:p>
        </p:txBody>
      </p:sp>
      <p:sp>
        <p:nvSpPr>
          <p:cNvPr id="6" name="矩形 5"/>
          <p:cNvSpPr/>
          <p:nvPr/>
        </p:nvSpPr>
        <p:spPr>
          <a:xfrm>
            <a:off x="428088" y="5666976"/>
            <a:ext cx="4572000" cy="941155"/>
          </a:xfrm>
          <a:prstGeom prst="rect">
            <a:avLst/>
          </a:prstGeom>
        </p:spPr>
        <p:txBody>
          <a:bodyPr>
            <a:spAutoFit/>
          </a:bodyPr>
          <a:lstStyle/>
          <a:p>
            <a:pPr marL="114300" lvl="1" algn="just" eaLnBrk="1" hangingPunct="1">
              <a:lnSpc>
                <a:spcPct val="120000"/>
              </a:lnSpc>
            </a:pPr>
            <a:r>
              <a:rPr lang="zh-CN" altLang="en-US">
                <a:solidFill>
                  <a:srgbClr val="000099"/>
                </a:solidFill>
                <a:latin typeface="+mn-ea"/>
                <a:ea typeface="+mn-ea"/>
              </a:rPr>
              <a:t>问题：如果换用</a:t>
            </a:r>
            <a:r>
              <a:rPr lang="en-US" altLang="zh-CN">
                <a:solidFill>
                  <a:srgbClr val="000099"/>
                </a:solidFill>
                <a:latin typeface="+mn-ea"/>
                <a:ea typeface="+mn-ea"/>
              </a:rPr>
              <a:t>163</a:t>
            </a:r>
            <a:r>
              <a:rPr lang="zh-CN" altLang="en-US">
                <a:solidFill>
                  <a:srgbClr val="000099"/>
                </a:solidFill>
                <a:latin typeface="+mn-ea"/>
                <a:ea typeface="+mn-ea"/>
              </a:rPr>
              <a:t>采用复位法设置十二进制计数器，如何设计？</a:t>
            </a:r>
            <a:endParaRPr lang="en-US" altLang="zh-CN" dirty="0">
              <a:solidFill>
                <a:srgbClr val="000099"/>
              </a:solidFill>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24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24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1" fill="hold" nodeType="clickEffect">
                                  <p:stCondLst>
                                    <p:cond delay="0"/>
                                  </p:stCondLst>
                                  <p:childTnLst>
                                    <p:set>
                                      <p:cBhvr>
                                        <p:cTn id="14" dur="1" fill="hold">
                                          <p:stCondLst>
                                            <p:cond delay="0"/>
                                          </p:stCondLst>
                                        </p:cTn>
                                        <p:tgtEl>
                                          <p:spTgt spid="102431"/>
                                        </p:tgtEl>
                                        <p:attrNameLst>
                                          <p:attrName>style.visibility</p:attrName>
                                        </p:attrNameLst>
                                      </p:cBhvr>
                                      <p:to>
                                        <p:strVal val="visible"/>
                                      </p:to>
                                    </p:set>
                                    <p:animEffect transition="in" filter="slide(fromTop)">
                                      <p:cBhvr>
                                        <p:cTn id="15" dur="500"/>
                                        <p:tgtEl>
                                          <p:spTgt spid="1024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102418">
                                            <p:txEl>
                                              <p:pRg st="0" end="0"/>
                                            </p:txEl>
                                          </p:spTgt>
                                        </p:tgtEl>
                                        <p:attrNameLst>
                                          <p:attrName>style.visibility</p:attrName>
                                        </p:attrNameLst>
                                      </p:cBhvr>
                                      <p:to>
                                        <p:strVal val="visible"/>
                                      </p:to>
                                    </p:set>
                                    <p:animEffect transition="in" filter="wipe(up)">
                                      <p:cBhvr>
                                        <p:cTn id="20" dur="500"/>
                                        <p:tgtEl>
                                          <p:spTgt spid="102418">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02418">
                                            <p:txEl>
                                              <p:pRg st="1" end="1"/>
                                            </p:txEl>
                                          </p:spTgt>
                                        </p:tgtEl>
                                        <p:attrNameLst>
                                          <p:attrName>style.visibility</p:attrName>
                                        </p:attrNameLst>
                                      </p:cBhvr>
                                      <p:to>
                                        <p:strVal val="visible"/>
                                      </p:to>
                                    </p:set>
                                    <p:animEffect transition="in" filter="wipe(up)">
                                      <p:cBhvr>
                                        <p:cTn id="25" dur="500"/>
                                        <p:tgtEl>
                                          <p:spTgt spid="102418">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102418">
                                            <p:txEl>
                                              <p:pRg st="2" end="2"/>
                                            </p:txEl>
                                          </p:spTgt>
                                        </p:tgtEl>
                                        <p:attrNameLst>
                                          <p:attrName>style.visibility</p:attrName>
                                        </p:attrNameLst>
                                      </p:cBhvr>
                                      <p:to>
                                        <p:strVal val="visible"/>
                                      </p:to>
                                    </p:set>
                                    <p:animEffect transition="in" filter="wipe(up)">
                                      <p:cBhvr>
                                        <p:cTn id="30" dur="500"/>
                                        <p:tgtEl>
                                          <p:spTgt spid="102418">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02418">
                                            <p:txEl>
                                              <p:pRg st="3" end="3"/>
                                            </p:txEl>
                                          </p:spTgt>
                                        </p:tgtEl>
                                        <p:attrNameLst>
                                          <p:attrName>style.visibility</p:attrName>
                                        </p:attrNameLst>
                                      </p:cBhvr>
                                      <p:to>
                                        <p:strVal val="visible"/>
                                      </p:to>
                                    </p:set>
                                    <p:animEffect transition="in" filter="wipe(up)">
                                      <p:cBhvr>
                                        <p:cTn id="35" dur="500"/>
                                        <p:tgtEl>
                                          <p:spTgt spid="102418">
                                            <p:txEl>
                                              <p:pRg st="3" end="3"/>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102418">
                                            <p:txEl>
                                              <p:pRg st="4" end="4"/>
                                            </p:txEl>
                                          </p:spTgt>
                                        </p:tgtEl>
                                        <p:attrNameLst>
                                          <p:attrName>style.visibility</p:attrName>
                                        </p:attrNameLst>
                                      </p:cBhvr>
                                      <p:to>
                                        <p:strVal val="visible"/>
                                      </p:to>
                                    </p:set>
                                    <p:animEffect transition="in" filter="wipe(up)">
                                      <p:cBhvr>
                                        <p:cTn id="40" dur="500"/>
                                        <p:tgtEl>
                                          <p:spTgt spid="102418">
                                            <p:txEl>
                                              <p:pRg st="4" end="4"/>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102418">
                                            <p:txEl>
                                              <p:pRg st="5" end="5"/>
                                            </p:txEl>
                                          </p:spTgt>
                                        </p:tgtEl>
                                        <p:attrNameLst>
                                          <p:attrName>style.visibility</p:attrName>
                                        </p:attrNameLst>
                                      </p:cBhvr>
                                      <p:to>
                                        <p:strVal val="visible"/>
                                      </p:to>
                                    </p:set>
                                    <p:animEffect transition="in" filter="wipe(up)">
                                      <p:cBhvr>
                                        <p:cTn id="45" dur="500"/>
                                        <p:tgtEl>
                                          <p:spTgt spid="102418">
                                            <p:txEl>
                                              <p:pRg st="5" end="5"/>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02418">
                                            <p:txEl>
                                              <p:pRg st="6" end="6"/>
                                            </p:txEl>
                                          </p:spTgt>
                                        </p:tgtEl>
                                        <p:attrNameLst>
                                          <p:attrName>style.visibility</p:attrName>
                                        </p:attrNameLst>
                                      </p:cBhvr>
                                      <p:to>
                                        <p:strVal val="visible"/>
                                      </p:to>
                                    </p:set>
                                    <p:animEffect transition="in" filter="wipe(up)">
                                      <p:cBhvr>
                                        <p:cTn id="50" dur="500"/>
                                        <p:tgtEl>
                                          <p:spTgt spid="102418">
                                            <p:txEl>
                                              <p:pRg st="6" end="6"/>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102418">
                                            <p:txEl>
                                              <p:pRg st="7" end="7"/>
                                            </p:txEl>
                                          </p:spTgt>
                                        </p:tgtEl>
                                        <p:attrNameLst>
                                          <p:attrName>style.visibility</p:attrName>
                                        </p:attrNameLst>
                                      </p:cBhvr>
                                      <p:to>
                                        <p:strVal val="visible"/>
                                      </p:to>
                                    </p:set>
                                    <p:animEffect transition="in" filter="wipe(up)">
                                      <p:cBhvr>
                                        <p:cTn id="55" dur="500"/>
                                        <p:tgtEl>
                                          <p:spTgt spid="102418">
                                            <p:txEl>
                                              <p:pRg st="7" end="7"/>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102418">
                                            <p:txEl>
                                              <p:pRg st="8" end="8"/>
                                            </p:txEl>
                                          </p:spTgt>
                                        </p:tgtEl>
                                        <p:attrNameLst>
                                          <p:attrName>style.visibility</p:attrName>
                                        </p:attrNameLst>
                                      </p:cBhvr>
                                      <p:to>
                                        <p:strVal val="visible"/>
                                      </p:to>
                                    </p:set>
                                    <p:animEffect transition="in" filter="wipe(up)">
                                      <p:cBhvr>
                                        <p:cTn id="60" dur="500"/>
                                        <p:tgtEl>
                                          <p:spTgt spid="102418">
                                            <p:txEl>
                                              <p:pRg st="8" end="8"/>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nodeType="clickEffect">
                                  <p:stCondLst>
                                    <p:cond delay="0"/>
                                  </p:stCondLst>
                                  <p:childTnLst>
                                    <p:set>
                                      <p:cBhvr>
                                        <p:cTn id="64" dur="1" fill="hold">
                                          <p:stCondLst>
                                            <p:cond delay="0"/>
                                          </p:stCondLst>
                                        </p:cTn>
                                        <p:tgtEl>
                                          <p:spTgt spid="102418">
                                            <p:txEl>
                                              <p:pRg st="9" end="9"/>
                                            </p:txEl>
                                          </p:spTgt>
                                        </p:tgtEl>
                                        <p:attrNameLst>
                                          <p:attrName>style.visibility</p:attrName>
                                        </p:attrNameLst>
                                      </p:cBhvr>
                                      <p:to>
                                        <p:strVal val="visible"/>
                                      </p:to>
                                    </p:set>
                                    <p:animEffect transition="in" filter="wipe(up)">
                                      <p:cBhvr>
                                        <p:cTn id="65" dur="500"/>
                                        <p:tgtEl>
                                          <p:spTgt spid="102418">
                                            <p:txEl>
                                              <p:pRg st="9" end="9"/>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nodeType="clickEffect">
                                  <p:stCondLst>
                                    <p:cond delay="0"/>
                                  </p:stCondLst>
                                  <p:childTnLst>
                                    <p:set>
                                      <p:cBhvr>
                                        <p:cTn id="69" dur="1" fill="hold">
                                          <p:stCondLst>
                                            <p:cond delay="0"/>
                                          </p:stCondLst>
                                        </p:cTn>
                                        <p:tgtEl>
                                          <p:spTgt spid="102418">
                                            <p:txEl>
                                              <p:pRg st="10" end="10"/>
                                            </p:txEl>
                                          </p:spTgt>
                                        </p:tgtEl>
                                        <p:attrNameLst>
                                          <p:attrName>style.visibility</p:attrName>
                                        </p:attrNameLst>
                                      </p:cBhvr>
                                      <p:to>
                                        <p:strVal val="visible"/>
                                      </p:to>
                                    </p:set>
                                    <p:animEffect transition="in" filter="wipe(up)">
                                      <p:cBhvr>
                                        <p:cTn id="70" dur="500"/>
                                        <p:tgtEl>
                                          <p:spTgt spid="102418">
                                            <p:txEl>
                                              <p:pRg st="10" end="10"/>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nodeType="clickEffect">
                                  <p:stCondLst>
                                    <p:cond delay="0"/>
                                  </p:stCondLst>
                                  <p:childTnLst>
                                    <p:set>
                                      <p:cBhvr>
                                        <p:cTn id="74" dur="1" fill="hold">
                                          <p:stCondLst>
                                            <p:cond delay="0"/>
                                          </p:stCondLst>
                                        </p:cTn>
                                        <p:tgtEl>
                                          <p:spTgt spid="102418">
                                            <p:txEl>
                                              <p:pRg st="11" end="11"/>
                                            </p:txEl>
                                          </p:spTgt>
                                        </p:tgtEl>
                                        <p:attrNameLst>
                                          <p:attrName>style.visibility</p:attrName>
                                        </p:attrNameLst>
                                      </p:cBhvr>
                                      <p:to>
                                        <p:strVal val="visible"/>
                                      </p:to>
                                    </p:set>
                                    <p:animEffect transition="in" filter="wipe(up)">
                                      <p:cBhvr>
                                        <p:cTn id="75" dur="500"/>
                                        <p:tgtEl>
                                          <p:spTgt spid="102418">
                                            <p:txEl>
                                              <p:pRg st="11" end="11"/>
                                            </p:txEl>
                                          </p:spTgt>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nodeType="clickEffect">
                                  <p:stCondLst>
                                    <p:cond delay="0"/>
                                  </p:stCondLst>
                                  <p:childTnLst>
                                    <p:set>
                                      <p:cBhvr>
                                        <p:cTn id="79" dur="1" fill="hold">
                                          <p:stCondLst>
                                            <p:cond delay="0"/>
                                          </p:stCondLst>
                                        </p:cTn>
                                        <p:tgtEl>
                                          <p:spTgt spid="102418">
                                            <p:txEl>
                                              <p:pRg st="12" end="12"/>
                                            </p:txEl>
                                          </p:spTgt>
                                        </p:tgtEl>
                                        <p:attrNameLst>
                                          <p:attrName>style.visibility</p:attrName>
                                        </p:attrNameLst>
                                      </p:cBhvr>
                                      <p:to>
                                        <p:strVal val="visible"/>
                                      </p:to>
                                    </p:set>
                                    <p:animEffect transition="in" filter="wipe(up)">
                                      <p:cBhvr>
                                        <p:cTn id="80" dur="500"/>
                                        <p:tgtEl>
                                          <p:spTgt spid="102418">
                                            <p:txEl>
                                              <p:pRg st="12" end="12"/>
                                            </p:txEl>
                                          </p:spTgt>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nodeType="clickEffect">
                                  <p:stCondLst>
                                    <p:cond delay="0"/>
                                  </p:stCondLst>
                                  <p:childTnLst>
                                    <p:set>
                                      <p:cBhvr>
                                        <p:cTn id="84" dur="1" fill="hold">
                                          <p:stCondLst>
                                            <p:cond delay="0"/>
                                          </p:stCondLst>
                                        </p:cTn>
                                        <p:tgtEl>
                                          <p:spTgt spid="102423"/>
                                        </p:tgtEl>
                                        <p:attrNameLst>
                                          <p:attrName>style.visibility</p:attrName>
                                        </p:attrNameLst>
                                      </p:cBhvr>
                                      <p:to>
                                        <p:strVal val="visible"/>
                                      </p:to>
                                    </p:set>
                                    <p:anim calcmode="lin" valueType="num">
                                      <p:cBhvr additive="base">
                                        <p:cTn id="85" dur="500" fill="hold"/>
                                        <p:tgtEl>
                                          <p:spTgt spid="102423"/>
                                        </p:tgtEl>
                                        <p:attrNameLst>
                                          <p:attrName>ppt_x</p:attrName>
                                        </p:attrNameLst>
                                      </p:cBhvr>
                                      <p:tavLst>
                                        <p:tav tm="0">
                                          <p:val>
                                            <p:strVal val="#ppt_x"/>
                                          </p:val>
                                        </p:tav>
                                        <p:tav tm="100000">
                                          <p:val>
                                            <p:strVal val="#ppt_x"/>
                                          </p:val>
                                        </p:tav>
                                      </p:tavLst>
                                    </p:anim>
                                    <p:anim calcmode="lin" valueType="num">
                                      <p:cBhvr additive="base">
                                        <p:cTn id="86" dur="500" fill="hold"/>
                                        <p:tgtEl>
                                          <p:spTgt spid="102423"/>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2"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right)">
                                      <p:cBhvr>
                                        <p:cTn id="91" dur="500"/>
                                        <p:tgtEl>
                                          <p:spTgt spid="3"/>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8" presetClass="entr" presetSubtype="3" fill="hold"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strips(upRight)">
                                      <p:cBhvr>
                                        <p:cTn id="96" dur="500"/>
                                        <p:tgtEl>
                                          <p:spTgt spid="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8" fill="hold" nodeType="clickEffect">
                                  <p:stCondLst>
                                    <p:cond delay="0"/>
                                  </p:stCondLst>
                                  <p:childTnLst>
                                    <p:set>
                                      <p:cBhvr>
                                        <p:cTn id="100" dur="1" fill="hold">
                                          <p:stCondLst>
                                            <p:cond delay="0"/>
                                          </p:stCondLst>
                                        </p:cTn>
                                        <p:tgtEl>
                                          <p:spTgt spid="102424"/>
                                        </p:tgtEl>
                                        <p:attrNameLst>
                                          <p:attrName>style.visibility</p:attrName>
                                        </p:attrNameLst>
                                      </p:cBhvr>
                                      <p:to>
                                        <p:strVal val="visible"/>
                                      </p:to>
                                    </p:set>
                                    <p:anim calcmode="lin" valueType="num">
                                      <p:cBhvr additive="base">
                                        <p:cTn id="101" dur="500" fill="hold"/>
                                        <p:tgtEl>
                                          <p:spTgt spid="102424"/>
                                        </p:tgtEl>
                                        <p:attrNameLst>
                                          <p:attrName>ppt_x</p:attrName>
                                        </p:attrNameLst>
                                      </p:cBhvr>
                                      <p:tavLst>
                                        <p:tav tm="0">
                                          <p:val>
                                            <p:strVal val="0-#ppt_w/2"/>
                                          </p:val>
                                        </p:tav>
                                        <p:tav tm="100000">
                                          <p:val>
                                            <p:strVal val="#ppt_x"/>
                                          </p:val>
                                        </p:tav>
                                      </p:tavLst>
                                    </p:anim>
                                    <p:anim calcmode="lin" valueType="num">
                                      <p:cBhvr additive="base">
                                        <p:cTn id="102" dur="500" fill="hold"/>
                                        <p:tgtEl>
                                          <p:spTgt spid="102424"/>
                                        </p:tgtEl>
                                        <p:attrNameLst>
                                          <p:attrName>ppt_y</p:attrName>
                                        </p:attrNameLst>
                                      </p:cBhvr>
                                      <p:tavLst>
                                        <p:tav tm="0">
                                          <p:val>
                                            <p:strVal val="#ppt_y"/>
                                          </p:val>
                                        </p:tav>
                                        <p:tav tm="100000">
                                          <p:val>
                                            <p:strVal val="#ppt_y"/>
                                          </p:val>
                                        </p:tav>
                                      </p:tavLst>
                                    </p:anim>
                                  </p:childTnLst>
                                </p:cTn>
                              </p:par>
                            </p:childTnLst>
                          </p:cTn>
                        </p:par>
                        <p:par>
                          <p:cTn id="103" fill="hold" nodeType="afterGroup">
                            <p:stCondLst>
                              <p:cond delay="500"/>
                            </p:stCondLst>
                            <p:childTnLst>
                              <p:par>
                                <p:cTn id="104" presetID="17" presetClass="entr" presetSubtype="4" fill="hold" nodeType="afterEffect">
                                  <p:stCondLst>
                                    <p:cond delay="0"/>
                                  </p:stCondLst>
                                  <p:childTnLst>
                                    <p:set>
                                      <p:cBhvr>
                                        <p:cTn id="105" dur="1" fill="hold">
                                          <p:stCondLst>
                                            <p:cond delay="0"/>
                                          </p:stCondLst>
                                        </p:cTn>
                                        <p:tgtEl>
                                          <p:spTgt spid="102412"/>
                                        </p:tgtEl>
                                        <p:attrNameLst>
                                          <p:attrName>style.visibility</p:attrName>
                                        </p:attrNameLst>
                                      </p:cBhvr>
                                      <p:to>
                                        <p:strVal val="visible"/>
                                      </p:to>
                                    </p:set>
                                    <p:anim calcmode="lin" valueType="num">
                                      <p:cBhvr>
                                        <p:cTn id="106" dur="500" fill="hold"/>
                                        <p:tgtEl>
                                          <p:spTgt spid="102412"/>
                                        </p:tgtEl>
                                        <p:attrNameLst>
                                          <p:attrName>ppt_x</p:attrName>
                                        </p:attrNameLst>
                                      </p:cBhvr>
                                      <p:tavLst>
                                        <p:tav tm="0">
                                          <p:val>
                                            <p:strVal val="#ppt_x"/>
                                          </p:val>
                                        </p:tav>
                                        <p:tav tm="100000">
                                          <p:val>
                                            <p:strVal val="#ppt_x"/>
                                          </p:val>
                                        </p:tav>
                                      </p:tavLst>
                                    </p:anim>
                                    <p:anim calcmode="lin" valueType="num">
                                      <p:cBhvr>
                                        <p:cTn id="107" dur="500" fill="hold"/>
                                        <p:tgtEl>
                                          <p:spTgt spid="102412"/>
                                        </p:tgtEl>
                                        <p:attrNameLst>
                                          <p:attrName>ppt_y</p:attrName>
                                        </p:attrNameLst>
                                      </p:cBhvr>
                                      <p:tavLst>
                                        <p:tav tm="0">
                                          <p:val>
                                            <p:strVal val="#ppt_y+#ppt_h/2"/>
                                          </p:val>
                                        </p:tav>
                                        <p:tav tm="100000">
                                          <p:val>
                                            <p:strVal val="#ppt_y"/>
                                          </p:val>
                                        </p:tav>
                                      </p:tavLst>
                                    </p:anim>
                                    <p:anim calcmode="lin" valueType="num">
                                      <p:cBhvr>
                                        <p:cTn id="108" dur="500" fill="hold"/>
                                        <p:tgtEl>
                                          <p:spTgt spid="102412"/>
                                        </p:tgtEl>
                                        <p:attrNameLst>
                                          <p:attrName>ppt_w</p:attrName>
                                        </p:attrNameLst>
                                      </p:cBhvr>
                                      <p:tavLst>
                                        <p:tav tm="0">
                                          <p:val>
                                            <p:strVal val="#ppt_w"/>
                                          </p:val>
                                        </p:tav>
                                        <p:tav tm="100000">
                                          <p:val>
                                            <p:strVal val="#ppt_w"/>
                                          </p:val>
                                        </p:tav>
                                      </p:tavLst>
                                    </p:anim>
                                    <p:anim calcmode="lin" valueType="num">
                                      <p:cBhvr>
                                        <p:cTn id="109" dur="500" fill="hold"/>
                                        <p:tgtEl>
                                          <p:spTgt spid="102412"/>
                                        </p:tgtEl>
                                        <p:attrNameLst>
                                          <p:attrName>ppt_h</p:attrName>
                                        </p:attrNameLst>
                                      </p:cBhvr>
                                      <p:tavLst>
                                        <p:tav tm="0">
                                          <p:val>
                                            <p:fltVal val="0"/>
                                          </p:val>
                                        </p:tav>
                                        <p:tav tm="100000">
                                          <p:val>
                                            <p:strVal val="#ppt_h"/>
                                          </p:val>
                                        </p:tav>
                                      </p:tavLst>
                                    </p:anim>
                                  </p:childTnLst>
                                </p:cTn>
                              </p:par>
                            </p:childTnLst>
                          </p:cTn>
                        </p:par>
                        <p:par>
                          <p:cTn id="110" fill="hold" nodeType="afterGroup">
                            <p:stCondLst>
                              <p:cond delay="1000"/>
                            </p:stCondLst>
                            <p:childTnLst>
                              <p:par>
                                <p:cTn id="111" presetID="17" presetClass="entr" presetSubtype="2" fill="hold" nodeType="afterEffect">
                                  <p:stCondLst>
                                    <p:cond delay="0"/>
                                  </p:stCondLst>
                                  <p:childTnLst>
                                    <p:set>
                                      <p:cBhvr>
                                        <p:cTn id="112" dur="1" fill="hold">
                                          <p:stCondLst>
                                            <p:cond delay="0"/>
                                          </p:stCondLst>
                                        </p:cTn>
                                        <p:tgtEl>
                                          <p:spTgt spid="102411"/>
                                        </p:tgtEl>
                                        <p:attrNameLst>
                                          <p:attrName>style.visibility</p:attrName>
                                        </p:attrNameLst>
                                      </p:cBhvr>
                                      <p:to>
                                        <p:strVal val="visible"/>
                                      </p:to>
                                    </p:set>
                                    <p:anim calcmode="lin" valueType="num">
                                      <p:cBhvr>
                                        <p:cTn id="113" dur="500" fill="hold"/>
                                        <p:tgtEl>
                                          <p:spTgt spid="102411"/>
                                        </p:tgtEl>
                                        <p:attrNameLst>
                                          <p:attrName>ppt_x</p:attrName>
                                        </p:attrNameLst>
                                      </p:cBhvr>
                                      <p:tavLst>
                                        <p:tav tm="0">
                                          <p:val>
                                            <p:strVal val="#ppt_x+#ppt_w/2"/>
                                          </p:val>
                                        </p:tav>
                                        <p:tav tm="100000">
                                          <p:val>
                                            <p:strVal val="#ppt_x"/>
                                          </p:val>
                                        </p:tav>
                                      </p:tavLst>
                                    </p:anim>
                                    <p:anim calcmode="lin" valueType="num">
                                      <p:cBhvr>
                                        <p:cTn id="114" dur="500" fill="hold"/>
                                        <p:tgtEl>
                                          <p:spTgt spid="102411"/>
                                        </p:tgtEl>
                                        <p:attrNameLst>
                                          <p:attrName>ppt_y</p:attrName>
                                        </p:attrNameLst>
                                      </p:cBhvr>
                                      <p:tavLst>
                                        <p:tav tm="0">
                                          <p:val>
                                            <p:strVal val="#ppt_y"/>
                                          </p:val>
                                        </p:tav>
                                        <p:tav tm="100000">
                                          <p:val>
                                            <p:strVal val="#ppt_y"/>
                                          </p:val>
                                        </p:tav>
                                      </p:tavLst>
                                    </p:anim>
                                    <p:anim calcmode="lin" valueType="num">
                                      <p:cBhvr>
                                        <p:cTn id="115" dur="500" fill="hold"/>
                                        <p:tgtEl>
                                          <p:spTgt spid="102411"/>
                                        </p:tgtEl>
                                        <p:attrNameLst>
                                          <p:attrName>ppt_w</p:attrName>
                                        </p:attrNameLst>
                                      </p:cBhvr>
                                      <p:tavLst>
                                        <p:tav tm="0">
                                          <p:val>
                                            <p:fltVal val="0"/>
                                          </p:val>
                                        </p:tav>
                                        <p:tav tm="100000">
                                          <p:val>
                                            <p:strVal val="#ppt_w"/>
                                          </p:val>
                                        </p:tav>
                                      </p:tavLst>
                                    </p:anim>
                                    <p:anim calcmode="lin" valueType="num">
                                      <p:cBhvr>
                                        <p:cTn id="116" dur="500" fill="hold"/>
                                        <p:tgtEl>
                                          <p:spTgt spid="102411"/>
                                        </p:tgtEl>
                                        <p:attrNameLst>
                                          <p:attrName>ppt_h</p:attrName>
                                        </p:attrNameLst>
                                      </p:cBhvr>
                                      <p:tavLst>
                                        <p:tav tm="0">
                                          <p:val>
                                            <p:strVal val="#ppt_h"/>
                                          </p:val>
                                        </p:tav>
                                        <p:tav tm="100000">
                                          <p:val>
                                            <p:strVal val="#ppt_h"/>
                                          </p:val>
                                        </p:tav>
                                      </p:tavLst>
                                    </p:anim>
                                  </p:childTnLst>
                                </p:cTn>
                              </p:par>
                            </p:childTnLst>
                          </p:cTn>
                        </p:par>
                        <p:par>
                          <p:cTn id="117" fill="hold" nodeType="afterGroup">
                            <p:stCondLst>
                              <p:cond delay="1500"/>
                            </p:stCondLst>
                            <p:childTnLst>
                              <p:par>
                                <p:cTn id="118" presetID="17" presetClass="entr" presetSubtype="1" fill="hold" nodeType="afterEffect">
                                  <p:stCondLst>
                                    <p:cond delay="0"/>
                                  </p:stCondLst>
                                  <p:childTnLst>
                                    <p:set>
                                      <p:cBhvr>
                                        <p:cTn id="119" dur="1" fill="hold">
                                          <p:stCondLst>
                                            <p:cond delay="0"/>
                                          </p:stCondLst>
                                        </p:cTn>
                                        <p:tgtEl>
                                          <p:spTgt spid="102409"/>
                                        </p:tgtEl>
                                        <p:attrNameLst>
                                          <p:attrName>style.visibility</p:attrName>
                                        </p:attrNameLst>
                                      </p:cBhvr>
                                      <p:to>
                                        <p:strVal val="visible"/>
                                      </p:to>
                                    </p:set>
                                    <p:anim calcmode="lin" valueType="num">
                                      <p:cBhvr>
                                        <p:cTn id="120" dur="500" fill="hold"/>
                                        <p:tgtEl>
                                          <p:spTgt spid="102409"/>
                                        </p:tgtEl>
                                        <p:attrNameLst>
                                          <p:attrName>ppt_x</p:attrName>
                                        </p:attrNameLst>
                                      </p:cBhvr>
                                      <p:tavLst>
                                        <p:tav tm="0">
                                          <p:val>
                                            <p:strVal val="#ppt_x"/>
                                          </p:val>
                                        </p:tav>
                                        <p:tav tm="100000">
                                          <p:val>
                                            <p:strVal val="#ppt_x"/>
                                          </p:val>
                                        </p:tav>
                                      </p:tavLst>
                                    </p:anim>
                                    <p:anim calcmode="lin" valueType="num">
                                      <p:cBhvr>
                                        <p:cTn id="121" dur="500" fill="hold"/>
                                        <p:tgtEl>
                                          <p:spTgt spid="102409"/>
                                        </p:tgtEl>
                                        <p:attrNameLst>
                                          <p:attrName>ppt_y</p:attrName>
                                        </p:attrNameLst>
                                      </p:cBhvr>
                                      <p:tavLst>
                                        <p:tav tm="0">
                                          <p:val>
                                            <p:strVal val="#ppt_y-#ppt_h/2"/>
                                          </p:val>
                                        </p:tav>
                                        <p:tav tm="100000">
                                          <p:val>
                                            <p:strVal val="#ppt_y"/>
                                          </p:val>
                                        </p:tav>
                                      </p:tavLst>
                                    </p:anim>
                                    <p:anim calcmode="lin" valueType="num">
                                      <p:cBhvr>
                                        <p:cTn id="122" dur="500" fill="hold"/>
                                        <p:tgtEl>
                                          <p:spTgt spid="102409"/>
                                        </p:tgtEl>
                                        <p:attrNameLst>
                                          <p:attrName>ppt_w</p:attrName>
                                        </p:attrNameLst>
                                      </p:cBhvr>
                                      <p:tavLst>
                                        <p:tav tm="0">
                                          <p:val>
                                            <p:strVal val="#ppt_w"/>
                                          </p:val>
                                        </p:tav>
                                        <p:tav tm="100000">
                                          <p:val>
                                            <p:strVal val="#ppt_w"/>
                                          </p:val>
                                        </p:tav>
                                      </p:tavLst>
                                    </p:anim>
                                    <p:anim calcmode="lin" valueType="num">
                                      <p:cBhvr>
                                        <p:cTn id="123" dur="500" fill="hold"/>
                                        <p:tgtEl>
                                          <p:spTgt spid="102409"/>
                                        </p:tgtEl>
                                        <p:attrNameLst>
                                          <p:attrName>ppt_h</p:attrName>
                                        </p:attrNameLst>
                                      </p:cBhvr>
                                      <p:tavLst>
                                        <p:tav tm="0">
                                          <p:val>
                                            <p:fltVal val="0"/>
                                          </p:val>
                                        </p:tav>
                                        <p:tav tm="100000">
                                          <p:val>
                                            <p:strVal val="#ppt_h"/>
                                          </p:val>
                                        </p:tav>
                                      </p:tavLst>
                                    </p:anim>
                                  </p:childTnLst>
                                </p:cTn>
                              </p:par>
                            </p:childTnLst>
                          </p:cTn>
                        </p:par>
                        <p:par>
                          <p:cTn id="124" fill="hold" nodeType="afterGroup">
                            <p:stCondLst>
                              <p:cond delay="2000"/>
                            </p:stCondLst>
                            <p:childTnLst>
                              <p:par>
                                <p:cTn id="125" presetID="17" presetClass="entr" presetSubtype="8" fill="hold" nodeType="afterEffect">
                                  <p:stCondLst>
                                    <p:cond delay="0"/>
                                  </p:stCondLst>
                                  <p:childTnLst>
                                    <p:set>
                                      <p:cBhvr>
                                        <p:cTn id="126" dur="1" fill="hold">
                                          <p:stCondLst>
                                            <p:cond delay="0"/>
                                          </p:stCondLst>
                                        </p:cTn>
                                        <p:tgtEl>
                                          <p:spTgt spid="102416"/>
                                        </p:tgtEl>
                                        <p:attrNameLst>
                                          <p:attrName>style.visibility</p:attrName>
                                        </p:attrNameLst>
                                      </p:cBhvr>
                                      <p:to>
                                        <p:strVal val="visible"/>
                                      </p:to>
                                    </p:set>
                                    <p:anim calcmode="lin" valueType="num">
                                      <p:cBhvr>
                                        <p:cTn id="127" dur="500" fill="hold"/>
                                        <p:tgtEl>
                                          <p:spTgt spid="102416"/>
                                        </p:tgtEl>
                                        <p:attrNameLst>
                                          <p:attrName>ppt_x</p:attrName>
                                        </p:attrNameLst>
                                      </p:cBhvr>
                                      <p:tavLst>
                                        <p:tav tm="0">
                                          <p:val>
                                            <p:strVal val="#ppt_x-#ppt_w/2"/>
                                          </p:val>
                                        </p:tav>
                                        <p:tav tm="100000">
                                          <p:val>
                                            <p:strVal val="#ppt_x"/>
                                          </p:val>
                                        </p:tav>
                                      </p:tavLst>
                                    </p:anim>
                                    <p:anim calcmode="lin" valueType="num">
                                      <p:cBhvr>
                                        <p:cTn id="128" dur="500" fill="hold"/>
                                        <p:tgtEl>
                                          <p:spTgt spid="102416"/>
                                        </p:tgtEl>
                                        <p:attrNameLst>
                                          <p:attrName>ppt_y</p:attrName>
                                        </p:attrNameLst>
                                      </p:cBhvr>
                                      <p:tavLst>
                                        <p:tav tm="0">
                                          <p:val>
                                            <p:strVal val="#ppt_y"/>
                                          </p:val>
                                        </p:tav>
                                        <p:tav tm="100000">
                                          <p:val>
                                            <p:strVal val="#ppt_y"/>
                                          </p:val>
                                        </p:tav>
                                      </p:tavLst>
                                    </p:anim>
                                    <p:anim calcmode="lin" valueType="num">
                                      <p:cBhvr>
                                        <p:cTn id="129" dur="500" fill="hold"/>
                                        <p:tgtEl>
                                          <p:spTgt spid="102416"/>
                                        </p:tgtEl>
                                        <p:attrNameLst>
                                          <p:attrName>ppt_w</p:attrName>
                                        </p:attrNameLst>
                                      </p:cBhvr>
                                      <p:tavLst>
                                        <p:tav tm="0">
                                          <p:val>
                                            <p:fltVal val="0"/>
                                          </p:val>
                                        </p:tav>
                                        <p:tav tm="100000">
                                          <p:val>
                                            <p:strVal val="#ppt_w"/>
                                          </p:val>
                                        </p:tav>
                                      </p:tavLst>
                                    </p:anim>
                                    <p:anim calcmode="lin" valueType="num">
                                      <p:cBhvr>
                                        <p:cTn id="130" dur="500" fill="hold"/>
                                        <p:tgtEl>
                                          <p:spTgt spid="102416"/>
                                        </p:tgtEl>
                                        <p:attrNameLst>
                                          <p:attrName>ppt_h</p:attrName>
                                        </p:attrNameLst>
                                      </p:cBhvr>
                                      <p:tavLst>
                                        <p:tav tm="0">
                                          <p:val>
                                            <p:strVal val="#ppt_h"/>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7" presetClass="entr" presetSubtype="8" fill="hold" nodeType="clickEffect">
                                  <p:stCondLst>
                                    <p:cond delay="0"/>
                                  </p:stCondLst>
                                  <p:childTnLst>
                                    <p:set>
                                      <p:cBhvr>
                                        <p:cTn id="134" dur="1" fill="hold">
                                          <p:stCondLst>
                                            <p:cond delay="0"/>
                                          </p:stCondLst>
                                        </p:cTn>
                                        <p:tgtEl>
                                          <p:spTgt spid="102420"/>
                                        </p:tgtEl>
                                        <p:attrNameLst>
                                          <p:attrName>style.visibility</p:attrName>
                                        </p:attrNameLst>
                                      </p:cBhvr>
                                      <p:to>
                                        <p:strVal val="visible"/>
                                      </p:to>
                                    </p:set>
                                    <p:anim calcmode="lin" valueType="num">
                                      <p:cBhvr>
                                        <p:cTn id="135" dur="500" fill="hold"/>
                                        <p:tgtEl>
                                          <p:spTgt spid="102420"/>
                                        </p:tgtEl>
                                        <p:attrNameLst>
                                          <p:attrName>ppt_x</p:attrName>
                                        </p:attrNameLst>
                                      </p:cBhvr>
                                      <p:tavLst>
                                        <p:tav tm="0">
                                          <p:val>
                                            <p:strVal val="#ppt_x-#ppt_w/2"/>
                                          </p:val>
                                        </p:tav>
                                        <p:tav tm="100000">
                                          <p:val>
                                            <p:strVal val="#ppt_x"/>
                                          </p:val>
                                        </p:tav>
                                      </p:tavLst>
                                    </p:anim>
                                    <p:anim calcmode="lin" valueType="num">
                                      <p:cBhvr>
                                        <p:cTn id="136" dur="500" fill="hold"/>
                                        <p:tgtEl>
                                          <p:spTgt spid="102420"/>
                                        </p:tgtEl>
                                        <p:attrNameLst>
                                          <p:attrName>ppt_y</p:attrName>
                                        </p:attrNameLst>
                                      </p:cBhvr>
                                      <p:tavLst>
                                        <p:tav tm="0">
                                          <p:val>
                                            <p:strVal val="#ppt_y"/>
                                          </p:val>
                                        </p:tav>
                                        <p:tav tm="100000">
                                          <p:val>
                                            <p:strVal val="#ppt_y"/>
                                          </p:val>
                                        </p:tav>
                                      </p:tavLst>
                                    </p:anim>
                                    <p:anim calcmode="lin" valueType="num">
                                      <p:cBhvr>
                                        <p:cTn id="137" dur="500" fill="hold"/>
                                        <p:tgtEl>
                                          <p:spTgt spid="102420"/>
                                        </p:tgtEl>
                                        <p:attrNameLst>
                                          <p:attrName>ppt_w</p:attrName>
                                        </p:attrNameLst>
                                      </p:cBhvr>
                                      <p:tavLst>
                                        <p:tav tm="0">
                                          <p:val>
                                            <p:fltVal val="0"/>
                                          </p:val>
                                        </p:tav>
                                        <p:tav tm="100000">
                                          <p:val>
                                            <p:strVal val="#ppt_w"/>
                                          </p:val>
                                        </p:tav>
                                      </p:tavLst>
                                    </p:anim>
                                    <p:anim calcmode="lin" valueType="num">
                                      <p:cBhvr>
                                        <p:cTn id="138" dur="500" fill="hold"/>
                                        <p:tgtEl>
                                          <p:spTgt spid="102420"/>
                                        </p:tgtEl>
                                        <p:attrNameLst>
                                          <p:attrName>ppt_h</p:attrName>
                                        </p:attrNameLst>
                                      </p:cBhvr>
                                      <p:tavLst>
                                        <p:tav tm="0">
                                          <p:val>
                                            <p:strVal val="#ppt_h"/>
                                          </p:val>
                                        </p:tav>
                                        <p:tav tm="100000">
                                          <p:val>
                                            <p:strVal val="#ppt_h"/>
                                          </p:val>
                                        </p:tav>
                                      </p:tavLst>
                                    </p:anim>
                                  </p:childTnLst>
                                </p:cTn>
                              </p:par>
                            </p:childTnLst>
                          </p:cTn>
                        </p:par>
                        <p:par>
                          <p:cTn id="139" fill="hold" nodeType="afterGroup">
                            <p:stCondLst>
                              <p:cond delay="500"/>
                            </p:stCondLst>
                            <p:childTnLst>
                              <p:par>
                                <p:cTn id="140" presetID="17" presetClass="entr" presetSubtype="4" fill="hold" nodeType="afterEffect">
                                  <p:stCondLst>
                                    <p:cond delay="0"/>
                                  </p:stCondLst>
                                  <p:childTnLst>
                                    <p:set>
                                      <p:cBhvr>
                                        <p:cTn id="141" dur="1" fill="hold">
                                          <p:stCondLst>
                                            <p:cond delay="0"/>
                                          </p:stCondLst>
                                        </p:cTn>
                                        <p:tgtEl>
                                          <p:spTgt spid="102421"/>
                                        </p:tgtEl>
                                        <p:attrNameLst>
                                          <p:attrName>style.visibility</p:attrName>
                                        </p:attrNameLst>
                                      </p:cBhvr>
                                      <p:to>
                                        <p:strVal val="visible"/>
                                      </p:to>
                                    </p:set>
                                    <p:anim calcmode="lin" valueType="num">
                                      <p:cBhvr>
                                        <p:cTn id="142" dur="500" fill="hold"/>
                                        <p:tgtEl>
                                          <p:spTgt spid="102421"/>
                                        </p:tgtEl>
                                        <p:attrNameLst>
                                          <p:attrName>ppt_x</p:attrName>
                                        </p:attrNameLst>
                                      </p:cBhvr>
                                      <p:tavLst>
                                        <p:tav tm="0">
                                          <p:val>
                                            <p:strVal val="#ppt_x"/>
                                          </p:val>
                                        </p:tav>
                                        <p:tav tm="100000">
                                          <p:val>
                                            <p:strVal val="#ppt_x"/>
                                          </p:val>
                                        </p:tav>
                                      </p:tavLst>
                                    </p:anim>
                                    <p:anim calcmode="lin" valueType="num">
                                      <p:cBhvr>
                                        <p:cTn id="143" dur="500" fill="hold"/>
                                        <p:tgtEl>
                                          <p:spTgt spid="102421"/>
                                        </p:tgtEl>
                                        <p:attrNameLst>
                                          <p:attrName>ppt_y</p:attrName>
                                        </p:attrNameLst>
                                      </p:cBhvr>
                                      <p:tavLst>
                                        <p:tav tm="0">
                                          <p:val>
                                            <p:strVal val="#ppt_y+#ppt_h/2"/>
                                          </p:val>
                                        </p:tav>
                                        <p:tav tm="100000">
                                          <p:val>
                                            <p:strVal val="#ppt_y"/>
                                          </p:val>
                                        </p:tav>
                                      </p:tavLst>
                                    </p:anim>
                                    <p:anim calcmode="lin" valueType="num">
                                      <p:cBhvr>
                                        <p:cTn id="144" dur="500" fill="hold"/>
                                        <p:tgtEl>
                                          <p:spTgt spid="102421"/>
                                        </p:tgtEl>
                                        <p:attrNameLst>
                                          <p:attrName>ppt_w</p:attrName>
                                        </p:attrNameLst>
                                      </p:cBhvr>
                                      <p:tavLst>
                                        <p:tav tm="0">
                                          <p:val>
                                            <p:strVal val="#ppt_w"/>
                                          </p:val>
                                        </p:tav>
                                        <p:tav tm="100000">
                                          <p:val>
                                            <p:strVal val="#ppt_w"/>
                                          </p:val>
                                        </p:tav>
                                      </p:tavLst>
                                    </p:anim>
                                    <p:anim calcmode="lin" valueType="num">
                                      <p:cBhvr>
                                        <p:cTn id="145" dur="500" fill="hold"/>
                                        <p:tgtEl>
                                          <p:spTgt spid="102421"/>
                                        </p:tgtEl>
                                        <p:attrNameLst>
                                          <p:attrName>ppt_h</p:attrName>
                                        </p:attrNameLst>
                                      </p:cBhvr>
                                      <p:tavLst>
                                        <p:tav tm="0">
                                          <p:val>
                                            <p:fltVal val="0"/>
                                          </p:val>
                                        </p:tav>
                                        <p:tav tm="100000">
                                          <p:val>
                                            <p:strVal val="#ppt_h"/>
                                          </p:val>
                                        </p:tav>
                                      </p:tavLst>
                                    </p:anim>
                                  </p:childTnLst>
                                </p:cTn>
                              </p:par>
                            </p:childTnLst>
                          </p:cTn>
                        </p:par>
                        <p:par>
                          <p:cTn id="146" fill="hold" nodeType="afterGroup">
                            <p:stCondLst>
                              <p:cond delay="1000"/>
                            </p:stCondLst>
                            <p:childTnLst>
                              <p:par>
                                <p:cTn id="147" presetID="17" presetClass="entr" presetSubtype="2" fill="hold" nodeType="afterEffect">
                                  <p:stCondLst>
                                    <p:cond delay="0"/>
                                  </p:stCondLst>
                                  <p:childTnLst>
                                    <p:set>
                                      <p:cBhvr>
                                        <p:cTn id="148" dur="1" fill="hold">
                                          <p:stCondLst>
                                            <p:cond delay="0"/>
                                          </p:stCondLst>
                                        </p:cTn>
                                        <p:tgtEl>
                                          <p:spTgt spid="102422"/>
                                        </p:tgtEl>
                                        <p:attrNameLst>
                                          <p:attrName>style.visibility</p:attrName>
                                        </p:attrNameLst>
                                      </p:cBhvr>
                                      <p:to>
                                        <p:strVal val="visible"/>
                                      </p:to>
                                    </p:set>
                                    <p:anim calcmode="lin" valueType="num">
                                      <p:cBhvr>
                                        <p:cTn id="149" dur="500" fill="hold"/>
                                        <p:tgtEl>
                                          <p:spTgt spid="102422"/>
                                        </p:tgtEl>
                                        <p:attrNameLst>
                                          <p:attrName>ppt_x</p:attrName>
                                        </p:attrNameLst>
                                      </p:cBhvr>
                                      <p:tavLst>
                                        <p:tav tm="0">
                                          <p:val>
                                            <p:strVal val="#ppt_x+#ppt_w/2"/>
                                          </p:val>
                                        </p:tav>
                                        <p:tav tm="100000">
                                          <p:val>
                                            <p:strVal val="#ppt_x"/>
                                          </p:val>
                                        </p:tav>
                                      </p:tavLst>
                                    </p:anim>
                                    <p:anim calcmode="lin" valueType="num">
                                      <p:cBhvr>
                                        <p:cTn id="150" dur="500" fill="hold"/>
                                        <p:tgtEl>
                                          <p:spTgt spid="102422"/>
                                        </p:tgtEl>
                                        <p:attrNameLst>
                                          <p:attrName>ppt_y</p:attrName>
                                        </p:attrNameLst>
                                      </p:cBhvr>
                                      <p:tavLst>
                                        <p:tav tm="0">
                                          <p:val>
                                            <p:strVal val="#ppt_y"/>
                                          </p:val>
                                        </p:tav>
                                        <p:tav tm="100000">
                                          <p:val>
                                            <p:strVal val="#ppt_y"/>
                                          </p:val>
                                        </p:tav>
                                      </p:tavLst>
                                    </p:anim>
                                    <p:anim calcmode="lin" valueType="num">
                                      <p:cBhvr>
                                        <p:cTn id="151" dur="500" fill="hold"/>
                                        <p:tgtEl>
                                          <p:spTgt spid="102422"/>
                                        </p:tgtEl>
                                        <p:attrNameLst>
                                          <p:attrName>ppt_w</p:attrName>
                                        </p:attrNameLst>
                                      </p:cBhvr>
                                      <p:tavLst>
                                        <p:tav tm="0">
                                          <p:val>
                                            <p:fltVal val="0"/>
                                          </p:val>
                                        </p:tav>
                                        <p:tav tm="100000">
                                          <p:val>
                                            <p:strVal val="#ppt_w"/>
                                          </p:val>
                                        </p:tav>
                                      </p:tavLst>
                                    </p:anim>
                                    <p:anim calcmode="lin" valueType="num">
                                      <p:cBhvr>
                                        <p:cTn id="152" dur="500" fill="hold"/>
                                        <p:tgtEl>
                                          <p:spTgt spid="102422"/>
                                        </p:tgtEl>
                                        <p:attrNameLst>
                                          <p:attrName>ppt_h</p:attrName>
                                        </p:attrNameLst>
                                      </p:cBhvr>
                                      <p:tavLst>
                                        <p:tav tm="0">
                                          <p:val>
                                            <p:strVal val="#ppt_h"/>
                                          </p:val>
                                        </p:tav>
                                        <p:tav tm="100000">
                                          <p:val>
                                            <p:strVal val="#ppt_h"/>
                                          </p:val>
                                        </p:tav>
                                      </p:tavLst>
                                    </p:anim>
                                  </p:childTnLst>
                                </p:cTn>
                              </p:par>
                            </p:childTnLst>
                          </p:cTn>
                        </p:par>
                        <p:par>
                          <p:cTn id="153" fill="hold" nodeType="afterGroup">
                            <p:stCondLst>
                              <p:cond delay="1500"/>
                            </p:stCondLst>
                            <p:childTnLst>
                              <p:par>
                                <p:cTn id="154" presetID="4" presetClass="entr" presetSubtype="32" fill="hold" nodeType="afterEffect">
                                  <p:stCondLst>
                                    <p:cond delay="0"/>
                                  </p:stCondLst>
                                  <p:iterate type="lt">
                                    <p:tmPct val="100000"/>
                                  </p:iterate>
                                  <p:childTnLst>
                                    <p:set>
                                      <p:cBhvr>
                                        <p:cTn id="155" dur="1" fill="hold">
                                          <p:stCondLst>
                                            <p:cond delay="0"/>
                                          </p:stCondLst>
                                        </p:cTn>
                                        <p:tgtEl>
                                          <p:spTgt spid="102425"/>
                                        </p:tgtEl>
                                        <p:attrNameLst>
                                          <p:attrName>style.visibility</p:attrName>
                                        </p:attrNameLst>
                                      </p:cBhvr>
                                      <p:to>
                                        <p:strVal val="visible"/>
                                      </p:to>
                                    </p:set>
                                    <p:animEffect transition="in" filter="box(out)">
                                      <p:cBhvr>
                                        <p:cTn id="156" dur="75"/>
                                        <p:tgtEl>
                                          <p:spTgt spid="102425"/>
                                        </p:tgtEl>
                                      </p:cBhvr>
                                    </p:animEffect>
                                  </p:childTnLst>
                                  <p:subTnLst>
                                    <p:audio>
                                      <p:cMediaNode>
                                        <p:cTn display="0" masterRel="sameClick">
                                          <p:stCondLst>
                                            <p:cond evt="begin" delay="0">
                                              <p:tn val="154"/>
                                            </p:cond>
                                          </p:stCondLst>
                                          <p:endCondLst>
                                            <p:cond evt="onStopAudio" delay="0">
                                              <p:tgtEl>
                                                <p:sldTgt/>
                                              </p:tgtEl>
                                            </p:cond>
                                          </p:endCondLst>
                                        </p:cTn>
                                        <p:tgtEl>
                                          <p:sndTgt r:embed="rId3" name="TYPE.WAV"/>
                                        </p:tgtEl>
                                      </p:cMediaNode>
                                    </p:audio>
                                  </p:sub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18" grpId="0" build="p" autoUpdateAnimBg="0"/>
      <p:bldP spid="102419" grpId="0" autoUpdateAnimBg="0"/>
      <p:bldP spid="102423" grpId="0" animBg="1"/>
      <p:bldP spid="102424" grpId="0" autoUpdateAnimBg="0"/>
      <p:bldP spid="102425" grpId="0" autoUpdateAnimBg="0"/>
      <p:bldP spid="102431" grpId="0" autoUpdateAnimBg="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11F6445-C00E-BD11-1DB1-ED407B6458DA}"/>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6" name="Rectangle 3"/>
          <p:cNvSpPr txBox="1">
            <a:spLocks noChangeArrowheads="1"/>
          </p:cNvSpPr>
          <p:nvPr/>
        </p:nvSpPr>
        <p:spPr>
          <a:xfrm>
            <a:off x="170549" y="-6377"/>
            <a:ext cx="7946453" cy="39640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buClr>
                <a:srgbClr val="0000CC"/>
              </a:buClr>
              <a:buFont typeface="Wingdings" panose="05000000000000000000" pitchFamily="2" charset="2"/>
              <a:buChar char="l"/>
            </a:pPr>
            <a:r>
              <a:rPr lang="zh-CN" altLang="en-US" sz="2800" dirty="0">
                <a:solidFill>
                  <a:srgbClr val="0000FF"/>
                </a:solidFill>
                <a:latin typeface="+mn-ea"/>
                <a:cs typeface="+mn-ea"/>
              </a:rPr>
              <a:t>同步复位法（同步清零）具体步骤</a:t>
            </a:r>
            <a:endParaRPr lang="zh-CN" altLang="en-US" sz="2800" kern="0" dirty="0">
              <a:solidFill>
                <a:srgbClr val="0000CC"/>
              </a:solidFill>
            </a:endParaRPr>
          </a:p>
          <a:p>
            <a:pPr marL="400050" lvl="1" indent="0" algn="just" eaLnBrk="1" hangingPunct="1">
              <a:lnSpc>
                <a:spcPct val="120000"/>
              </a:lnSpc>
              <a:buNone/>
            </a:pPr>
            <a:r>
              <a:rPr lang="zh-CN" altLang="en-US" sz="2200" b="0" dirty="0"/>
              <a:t>若采用同步清零，则其设计步骤为：</a:t>
            </a:r>
          </a:p>
          <a:p>
            <a:pPr lvl="1">
              <a:lnSpc>
                <a:spcPct val="120000"/>
              </a:lnSpc>
            </a:pPr>
            <a:r>
              <a:rPr lang="zh-CN" altLang="en-US" sz="2200" b="0" dirty="0">
                <a:latin typeface="Cambria Math" panose="02040503050406030204" pitchFamily="18" charset="0"/>
              </a:rPr>
              <a:t>写出</a:t>
            </a:r>
            <a:r>
              <a:rPr lang="en-US" altLang="zh-CN" sz="2200" i="1" dirty="0">
                <a:solidFill>
                  <a:srgbClr val="0000CC"/>
                </a:solidFill>
                <a:latin typeface="Cambria Math" panose="02040503050406030204" pitchFamily="18" charset="0"/>
                <a:ea typeface="Cambria Math" panose="02040503050406030204" pitchFamily="18" charset="0"/>
              </a:rPr>
              <a:t>N</a:t>
            </a:r>
            <a:r>
              <a:rPr lang="en-US" altLang="zh-CN" sz="2200" b="0" i="1" dirty="0">
                <a:solidFill>
                  <a:srgbClr val="0000CC"/>
                </a:solidFill>
                <a:latin typeface="Cambria Math" panose="02040503050406030204" pitchFamily="18" charset="0"/>
                <a:ea typeface="Cambria Math" panose="02040503050406030204" pitchFamily="18" charset="0"/>
              </a:rPr>
              <a:t> </a:t>
            </a:r>
            <a:r>
              <a:rPr lang="zh-CN" altLang="en-US" sz="2200" b="0" dirty="0">
                <a:latin typeface="Cambria Math" panose="02040503050406030204" pitchFamily="18" charset="0"/>
              </a:rPr>
              <a:t>进制计数器的第</a:t>
            </a:r>
            <a:r>
              <a:rPr lang="en-US" altLang="zh-CN" sz="2200" i="1" dirty="0">
                <a:solidFill>
                  <a:srgbClr val="0000CC"/>
                </a:solidFill>
                <a:latin typeface="Cambria Math" panose="02040503050406030204" pitchFamily="18" charset="0"/>
                <a:ea typeface="Cambria Math" panose="02040503050406030204" pitchFamily="18" charset="0"/>
              </a:rPr>
              <a:t>S</a:t>
            </a:r>
            <a:r>
              <a:rPr lang="en-US" altLang="zh-CN" sz="2200" i="1" baseline="-25000" dirty="0">
                <a:solidFill>
                  <a:srgbClr val="0000CC"/>
                </a:solidFill>
                <a:latin typeface="Cambria Math" panose="02040503050406030204" pitchFamily="18" charset="0"/>
                <a:ea typeface="Cambria Math" panose="02040503050406030204" pitchFamily="18" charset="0"/>
              </a:rPr>
              <a:t>N-1 </a:t>
            </a:r>
            <a:r>
              <a:rPr lang="zh-CN" altLang="en-US" sz="2200" b="0" dirty="0">
                <a:latin typeface="Cambria Math" panose="02040503050406030204" pitchFamily="18" charset="0"/>
              </a:rPr>
              <a:t>状态的编码。</a:t>
            </a:r>
          </a:p>
          <a:p>
            <a:pPr lvl="1">
              <a:lnSpc>
                <a:spcPct val="120000"/>
              </a:lnSpc>
            </a:pPr>
            <a:r>
              <a:rPr lang="zh-CN" altLang="en-US" sz="2200" b="0" dirty="0">
                <a:latin typeface="Cambria Math" panose="02040503050406030204" pitchFamily="18" charset="0"/>
              </a:rPr>
              <a:t>求反馈逻辑。其中若置数信号为低电平有效，则反馈逻辑是由第</a:t>
            </a:r>
            <a:r>
              <a:rPr lang="en-US" altLang="zh-CN" sz="2200" i="1" dirty="0">
                <a:solidFill>
                  <a:srgbClr val="0000CC"/>
                </a:solidFill>
                <a:latin typeface="Cambria Math" panose="02040503050406030204" pitchFamily="18" charset="0"/>
                <a:ea typeface="Cambria Math" panose="02040503050406030204" pitchFamily="18" charset="0"/>
              </a:rPr>
              <a:t>S</a:t>
            </a:r>
            <a:r>
              <a:rPr lang="en-US" altLang="zh-CN" sz="2200" i="1" baseline="-25000" dirty="0">
                <a:solidFill>
                  <a:srgbClr val="0000CC"/>
                </a:solidFill>
                <a:latin typeface="Cambria Math" panose="02040503050406030204" pitchFamily="18" charset="0"/>
                <a:ea typeface="Cambria Math" panose="02040503050406030204" pitchFamily="18" charset="0"/>
              </a:rPr>
              <a:t>N</a:t>
            </a:r>
            <a:r>
              <a:rPr lang="en-US" altLang="zh-CN" sz="2200" baseline="-25000" dirty="0">
                <a:solidFill>
                  <a:srgbClr val="0000CC"/>
                </a:solidFill>
                <a:latin typeface="Cambria Math" panose="02040503050406030204" pitchFamily="18" charset="0"/>
                <a:ea typeface="Cambria Math" panose="02040503050406030204" pitchFamily="18" charset="0"/>
              </a:rPr>
              <a:t>-1</a:t>
            </a:r>
            <a:r>
              <a:rPr lang="zh-CN" altLang="en-US" sz="2200" b="0" dirty="0">
                <a:latin typeface="Cambria Math" panose="02040503050406030204" pitchFamily="18" charset="0"/>
              </a:rPr>
              <a:t>状态编码中各位</a:t>
            </a:r>
            <a:r>
              <a:rPr lang="en-US" altLang="zh-CN" sz="2200" i="1" dirty="0">
                <a:solidFill>
                  <a:srgbClr val="0000CC"/>
                </a:solidFill>
                <a:latin typeface="Cambria Math" panose="02040503050406030204" pitchFamily="18" charset="0"/>
                <a:ea typeface="Cambria Math" panose="02040503050406030204" pitchFamily="18" charset="0"/>
              </a:rPr>
              <a:t>Q </a:t>
            </a:r>
            <a:r>
              <a:rPr lang="zh-CN" altLang="en-US" sz="2200" b="0" dirty="0">
                <a:latin typeface="Cambria Math" panose="02040503050406030204" pitchFamily="18" charset="0"/>
              </a:rPr>
              <a:t>的与非操作构成。</a:t>
            </a:r>
            <a:endParaRPr lang="en-US" altLang="zh-CN" sz="2200" b="0" dirty="0">
              <a:latin typeface="Cambria Math" panose="02040503050406030204" pitchFamily="18" charset="0"/>
            </a:endParaRPr>
          </a:p>
          <a:p>
            <a:pPr marL="57150" indent="0">
              <a:lnSpc>
                <a:spcPct val="110000"/>
              </a:lnSpc>
              <a:buNone/>
            </a:pPr>
            <a:r>
              <a:rPr lang="zh-CN" altLang="en-US" sz="2400" dirty="0">
                <a:solidFill>
                  <a:srgbClr val="0000CC"/>
                </a:solidFill>
                <a:latin typeface="Cambria Math" panose="02040503050406030204" pitchFamily="18" charset="0"/>
              </a:rPr>
              <a:t>例</a:t>
            </a:r>
            <a:r>
              <a:rPr lang="en-US" altLang="zh-CN" sz="2400" dirty="0">
                <a:solidFill>
                  <a:srgbClr val="0000CC"/>
                </a:solidFill>
                <a:latin typeface="Cambria Math" panose="02040503050406030204" pitchFamily="18" charset="0"/>
              </a:rPr>
              <a:t>10</a:t>
            </a:r>
            <a:r>
              <a:rPr lang="zh-CN" altLang="en-US" sz="2400" dirty="0">
                <a:latin typeface="Cambria Math" panose="02040503050406030204" pitchFamily="18" charset="0"/>
              </a:rPr>
              <a:t>：分析右下图所示计数器的模</a:t>
            </a:r>
            <a:endParaRPr lang="en-US" altLang="zh-CN" sz="2400" dirty="0">
              <a:latin typeface="Cambria Math" panose="02040503050406030204" pitchFamily="18" charset="0"/>
            </a:endParaRPr>
          </a:p>
        </p:txBody>
      </p:sp>
      <p:pic>
        <p:nvPicPr>
          <p:cNvPr id="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879" y="2675238"/>
            <a:ext cx="4011545" cy="276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17"/>
          <p:cNvGrpSpPr/>
          <p:nvPr/>
        </p:nvGrpSpPr>
        <p:grpSpPr>
          <a:xfrm>
            <a:off x="323073" y="2830684"/>
            <a:ext cx="4737806" cy="2529923"/>
            <a:chOff x="323073" y="2770094"/>
            <a:chExt cx="4737806" cy="2529923"/>
          </a:xfrm>
        </p:grpSpPr>
        <mc:AlternateContent xmlns:mc="http://schemas.openxmlformats.org/markup-compatibility/2006" xmlns:a14="http://schemas.microsoft.com/office/drawing/2010/main">
          <mc:Choice Requires="a14">
            <p:sp>
              <p:nvSpPr>
                <p:cNvPr id="7" name="Rectangle 8"/>
                <p:cNvSpPr>
                  <a:spLocks noChangeArrowheads="1"/>
                </p:cNvSpPr>
                <p:nvPr/>
              </p:nvSpPr>
              <p:spPr bwMode="auto">
                <a:xfrm>
                  <a:off x="323073" y="2770094"/>
                  <a:ext cx="4737806" cy="25299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ts val="300"/>
                    </a:spcBef>
                    <a:buClr>
                      <a:srgbClr val="66FF33"/>
                    </a:buClr>
                    <a:buNone/>
                  </a:pPr>
                  <a:r>
                    <a:rPr kumimoji="1" lang="zh-CN" altLang="en-US" sz="2200" b="0" i="0">
                      <a:latin typeface="+mn-ea"/>
                      <a:ea typeface="+mn-ea"/>
                    </a:rPr>
                    <a:t>                             ，计数器计数到</a:t>
                  </a:r>
                  <a14:m>
                    <m:oMath xmlns:m="http://schemas.openxmlformats.org/officeDocument/2006/math">
                      <m:r>
                        <a:rPr kumimoji="1" lang="en-US" altLang="zh-CN" sz="2200" b="1" i="1" smtClean="0">
                          <a:latin typeface="Cambria Math" panose="02040503050406030204" pitchFamily="18" charset="0"/>
                          <a:ea typeface="Cambria Math" panose="02040503050406030204" pitchFamily="18" charset="0"/>
                        </a:rPr>
                        <m:t>𝑸</m:t>
                      </m:r>
                      <m:r>
                        <a:rPr kumimoji="1" lang="en-US" altLang="zh-CN" sz="2200" b="1" i="1" baseline="-30000">
                          <a:latin typeface="Cambria Math" panose="02040503050406030204" pitchFamily="18" charset="0"/>
                          <a:ea typeface="Cambria Math" panose="02040503050406030204" pitchFamily="18" charset="0"/>
                        </a:rPr>
                        <m:t>𝟑</m:t>
                      </m:r>
                      <m:r>
                        <a:rPr kumimoji="1" lang="en-US" altLang="zh-CN" sz="2200" b="1" i="1">
                          <a:latin typeface="Cambria Math" panose="02040503050406030204" pitchFamily="18" charset="0"/>
                          <a:ea typeface="Cambria Math" panose="02040503050406030204" pitchFamily="18" charset="0"/>
                        </a:rPr>
                        <m:t>𝑸</m:t>
                      </m:r>
                      <m:r>
                        <a:rPr kumimoji="1" lang="en-US" altLang="zh-CN" sz="2200" b="1" i="1" baseline="-30000">
                          <a:latin typeface="Cambria Math" panose="02040503050406030204" pitchFamily="18" charset="0"/>
                          <a:ea typeface="Cambria Math" panose="02040503050406030204" pitchFamily="18" charset="0"/>
                        </a:rPr>
                        <m:t>𝟐</m:t>
                      </m:r>
                      <m:r>
                        <a:rPr kumimoji="1" lang="en-US" altLang="zh-CN" sz="2200" b="1" i="1">
                          <a:latin typeface="Cambria Math" panose="02040503050406030204" pitchFamily="18" charset="0"/>
                          <a:ea typeface="Cambria Math" panose="02040503050406030204" pitchFamily="18" charset="0"/>
                        </a:rPr>
                        <m:t>𝑸</m:t>
                      </m:r>
                      <m:r>
                        <a:rPr kumimoji="1" lang="en-US" altLang="zh-CN" sz="2200" b="1" i="1" baseline="-30000">
                          <a:latin typeface="Cambria Math" panose="02040503050406030204" pitchFamily="18" charset="0"/>
                          <a:ea typeface="Cambria Math" panose="02040503050406030204" pitchFamily="18" charset="0"/>
                        </a:rPr>
                        <m:t>𝟏</m:t>
                      </m:r>
                      <m:r>
                        <a:rPr kumimoji="1" lang="en-US" altLang="zh-CN" sz="2200" b="1" i="1">
                          <a:latin typeface="Cambria Math" panose="02040503050406030204" pitchFamily="18" charset="0"/>
                          <a:ea typeface="Cambria Math" panose="02040503050406030204" pitchFamily="18" charset="0"/>
                        </a:rPr>
                        <m:t>𝑸</m:t>
                      </m:r>
                      <m:r>
                        <a:rPr kumimoji="1" lang="en-US" altLang="zh-CN" sz="2200" b="1" i="1" baseline="-30000">
                          <a:latin typeface="Cambria Math" panose="02040503050406030204" pitchFamily="18" charset="0"/>
                          <a:ea typeface="Cambria Math" panose="02040503050406030204" pitchFamily="18" charset="0"/>
                        </a:rPr>
                        <m:t>𝟎</m:t>
                      </m:r>
                      <m:r>
                        <a:rPr kumimoji="1" lang="en-US" altLang="zh-CN" sz="2200" b="1" i="1">
                          <a:latin typeface="Cambria Math" panose="02040503050406030204" pitchFamily="18" charset="0"/>
                          <a:ea typeface="Cambria Math" panose="02040503050406030204" pitchFamily="18" charset="0"/>
                        </a:rPr>
                        <m:t>=</m:t>
                      </m:r>
                      <m:r>
                        <a:rPr kumimoji="1" lang="en-US" altLang="zh-CN" sz="2200" b="1" i="1">
                          <a:latin typeface="Cambria Math" panose="02040503050406030204" pitchFamily="18" charset="0"/>
                          <a:ea typeface="Cambria Math" panose="02040503050406030204" pitchFamily="18" charset="0"/>
                        </a:rPr>
                        <m:t>𝟏𝟎𝟏𝟏</m:t>
                      </m:r>
                    </m:oMath>
                  </a14:m>
                  <a:r>
                    <a:rPr kumimoji="1" lang="zh-CN" altLang="en-US" sz="2200" b="0" i="0">
                      <a:latin typeface="Cambria Math" panose="02040503050406030204" pitchFamily="18" charset="0"/>
                      <a:ea typeface="+mn-ea"/>
                    </a:rPr>
                    <a:t>时，具备送数条件即             ，当下一个计数脉冲（第</a:t>
                  </a:r>
                  <a:r>
                    <a:rPr kumimoji="1" lang="en-US" altLang="zh-CN" sz="2200" b="0" i="0">
                      <a:latin typeface="Cambria Math" panose="02040503050406030204" pitchFamily="18" charset="0"/>
                      <a:ea typeface="+mn-ea"/>
                    </a:rPr>
                    <a:t>12</a:t>
                  </a:r>
                  <a:r>
                    <a:rPr kumimoji="1" lang="zh-CN" altLang="en-US" sz="2200" b="0" i="0">
                      <a:latin typeface="Cambria Math" panose="02040503050406030204" pitchFamily="18" charset="0"/>
                      <a:ea typeface="+mn-ea"/>
                    </a:rPr>
                    <a:t>个脉冲）到达时，将</a:t>
                  </a:r>
                  <a14:m>
                    <m:oMath xmlns:m="http://schemas.openxmlformats.org/officeDocument/2006/math">
                      <m:r>
                        <a:rPr kumimoji="1" lang="en-US" altLang="zh-CN" sz="2200" b="1" i="1" smtClean="0">
                          <a:latin typeface="Cambria Math" panose="02040503050406030204" pitchFamily="18" charset="0"/>
                          <a:ea typeface="Cambria Math" panose="02040503050406030204" pitchFamily="18" charset="0"/>
                        </a:rPr>
                        <m:t>𝑫</m:t>
                      </m:r>
                      <m:r>
                        <a:rPr kumimoji="1" lang="en-US" altLang="zh-CN" sz="2200" b="1" i="1" baseline="-30000">
                          <a:latin typeface="Cambria Math" panose="02040503050406030204" pitchFamily="18" charset="0"/>
                          <a:ea typeface="Cambria Math" panose="02040503050406030204" pitchFamily="18" charset="0"/>
                        </a:rPr>
                        <m:t>𝟑</m:t>
                      </m:r>
                      <m:r>
                        <a:rPr kumimoji="1" lang="en-US" altLang="zh-CN" sz="2200" b="1" i="1">
                          <a:latin typeface="Cambria Math" panose="02040503050406030204" pitchFamily="18" charset="0"/>
                          <a:ea typeface="Cambria Math" panose="02040503050406030204" pitchFamily="18" charset="0"/>
                        </a:rPr>
                        <m:t>𝑫</m:t>
                      </m:r>
                      <m:r>
                        <a:rPr kumimoji="1" lang="en-US" altLang="zh-CN" sz="2200" b="1" i="1" baseline="-30000">
                          <a:latin typeface="Cambria Math" panose="02040503050406030204" pitchFamily="18" charset="0"/>
                          <a:ea typeface="Cambria Math" panose="02040503050406030204" pitchFamily="18" charset="0"/>
                        </a:rPr>
                        <m:t>𝟐</m:t>
                      </m:r>
                      <m:r>
                        <a:rPr kumimoji="1" lang="en-US" altLang="zh-CN" sz="2200" b="1" i="1">
                          <a:latin typeface="Cambria Math" panose="02040503050406030204" pitchFamily="18" charset="0"/>
                          <a:ea typeface="Cambria Math" panose="02040503050406030204" pitchFamily="18" charset="0"/>
                        </a:rPr>
                        <m:t>𝑫</m:t>
                      </m:r>
                      <m:r>
                        <a:rPr kumimoji="1" lang="en-US" altLang="zh-CN" sz="2200" b="1" i="1" baseline="-30000">
                          <a:latin typeface="Cambria Math" panose="02040503050406030204" pitchFamily="18" charset="0"/>
                          <a:ea typeface="Cambria Math" panose="02040503050406030204" pitchFamily="18" charset="0"/>
                        </a:rPr>
                        <m:t>𝟏</m:t>
                      </m:r>
                      <m:r>
                        <a:rPr kumimoji="1" lang="en-US" altLang="zh-CN" sz="2200" b="1" i="1">
                          <a:latin typeface="Cambria Math" panose="02040503050406030204" pitchFamily="18" charset="0"/>
                          <a:ea typeface="Cambria Math" panose="02040503050406030204" pitchFamily="18" charset="0"/>
                        </a:rPr>
                        <m:t>𝑫</m:t>
                      </m:r>
                      <m:r>
                        <a:rPr kumimoji="1" lang="en-US" altLang="zh-CN" sz="2200" b="1" i="1" baseline="-30000">
                          <a:latin typeface="Cambria Math" panose="02040503050406030204" pitchFamily="18" charset="0"/>
                          <a:ea typeface="Cambria Math" panose="02040503050406030204" pitchFamily="18" charset="0"/>
                        </a:rPr>
                        <m:t>𝟎</m:t>
                      </m:r>
                      <m:r>
                        <a:rPr kumimoji="1" lang="en-US" altLang="zh-CN" sz="2200" b="1" i="1">
                          <a:latin typeface="Cambria Math" panose="02040503050406030204" pitchFamily="18" charset="0"/>
                          <a:ea typeface="Cambria Math" panose="02040503050406030204" pitchFamily="18" charset="0"/>
                        </a:rPr>
                        <m:t>=</m:t>
                      </m:r>
                      <m:r>
                        <a:rPr kumimoji="1" lang="en-US" altLang="zh-CN" sz="2200" b="1" i="1">
                          <a:latin typeface="Cambria Math" panose="02040503050406030204" pitchFamily="18" charset="0"/>
                          <a:ea typeface="Cambria Math" panose="02040503050406030204" pitchFamily="18" charset="0"/>
                        </a:rPr>
                        <m:t>𝟎𝟎𝟎𝟎</m:t>
                      </m:r>
                    </m:oMath>
                  </a14:m>
                  <a:r>
                    <a:rPr kumimoji="1" lang="zh-CN" altLang="en-US" sz="2200" b="0" i="0">
                      <a:latin typeface="Cambria Math" panose="02040503050406030204" pitchFamily="18" charset="0"/>
                      <a:ea typeface="+mn-ea"/>
                    </a:rPr>
                    <a:t>置入计数器，从而使计数器</a:t>
                  </a:r>
                  <a:r>
                    <a:rPr kumimoji="1" lang="zh-CN" altLang="en-US" sz="2200" i="0">
                      <a:solidFill>
                        <a:srgbClr val="C00000"/>
                      </a:solidFill>
                      <a:latin typeface="Cambria Math" panose="02040503050406030204" pitchFamily="18" charset="0"/>
                      <a:ea typeface="+mn-ea"/>
                    </a:rPr>
                    <a:t>复位</a:t>
                  </a:r>
                  <a:r>
                    <a:rPr kumimoji="1" lang="zh-CN" altLang="en-US" sz="2200" b="0" i="0">
                      <a:latin typeface="Cambria Math" panose="02040503050406030204" pitchFamily="18" charset="0"/>
                      <a:ea typeface="+mn-ea"/>
                    </a:rPr>
                    <a:t>。</a:t>
                  </a:r>
                </a:p>
              </p:txBody>
            </p:sp>
          </mc:Choice>
          <mc:Fallback xmlns="">
            <p:sp>
              <p:nvSpPr>
                <p:cNvPr id="7" name="Rectangle 8"/>
                <p:cNvSpPr>
                  <a:spLocks noRot="1" noChangeAspect="1" noMove="1" noResize="1" noEditPoints="1" noAdjustHandles="1" noChangeArrowheads="1" noChangeShapeType="1" noTextEdit="1"/>
                </p:cNvSpPr>
                <p:nvPr/>
              </p:nvSpPr>
              <p:spPr bwMode="auto">
                <a:xfrm>
                  <a:off x="323073" y="2770094"/>
                  <a:ext cx="4737806" cy="2529923"/>
                </a:xfrm>
                <a:prstGeom prst="rect">
                  <a:avLst/>
                </a:prstGeom>
                <a:blipFill rotWithShape="0">
                  <a:blip r:embed="rId8"/>
                  <a:stretch>
                    <a:fillRect l="-1673" r="-1287" b="-28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 name="对象 2"/>
                <p:cNvGraphicFramePr>
                  <a:graphicFrameLocks noChangeAspect="1"/>
                </p:cNvGraphicFramePr>
                <p:nvPr/>
              </p:nvGraphicFramePr>
              <p:xfrm>
                <a:off x="749055" y="3616108"/>
                <a:ext cx="867994" cy="482219"/>
              </p:xfrm>
              <a:graphic>
                <a:graphicData uri="http://schemas.openxmlformats.org/presentationml/2006/ole">
                  <mc:AlternateContent>
                    <mc:Choice xmlns:v="urn:schemas-microsoft-com:vml" Requires="v">
                      <p:oleObj name="Equation" r:id="rId9" imgW="457200" imgH="253800" progId="Equation.DSMT4">
                        <p:embed/>
                      </p:oleObj>
                    </mc:Choice>
                    <mc:Fallback>
                      <p:oleObj name="Equation" r:id="rId9" imgW="457200" imgH="253800" progId="Equation.DSMT4">
                        <p:embed/>
                        <p:pic>
                          <p:nvPicPr>
                            <p:cNvPr id="0" name=""/>
                            <p:cNvPicPr/>
                            <p:nvPr/>
                          </p:nvPicPr>
                          <p:blipFill>
                            <a:blip r:embed="rId10"/>
                            <a:stretch>
                              <a:fillRect/>
                            </a:stretch>
                          </p:blipFill>
                          <p:spPr>
                            <a:xfrm>
                              <a:off x="749055" y="3616108"/>
                              <a:ext cx="867994" cy="482219"/>
                            </a:xfrm>
                            <a:prstGeom prst="rect">
                              <a:avLst/>
                            </a:prstGeom>
                          </p:spPr>
                        </p:pic>
                      </p:oleObj>
                    </mc:Fallback>
                  </mc:AlternateContent>
                </a:graphicData>
              </a:graphic>
            </p:graphicFrame>
          </mc:Choice>
          <mc:Fallback xmlns="">
            <p:graphicFrame>
              <p:nvGraphicFramePr>
                <p:cNvPr id="3" name="对象 2"/>
                <p:cNvGraphicFramePr>
                  <a:graphicFrameLocks noChangeAspect="1"/>
                </p:cNvGraphicFramePr>
                <p:nvPr>
                  <p:extLst>
                    <p:ext uri="{D42A27DB-BD31-4B8C-83A1-F6EECF244321}">
                      <p14:modId xmlns:p14="http://schemas.microsoft.com/office/powerpoint/2010/main" val="3247079209"/>
                    </p:ext>
                  </p:extLst>
                </p:nvPr>
              </p:nvGraphicFramePr>
              <p:xfrm>
                <a:off x="749055" y="3616108"/>
                <a:ext cx="867994" cy="482219"/>
              </p:xfrm>
              <a:graphic>
                <a:graphicData uri="http://schemas.openxmlformats.org/presentationml/2006/ole">
                  <mc:AlternateContent>
                    <mc:Choice xmlns:v="urn:schemas-microsoft-com:vml" Requires="v">
                      <p:oleObj spid="_x0000_s49190" name="Equation" r:id="rId11" imgW="457200" imgH="253800" progId="Equation.DSMT4">
                        <p:embed/>
                      </p:oleObj>
                    </mc:Choice>
                    <mc:Fallback>
                      <p:oleObj name="Equation" r:id="rId11" imgW="457200" imgH="253800" progId="Equation.DSMT4">
                        <p:embed/>
                        <p:pic>
                          <p:nvPicPr>
                            <p:cNvPr id="0" name=""/>
                            <p:cNvPicPr/>
                            <p:nvPr/>
                          </p:nvPicPr>
                          <p:blipFill>
                            <a:blip r:embed="rId12"/>
                            <a:stretch>
                              <a:fillRect/>
                            </a:stretch>
                          </p:blipFill>
                          <p:spPr>
                            <a:xfrm>
                              <a:off x="749055" y="3616108"/>
                              <a:ext cx="867994" cy="482219"/>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0" name="对象 9"/>
                <p:cNvGraphicFramePr>
                  <a:graphicFrameLocks noChangeAspect="1"/>
                </p:cNvGraphicFramePr>
                <p:nvPr/>
              </p:nvGraphicFramePr>
              <p:xfrm>
                <a:off x="829636" y="2778414"/>
                <a:ext cx="2063130" cy="491222"/>
              </p:xfrm>
              <a:graphic>
                <a:graphicData uri="http://schemas.openxmlformats.org/presentationml/2006/ole">
                  <mc:AlternateContent>
                    <mc:Choice xmlns:v="urn:schemas-microsoft-com:vml" Requires="v">
                      <p:oleObj name="Equation" r:id="rId13" imgW="1066680" imgH="253800" progId="Equation.DSMT4">
                        <p:embed/>
                      </p:oleObj>
                    </mc:Choice>
                    <mc:Fallback>
                      <p:oleObj name="Equation" r:id="rId13" imgW="1066680" imgH="253800" progId="Equation.DSMT4">
                        <p:embed/>
                        <p:pic>
                          <p:nvPicPr>
                            <p:cNvPr id="0" name=""/>
                            <p:cNvPicPr/>
                            <p:nvPr/>
                          </p:nvPicPr>
                          <p:blipFill>
                            <a:blip r:embed="rId14"/>
                            <a:stretch>
                              <a:fillRect/>
                            </a:stretch>
                          </p:blipFill>
                          <p:spPr>
                            <a:xfrm>
                              <a:off x="829636" y="2778414"/>
                              <a:ext cx="2063130" cy="491222"/>
                            </a:xfrm>
                            <a:prstGeom prst="rect">
                              <a:avLst/>
                            </a:prstGeom>
                          </p:spPr>
                        </p:pic>
                      </p:oleObj>
                    </mc:Fallback>
                  </mc:AlternateContent>
                </a:graphicData>
              </a:graphic>
            </p:graphicFrame>
          </mc:Choice>
          <mc:Fallback xmlns="">
            <p:graphicFrame>
              <p:nvGraphicFramePr>
                <p:cNvPr id="10" name="对象 9"/>
                <p:cNvGraphicFramePr>
                  <a:graphicFrameLocks noChangeAspect="1"/>
                </p:cNvGraphicFramePr>
                <p:nvPr>
                  <p:extLst>
                    <p:ext uri="{D42A27DB-BD31-4B8C-83A1-F6EECF244321}">
                      <p14:modId xmlns:p14="http://schemas.microsoft.com/office/powerpoint/2010/main" val="2796160981"/>
                    </p:ext>
                  </p:extLst>
                </p:nvPr>
              </p:nvGraphicFramePr>
              <p:xfrm>
                <a:off x="829636" y="2778414"/>
                <a:ext cx="2063130" cy="491222"/>
              </p:xfrm>
              <a:graphic>
                <a:graphicData uri="http://schemas.openxmlformats.org/presentationml/2006/ole">
                  <mc:AlternateContent>
                    <mc:Choice xmlns:v="urn:schemas-microsoft-com:vml" Requires="v">
                      <p:oleObj spid="_x0000_s49191" name="Equation" r:id="rId15" imgW="1066680" imgH="253800" progId="Equation.DSMT4">
                        <p:embed/>
                      </p:oleObj>
                    </mc:Choice>
                    <mc:Fallback>
                      <p:oleObj name="Equation" r:id="rId15" imgW="1066680" imgH="253800" progId="Equation.DSMT4">
                        <p:embed/>
                        <p:pic>
                          <p:nvPicPr>
                            <p:cNvPr id="0" name=""/>
                            <p:cNvPicPr/>
                            <p:nvPr/>
                          </p:nvPicPr>
                          <p:blipFill>
                            <a:blip r:embed="rId16"/>
                            <a:stretch>
                              <a:fillRect/>
                            </a:stretch>
                          </p:blipFill>
                          <p:spPr>
                            <a:xfrm>
                              <a:off x="829636" y="2778414"/>
                              <a:ext cx="2063130" cy="491222"/>
                            </a:xfrm>
                            <a:prstGeom prst="rect">
                              <a:avLst/>
                            </a:prstGeom>
                          </p:spPr>
                        </p:pic>
                      </p:oleObj>
                    </mc:Fallback>
                  </mc:AlternateContent>
                </a:graphicData>
              </a:graphic>
            </p:graphicFrame>
          </mc:Fallback>
        </mc:AlternateContent>
      </p:grpSp>
      <p:sp>
        <p:nvSpPr>
          <p:cNvPr id="11" name="Rectangle 1039"/>
          <p:cNvSpPr>
            <a:spLocks noChangeArrowheads="1"/>
          </p:cNvSpPr>
          <p:nvPr/>
        </p:nvSpPr>
        <p:spPr bwMode="auto">
          <a:xfrm>
            <a:off x="1183052" y="4862767"/>
            <a:ext cx="21503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200" i="0"/>
              <a:t>Q</a:t>
            </a:r>
            <a:r>
              <a:rPr kumimoji="1" lang="en-US" altLang="zh-CN" sz="2200" i="0" baseline="-25000"/>
              <a:t>3</a:t>
            </a:r>
            <a:r>
              <a:rPr kumimoji="1" lang="en-US" altLang="zh-CN" sz="2200" i="0"/>
              <a:t>Q</a:t>
            </a:r>
            <a:r>
              <a:rPr kumimoji="1" lang="en-US" altLang="zh-CN" sz="2200" i="0" baseline="-25000"/>
              <a:t>2</a:t>
            </a:r>
            <a:r>
              <a:rPr kumimoji="1" lang="en-US" altLang="zh-CN" sz="2200" i="0"/>
              <a:t>Q</a:t>
            </a:r>
            <a:r>
              <a:rPr kumimoji="1" lang="en-US" altLang="zh-CN" sz="2200" i="0" baseline="-25000"/>
              <a:t>1</a:t>
            </a:r>
            <a:r>
              <a:rPr kumimoji="1" lang="en-US" altLang="zh-CN" sz="2200" i="0"/>
              <a:t>Q</a:t>
            </a:r>
            <a:r>
              <a:rPr kumimoji="1" lang="en-US" altLang="zh-CN" sz="2200" i="0" baseline="-25000"/>
              <a:t>0</a:t>
            </a:r>
            <a:r>
              <a:rPr kumimoji="1" lang="en-US" altLang="zh-CN" sz="2200" i="0"/>
              <a:t>=1011</a:t>
            </a:r>
          </a:p>
        </p:txBody>
      </p:sp>
      <p:sp>
        <p:nvSpPr>
          <p:cNvPr id="12" name="Rectangle 1040"/>
          <p:cNvSpPr>
            <a:spLocks noChangeArrowheads="1"/>
          </p:cNvSpPr>
          <p:nvPr/>
        </p:nvSpPr>
        <p:spPr bwMode="auto">
          <a:xfrm>
            <a:off x="1213534" y="6221602"/>
            <a:ext cx="21659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200" i="0"/>
              <a:t>Q</a:t>
            </a:r>
            <a:r>
              <a:rPr kumimoji="1" lang="en-US" altLang="zh-CN" sz="2200" i="0" baseline="-25000"/>
              <a:t>3</a:t>
            </a:r>
            <a:r>
              <a:rPr kumimoji="1" lang="en-US" altLang="zh-CN" sz="2200" i="0"/>
              <a:t>Q</a:t>
            </a:r>
            <a:r>
              <a:rPr kumimoji="1" lang="en-US" altLang="zh-CN" sz="2200" i="0" baseline="-25000"/>
              <a:t>2</a:t>
            </a:r>
            <a:r>
              <a:rPr kumimoji="1" lang="en-US" altLang="zh-CN" sz="2200" i="0"/>
              <a:t>Q</a:t>
            </a:r>
            <a:r>
              <a:rPr kumimoji="1" lang="en-US" altLang="zh-CN" sz="2200" i="0" baseline="-25000"/>
              <a:t>1</a:t>
            </a:r>
            <a:r>
              <a:rPr kumimoji="1" lang="en-US" altLang="zh-CN" sz="2200" i="0"/>
              <a:t>Q</a:t>
            </a:r>
            <a:r>
              <a:rPr kumimoji="1" lang="en-US" altLang="zh-CN" sz="2200" i="0" baseline="-25000"/>
              <a:t>0</a:t>
            </a:r>
            <a:r>
              <a:rPr kumimoji="1" lang="en-US" altLang="zh-CN" sz="2200" i="0"/>
              <a:t>=0000</a:t>
            </a:r>
          </a:p>
        </p:txBody>
      </p:sp>
      <p:sp>
        <p:nvSpPr>
          <p:cNvPr id="13" name="Line 1041"/>
          <p:cNvSpPr>
            <a:spLocks noChangeShapeType="1"/>
          </p:cNvSpPr>
          <p:nvPr/>
        </p:nvSpPr>
        <p:spPr bwMode="auto">
          <a:xfrm>
            <a:off x="2201735" y="5270437"/>
            <a:ext cx="0" cy="360362"/>
          </a:xfrm>
          <a:prstGeom prst="line">
            <a:avLst/>
          </a:prstGeom>
          <a:noFill/>
          <a:ln w="28575">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200"/>
          </a:p>
        </p:txBody>
      </p:sp>
      <p:sp>
        <p:nvSpPr>
          <p:cNvPr id="14" name="Line 1042"/>
          <p:cNvSpPr>
            <a:spLocks noChangeShapeType="1"/>
          </p:cNvSpPr>
          <p:nvPr/>
        </p:nvSpPr>
        <p:spPr bwMode="auto">
          <a:xfrm>
            <a:off x="2200286" y="5982929"/>
            <a:ext cx="1" cy="338170"/>
          </a:xfrm>
          <a:prstGeom prst="line">
            <a:avLst/>
          </a:prstGeom>
          <a:noFill/>
          <a:ln w="28575">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200"/>
          </a:p>
        </p:txBody>
      </p:sp>
      <p:graphicFrame>
        <p:nvGraphicFramePr>
          <p:cNvPr id="17" name="对象 16"/>
          <p:cNvGraphicFramePr>
            <a:graphicFrameLocks noChangeAspect="1"/>
          </p:cNvGraphicFramePr>
          <p:nvPr/>
        </p:nvGraphicFramePr>
        <p:xfrm>
          <a:off x="1315344" y="5532327"/>
          <a:ext cx="1938785" cy="461616"/>
        </p:xfrm>
        <a:graphic>
          <a:graphicData uri="http://schemas.openxmlformats.org/presentationml/2006/ole">
            <mc:AlternateContent xmlns:mc="http://schemas.openxmlformats.org/markup-compatibility/2006">
              <mc:Choice xmlns:v="urn:schemas-microsoft-com:vml" Requires="v">
                <p:oleObj name="Equation" r:id="rId17" imgW="1066680" imgH="253800" progId="Equation.DSMT4">
                  <p:embed/>
                </p:oleObj>
              </mc:Choice>
              <mc:Fallback>
                <p:oleObj name="Equation" r:id="rId17" imgW="1066680" imgH="253800" progId="Equation.DSMT4">
                  <p:embed/>
                  <p:pic>
                    <p:nvPicPr>
                      <p:cNvPr id="0" name=""/>
                      <p:cNvPicPr/>
                      <p:nvPr/>
                    </p:nvPicPr>
                    <p:blipFill>
                      <a:blip r:embed="rId14"/>
                      <a:stretch>
                        <a:fillRect/>
                      </a:stretch>
                    </p:blipFill>
                    <p:spPr>
                      <a:xfrm>
                        <a:off x="1315344" y="5532327"/>
                        <a:ext cx="1938785" cy="46161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4143776" y="5435156"/>
                <a:ext cx="4572000" cy="1200329"/>
              </a:xfrm>
              <a:prstGeom prst="rect">
                <a:avLst/>
              </a:prstGeom>
            </p:spPr>
            <p:txBody>
              <a:bodyPr>
                <a:spAutoFit/>
              </a:bodyPr>
              <a:lstStyle/>
              <a:p>
                <a:r>
                  <a:rPr kumimoji="1" lang="zh-CN" altLang="en-US" b="0">
                    <a:latin typeface="+mn-ea"/>
                    <a:ea typeface="+mn-ea"/>
                  </a:rPr>
                  <a:t>有效状态</a:t>
                </a:r>
                <a14:m>
                  <m:oMath xmlns:m="http://schemas.openxmlformats.org/officeDocument/2006/math">
                    <m:r>
                      <a:rPr kumimoji="1" lang="zh-CN" altLang="en-US" b="0" i="1">
                        <a:latin typeface="Cambria Math" panose="02040503050406030204" pitchFamily="18" charset="0"/>
                        <a:ea typeface="+mn-ea"/>
                      </a:rPr>
                      <m:t>循环</m:t>
                    </m:r>
                    <m:r>
                      <a:rPr kumimoji="1" lang="zh-CN" altLang="en-US" b="0" i="1" smtClean="0">
                        <a:latin typeface="Cambria Math" panose="02040503050406030204" pitchFamily="18" charset="0"/>
                        <a:ea typeface="+mn-ea"/>
                      </a:rPr>
                      <m:t>为：</m:t>
                    </m:r>
                    <m:r>
                      <a:rPr kumimoji="1" lang="en-US" altLang="zh-CN" b="0" i="1">
                        <a:latin typeface="Cambria Math" panose="02040503050406030204" pitchFamily="18" charset="0"/>
                        <a:ea typeface="+mn-ea"/>
                      </a:rPr>
                      <m:t>0000</m:t>
                    </m:r>
                    <m:r>
                      <a:rPr kumimoji="1" lang="en-US" altLang="zh-CN" b="0" i="1" smtClean="0">
                        <a:latin typeface="Cambria Math" panose="02040503050406030204" pitchFamily="18" charset="0"/>
                        <a:ea typeface="+mn-ea"/>
                      </a:rPr>
                      <m:t>→1011</m:t>
                    </m:r>
                  </m:oMath>
                </a14:m>
                <a:r>
                  <a:rPr kumimoji="1" lang="zh-CN" altLang="en-US" b="0">
                    <a:latin typeface="+mn-ea"/>
                    <a:ea typeface="+mn-ea"/>
                  </a:rPr>
                  <a:t>，共</a:t>
                </a:r>
                <a:r>
                  <a:rPr kumimoji="1" lang="en-US" altLang="zh-CN" b="0">
                    <a:latin typeface="+mn-ea"/>
                    <a:ea typeface="+mn-ea"/>
                  </a:rPr>
                  <a:t>12</a:t>
                </a:r>
                <a:r>
                  <a:rPr kumimoji="1" lang="zh-CN" altLang="en-US" b="0">
                    <a:latin typeface="+mn-ea"/>
                    <a:ea typeface="+mn-ea"/>
                  </a:rPr>
                  <a:t>个状态，因此该计数器为</a:t>
                </a:r>
                <a:r>
                  <a:rPr kumimoji="1" lang="zh-CN" altLang="en-US">
                    <a:solidFill>
                      <a:srgbClr val="800000"/>
                    </a:solidFill>
                    <a:latin typeface="+mn-ea"/>
                    <a:ea typeface="+mn-ea"/>
                  </a:rPr>
                  <a:t>模</a:t>
                </a:r>
                <a:r>
                  <a:rPr kumimoji="1" lang="en-US" altLang="zh-CN">
                    <a:solidFill>
                      <a:srgbClr val="800000"/>
                    </a:solidFill>
                    <a:latin typeface="+mn-ea"/>
                    <a:ea typeface="+mn-ea"/>
                  </a:rPr>
                  <a:t>12</a:t>
                </a:r>
                <a:r>
                  <a:rPr kumimoji="1" lang="zh-CN" altLang="en-US">
                    <a:solidFill>
                      <a:srgbClr val="800000"/>
                    </a:solidFill>
                    <a:latin typeface="+mn-ea"/>
                    <a:ea typeface="+mn-ea"/>
                  </a:rPr>
                  <a:t>计数器</a:t>
                </a:r>
                <a:r>
                  <a:rPr kumimoji="1" lang="zh-CN" altLang="en-US" b="0">
                    <a:latin typeface="+mn-ea"/>
                    <a:ea typeface="+mn-ea"/>
                  </a:rPr>
                  <a:t>。</a:t>
                </a:r>
                <a:endParaRPr lang="zh-CN" altLang="en-US" b="0">
                  <a:latin typeface="+mn-ea"/>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143776" y="5435156"/>
                <a:ext cx="4572000" cy="1200329"/>
              </a:xfrm>
              <a:prstGeom prst="rect">
                <a:avLst/>
              </a:prstGeom>
              <a:blipFill rotWithShape="0">
                <a:blip r:embed="rId18"/>
                <a:stretch>
                  <a:fillRect l="-2133" t="-4082" r="-400" b="-112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669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11F6445-C00E-BD11-1DB1-ED407B6458DA}"/>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20779" y="92084"/>
            <a:ext cx="8417257"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en-US" altLang="zh-CN" sz="3200" dirty="0">
                <a:solidFill>
                  <a:srgbClr val="0000FF"/>
                </a:solidFill>
                <a:latin typeface="+mn-ea"/>
                <a:ea typeface="+mn-ea"/>
                <a:cs typeface="+mn-ea"/>
              </a:rPr>
              <a:t> </a:t>
            </a:r>
            <a:r>
              <a:rPr lang="zh-CN" altLang="en-US" sz="3200" dirty="0">
                <a:solidFill>
                  <a:srgbClr val="0000FF"/>
                </a:solidFill>
                <a:latin typeface="+mn-ea"/>
                <a:ea typeface="+mn-ea"/>
                <a:cs typeface="+mn-ea"/>
              </a:rPr>
              <a:t>用中规模集成计数器构成任意进制计数器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382384" y="952152"/>
            <a:ext cx="7894046" cy="562052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spcBef>
                <a:spcPts val="300"/>
              </a:spcBef>
              <a:spcAft>
                <a:spcPts val="600"/>
              </a:spcAft>
              <a:buClr>
                <a:srgbClr val="0000CC"/>
              </a:buClr>
            </a:pPr>
            <a:r>
              <a:rPr lang="zh-CN" altLang="en-US" sz="2200"/>
              <a:t>复位法（清零法）的问题</a:t>
            </a:r>
            <a:endParaRPr lang="en-US" altLang="zh-CN" sz="2200"/>
          </a:p>
          <a:p>
            <a:pPr lvl="1" algn="just" eaLnBrk="1" hangingPunct="1">
              <a:lnSpc>
                <a:spcPct val="120000"/>
              </a:lnSpc>
              <a:spcBef>
                <a:spcPts val="300"/>
              </a:spcBef>
              <a:spcAft>
                <a:spcPts val="600"/>
              </a:spcAft>
              <a:buClr>
                <a:srgbClr val="0000CC"/>
              </a:buClr>
              <a:buFont typeface="Wingdings" panose="05000000000000000000" pitchFamily="2" charset="2"/>
              <a:buChar char="Ø"/>
            </a:pPr>
            <a:r>
              <a:rPr lang="zh-CN" altLang="en-US" sz="2200" b="0">
                <a:latin typeface="+mn-ea"/>
              </a:rPr>
              <a:t>对于</a:t>
            </a:r>
            <a:r>
              <a:rPr lang="zh-CN" altLang="en-US" sz="2200">
                <a:latin typeface="+mn-ea"/>
              </a:rPr>
              <a:t>异步清零法</a:t>
            </a:r>
            <a:r>
              <a:rPr lang="zh-CN" altLang="en-US" sz="2200" b="0">
                <a:latin typeface="+mn-ea"/>
              </a:rPr>
              <a:t>，随着计数器被置</a:t>
            </a:r>
            <a:r>
              <a:rPr lang="en-US" altLang="zh-CN" sz="2200" b="0">
                <a:latin typeface="+mn-ea"/>
              </a:rPr>
              <a:t>0</a:t>
            </a:r>
            <a:r>
              <a:rPr lang="zh-CN" altLang="en-US" sz="2200" b="0">
                <a:latin typeface="+mn-ea"/>
              </a:rPr>
              <a:t>，复位信号随之消失，复位信号持续时间很短，电路的可靠性不高。</a:t>
            </a:r>
            <a:endParaRPr lang="en-US" altLang="zh-CN" sz="2200"/>
          </a:p>
          <a:p>
            <a:pPr algn="just" eaLnBrk="1" hangingPunct="1">
              <a:lnSpc>
                <a:spcPct val="120000"/>
              </a:lnSpc>
              <a:spcBef>
                <a:spcPts val="300"/>
              </a:spcBef>
              <a:spcAft>
                <a:spcPts val="600"/>
              </a:spcAft>
              <a:buClr>
                <a:srgbClr val="0000CC"/>
              </a:buClr>
            </a:pPr>
            <a:r>
              <a:rPr lang="zh-CN" altLang="en-US" sz="2200" kern="0">
                <a:solidFill>
                  <a:srgbClr val="800000"/>
                </a:solidFill>
              </a:rPr>
              <a:t>置数法</a:t>
            </a:r>
            <a:endParaRPr lang="zh-CN" altLang="en-US" sz="2200" kern="0" dirty="0">
              <a:solidFill>
                <a:srgbClr val="800000"/>
              </a:solidFill>
            </a:endParaRPr>
          </a:p>
          <a:p>
            <a:pPr lvl="1" indent="-342900" algn="just" eaLnBrk="1" hangingPunct="1">
              <a:lnSpc>
                <a:spcPct val="120000"/>
              </a:lnSpc>
              <a:spcBef>
                <a:spcPts val="300"/>
              </a:spcBef>
              <a:spcAft>
                <a:spcPts val="600"/>
              </a:spcAft>
              <a:buFont typeface="Wingdings" panose="05000000000000000000" pitchFamily="2" charset="2"/>
              <a:buChar char="Ø"/>
            </a:pPr>
            <a:r>
              <a:rPr lang="zh-CN" altLang="en-US" sz="2200" b="0" dirty="0">
                <a:latin typeface="+mn-ea"/>
              </a:rPr>
              <a:t>置数法即对计数器进行预置数。</a:t>
            </a:r>
            <a:endParaRPr lang="en-US" altLang="zh-CN" sz="2200" b="0" dirty="0">
              <a:latin typeface="+mn-ea"/>
            </a:endParaRPr>
          </a:p>
          <a:p>
            <a:pPr lvl="1" indent="-342900" algn="just" eaLnBrk="1" hangingPunct="1">
              <a:lnSpc>
                <a:spcPct val="120000"/>
              </a:lnSpc>
              <a:spcBef>
                <a:spcPts val="300"/>
              </a:spcBef>
              <a:spcAft>
                <a:spcPts val="600"/>
              </a:spcAft>
              <a:buFont typeface="Wingdings" panose="05000000000000000000" pitchFamily="2" charset="2"/>
              <a:buChar char="Ø"/>
            </a:pPr>
            <a:r>
              <a:rPr lang="zh-CN" altLang="en-US" sz="2200" b="0" dirty="0">
                <a:latin typeface="+mn-ea"/>
              </a:rPr>
              <a:t>在计数器</a:t>
            </a:r>
            <a:r>
              <a:rPr lang="zh-CN" altLang="en-US" sz="2200" dirty="0">
                <a:solidFill>
                  <a:srgbClr val="800000"/>
                </a:solidFill>
                <a:latin typeface="+mn-ea"/>
              </a:rPr>
              <a:t>计到最大数</a:t>
            </a:r>
            <a:r>
              <a:rPr lang="zh-CN" altLang="en-US" sz="2200" b="0" dirty="0">
                <a:latin typeface="+mn-ea"/>
              </a:rPr>
              <a:t>时，</a:t>
            </a:r>
            <a:r>
              <a:rPr lang="zh-CN" altLang="en-US" sz="2200" dirty="0">
                <a:solidFill>
                  <a:srgbClr val="800000"/>
                </a:solidFill>
                <a:latin typeface="+mn-ea"/>
              </a:rPr>
              <a:t>置入</a:t>
            </a:r>
            <a:r>
              <a:rPr lang="zh-CN" altLang="en-US" sz="2200" b="0" dirty="0">
                <a:latin typeface="+mn-ea"/>
              </a:rPr>
              <a:t>计数器状态转换图中的</a:t>
            </a:r>
            <a:r>
              <a:rPr lang="zh-CN" altLang="en-US" sz="2200" dirty="0">
                <a:solidFill>
                  <a:srgbClr val="800000"/>
                </a:solidFill>
                <a:latin typeface="+mn-ea"/>
              </a:rPr>
              <a:t>最小数</a:t>
            </a:r>
            <a:r>
              <a:rPr lang="zh-CN" altLang="en-US" sz="2200" b="0" dirty="0">
                <a:latin typeface="+mn-ea"/>
              </a:rPr>
              <a:t>，作为计数循环的起点；</a:t>
            </a:r>
            <a:r>
              <a:rPr lang="zh-CN" altLang="en-US" sz="2200" dirty="0">
                <a:solidFill>
                  <a:srgbClr val="800000"/>
                </a:solidFill>
                <a:latin typeface="+mn-ea"/>
              </a:rPr>
              <a:t>也可以</a:t>
            </a:r>
            <a:r>
              <a:rPr lang="zh-CN" altLang="en-US" sz="2200" b="0" dirty="0">
                <a:latin typeface="+mn-ea"/>
              </a:rPr>
              <a:t>在计数到某个数之后，</a:t>
            </a:r>
            <a:r>
              <a:rPr lang="zh-CN" altLang="en-US" sz="2200" dirty="0">
                <a:solidFill>
                  <a:srgbClr val="800000"/>
                </a:solidFill>
                <a:latin typeface="+mn-ea"/>
              </a:rPr>
              <a:t>置入最大数</a:t>
            </a:r>
            <a:r>
              <a:rPr lang="zh-CN" altLang="en-US" sz="2200" b="0" dirty="0">
                <a:latin typeface="+mn-ea"/>
              </a:rPr>
              <a:t>，然后接着从</a:t>
            </a:r>
            <a:r>
              <a:rPr lang="en-US" altLang="zh-CN" sz="2200" b="0" dirty="0">
                <a:latin typeface="+mn-ea"/>
              </a:rPr>
              <a:t>0</a:t>
            </a:r>
            <a:r>
              <a:rPr lang="zh-CN" altLang="en-US" sz="2200" b="0" dirty="0">
                <a:latin typeface="+mn-ea"/>
              </a:rPr>
              <a:t>开始计数。</a:t>
            </a:r>
            <a:endParaRPr lang="en-US" altLang="zh-CN" sz="2200" b="0" dirty="0">
              <a:latin typeface="+mn-ea"/>
            </a:endParaRPr>
          </a:p>
          <a:p>
            <a:pPr lvl="1" indent="-342900" algn="just" eaLnBrk="1" hangingPunct="1">
              <a:lnSpc>
                <a:spcPct val="120000"/>
              </a:lnSpc>
              <a:spcBef>
                <a:spcPts val="300"/>
              </a:spcBef>
              <a:spcAft>
                <a:spcPts val="600"/>
              </a:spcAft>
              <a:buFont typeface="Wingdings" panose="05000000000000000000" pitchFamily="2" charset="2"/>
              <a:buChar char="Ø"/>
            </a:pPr>
            <a:r>
              <a:rPr lang="zh-CN" altLang="en-US" sz="2200" b="0" dirty="0">
                <a:latin typeface="Cambria Math" panose="02040503050406030204" pitchFamily="18" charset="0"/>
              </a:rPr>
              <a:t>如果用</a:t>
            </a:r>
            <a:r>
              <a:rPr lang="en-US" altLang="zh-CN" sz="2200" b="0" dirty="0">
                <a:latin typeface="Cambria Math" panose="02040503050406030204" pitchFamily="18" charset="0"/>
                <a:ea typeface="Cambria Math" panose="02040503050406030204" pitchFamily="18" charset="0"/>
              </a:rPr>
              <a:t>N</a:t>
            </a:r>
            <a:r>
              <a:rPr lang="zh-CN" altLang="en-US" sz="2200" b="0" dirty="0">
                <a:latin typeface="Cambria Math" panose="02040503050406030204" pitchFamily="18" charset="0"/>
              </a:rPr>
              <a:t>进制计数器构成</a:t>
            </a:r>
            <a:r>
              <a:rPr lang="en-US" altLang="zh-CN" sz="2200" dirty="0">
                <a:latin typeface="Cambria Math" panose="02040503050406030204" pitchFamily="18" charset="0"/>
                <a:ea typeface="Cambria Math" panose="02040503050406030204" pitchFamily="18" charset="0"/>
              </a:rPr>
              <a:t>M</a:t>
            </a:r>
            <a:r>
              <a:rPr lang="zh-CN" altLang="en-US" sz="2200" b="0" dirty="0">
                <a:latin typeface="Cambria Math" panose="02040503050406030204" pitchFamily="18" charset="0"/>
              </a:rPr>
              <a:t>进制计数器，需要</a:t>
            </a:r>
            <a:r>
              <a:rPr lang="zh-CN" altLang="en-US" sz="2200" dirty="0">
                <a:solidFill>
                  <a:srgbClr val="800000"/>
                </a:solidFill>
                <a:latin typeface="Cambria Math" panose="02040503050406030204" pitchFamily="18" charset="0"/>
              </a:rPr>
              <a:t>跳过（</a:t>
            </a:r>
            <a:r>
              <a:rPr lang="en-US" altLang="zh-CN" sz="2200" dirty="0">
                <a:solidFill>
                  <a:srgbClr val="800000"/>
                </a:solidFill>
                <a:latin typeface="Cambria Math" panose="02040503050406030204" pitchFamily="18" charset="0"/>
                <a:ea typeface="Cambria Math" panose="02040503050406030204" pitchFamily="18" charset="0"/>
              </a:rPr>
              <a:t>N</a:t>
            </a:r>
            <a:r>
              <a:rPr lang="zh-CN" altLang="en-US" sz="2200" dirty="0">
                <a:solidFill>
                  <a:srgbClr val="800000"/>
                </a:solidFill>
                <a:latin typeface="Cambria Math" panose="02040503050406030204" pitchFamily="18" charset="0"/>
              </a:rPr>
              <a:t>－</a:t>
            </a:r>
            <a:r>
              <a:rPr lang="en-US" altLang="zh-CN" sz="2200" dirty="0">
                <a:solidFill>
                  <a:srgbClr val="800000"/>
                </a:solidFill>
                <a:latin typeface="Cambria Math" panose="02040503050406030204" pitchFamily="18" charset="0"/>
                <a:ea typeface="Cambria Math" panose="02040503050406030204" pitchFamily="18" charset="0"/>
              </a:rPr>
              <a:t>M</a:t>
            </a:r>
            <a:r>
              <a:rPr lang="zh-CN" altLang="en-US" sz="2200" dirty="0">
                <a:solidFill>
                  <a:srgbClr val="800000"/>
                </a:solidFill>
                <a:latin typeface="Cambria Math" panose="02040503050406030204" pitchFamily="18" charset="0"/>
              </a:rPr>
              <a:t>）个状态</a:t>
            </a:r>
            <a:r>
              <a:rPr lang="zh-CN" altLang="en-US" sz="2200" b="0" dirty="0">
                <a:latin typeface="Cambria Math" panose="02040503050406030204" pitchFamily="18" charset="0"/>
              </a:rPr>
              <a:t>。或在</a:t>
            </a:r>
            <a:r>
              <a:rPr lang="en-US" altLang="zh-CN" sz="2200" b="0" dirty="0">
                <a:latin typeface="Cambria Math" panose="02040503050406030204" pitchFamily="18" charset="0"/>
                <a:ea typeface="Cambria Math" panose="02040503050406030204" pitchFamily="18" charset="0"/>
              </a:rPr>
              <a:t>N</a:t>
            </a:r>
            <a:r>
              <a:rPr lang="zh-CN" altLang="en-US" sz="2200" b="0" dirty="0">
                <a:latin typeface="Cambria Math" panose="02040503050406030204" pitchFamily="18" charset="0"/>
              </a:rPr>
              <a:t>进制计数器计数长度</a:t>
            </a:r>
            <a:r>
              <a:rPr lang="zh-CN" altLang="en-US" sz="2200" dirty="0">
                <a:latin typeface="Cambria Math" panose="02040503050406030204" pitchFamily="18" charset="0"/>
              </a:rPr>
              <a:t>中间</a:t>
            </a:r>
            <a:r>
              <a:rPr lang="zh-CN" altLang="en-US" sz="2200" b="0" dirty="0">
                <a:latin typeface="Cambria Math" panose="02040503050406030204" pitchFamily="18" charset="0"/>
              </a:rPr>
              <a:t>跳过</a:t>
            </a:r>
            <a:r>
              <a:rPr lang="zh-CN" altLang="en-US" sz="2200" dirty="0">
                <a:latin typeface="Cambria Math" panose="02040503050406030204" pitchFamily="18" charset="0"/>
              </a:rPr>
              <a:t>（</a:t>
            </a:r>
            <a:r>
              <a:rPr lang="en-US" altLang="zh-CN" sz="2200" dirty="0">
                <a:latin typeface="Cambria Math" panose="02040503050406030204" pitchFamily="18" charset="0"/>
                <a:ea typeface="Cambria Math" panose="02040503050406030204" pitchFamily="18" charset="0"/>
              </a:rPr>
              <a:t>N</a:t>
            </a:r>
            <a:r>
              <a:rPr lang="zh-CN" altLang="en-US" sz="2200" dirty="0">
                <a:latin typeface="Cambria Math" panose="02040503050406030204" pitchFamily="18" charset="0"/>
              </a:rPr>
              <a:t>－</a:t>
            </a:r>
            <a:r>
              <a:rPr lang="en-US" altLang="zh-CN" sz="2200" dirty="0">
                <a:latin typeface="Cambria Math" panose="02040503050406030204" pitchFamily="18" charset="0"/>
                <a:ea typeface="Cambria Math" panose="02040503050406030204" pitchFamily="18" charset="0"/>
              </a:rPr>
              <a:t>M</a:t>
            </a:r>
            <a:r>
              <a:rPr lang="zh-CN" altLang="en-US" sz="2200" dirty="0">
                <a:latin typeface="Cambria Math" panose="02040503050406030204" pitchFamily="18" charset="0"/>
              </a:rPr>
              <a:t>）</a:t>
            </a:r>
            <a:r>
              <a:rPr lang="zh-CN" altLang="en-US" sz="2200" b="0" dirty="0">
                <a:latin typeface="Cambria Math" panose="02040503050406030204" pitchFamily="18" charset="0"/>
              </a:rPr>
              <a:t>个状态。</a:t>
            </a:r>
          </a:p>
        </p:txBody>
      </p:sp>
    </p:spTree>
    <p:extLst>
      <p:ext uri="{BB962C8B-B14F-4D97-AF65-F5344CB8AC3E}">
        <p14:creationId xmlns:p14="http://schemas.microsoft.com/office/powerpoint/2010/main" val="2510318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52208" y="3272"/>
            <a:ext cx="8928566" cy="523220"/>
          </a:xfrm>
          <a:prstGeom prst="rect">
            <a:avLst/>
          </a:prstGeom>
          <a:solidFill>
            <a:schemeClr val="bg1"/>
          </a:solidFill>
        </p:spPr>
        <p:txBody>
          <a:bodyPr wrap="square">
            <a:spAutoFit/>
          </a:bodyPr>
          <a:lstStyle/>
          <a:p>
            <a:pPr algn="just" eaLnBrk="1" hangingPunct="1"/>
            <a:r>
              <a:rPr lang="zh-CN" altLang="en-US" sz="2800">
                <a:solidFill>
                  <a:srgbClr val="0000FF"/>
                </a:solidFill>
                <a:latin typeface="+mn-ea"/>
                <a:ea typeface="+mn-ea"/>
                <a:cs typeface="+mn-ea"/>
              </a:rPr>
              <a:t>例</a:t>
            </a:r>
            <a:r>
              <a:rPr lang="en-US" altLang="zh-CN" sz="2800">
                <a:solidFill>
                  <a:srgbClr val="0000FF"/>
                </a:solidFill>
                <a:latin typeface="+mn-ea"/>
                <a:ea typeface="+mn-ea"/>
                <a:cs typeface="+mn-ea"/>
              </a:rPr>
              <a:t>11</a:t>
            </a:r>
            <a:r>
              <a:rPr lang="zh-CN" altLang="en-US" sz="2800">
                <a:solidFill>
                  <a:srgbClr val="0000FF"/>
                </a:solidFill>
                <a:latin typeface="+mn-ea"/>
                <a:ea typeface="+mn-ea"/>
                <a:cs typeface="+mn-ea"/>
              </a:rPr>
              <a:t>：</a:t>
            </a:r>
            <a:r>
              <a:rPr lang="zh-CN" altLang="en-US" sz="2800">
                <a:latin typeface="+mn-ea"/>
                <a:ea typeface="+mn-ea"/>
              </a:rPr>
              <a:t>试用</a:t>
            </a:r>
            <a:r>
              <a:rPr lang="en-US" altLang="zh-CN" sz="2800">
                <a:latin typeface="+mn-ea"/>
                <a:ea typeface="+mn-ea"/>
              </a:rPr>
              <a:t>74HC161</a:t>
            </a:r>
            <a:r>
              <a:rPr lang="zh-CN" altLang="en-US" sz="2800">
                <a:latin typeface="+mn-ea"/>
                <a:ea typeface="+mn-ea"/>
              </a:rPr>
              <a:t>采用置数法构成十进制计数器。</a:t>
            </a:r>
          </a:p>
        </p:txBody>
      </p:sp>
      <p:grpSp>
        <p:nvGrpSpPr>
          <p:cNvPr id="7" name="Group 1112"/>
          <p:cNvGrpSpPr>
            <a:grpSpLocks/>
          </p:cNvGrpSpPr>
          <p:nvPr/>
        </p:nvGrpSpPr>
        <p:grpSpPr bwMode="auto">
          <a:xfrm>
            <a:off x="1055687" y="5163820"/>
            <a:ext cx="3840162" cy="1592263"/>
            <a:chOff x="113" y="3048"/>
            <a:chExt cx="2419" cy="1003"/>
          </a:xfrm>
        </p:grpSpPr>
        <p:sp>
          <p:nvSpPr>
            <p:cNvPr id="8" name="Text Box 1113"/>
            <p:cNvSpPr txBox="1">
              <a:spLocks noChangeArrowheads="1"/>
            </p:cNvSpPr>
            <p:nvPr/>
          </p:nvSpPr>
          <p:spPr bwMode="auto">
            <a:xfrm>
              <a:off x="2216" y="3048"/>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0</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0" name="Text Box 1114"/>
            <p:cNvSpPr txBox="1">
              <a:spLocks noChangeArrowheads="1"/>
            </p:cNvSpPr>
            <p:nvPr/>
          </p:nvSpPr>
          <p:spPr bwMode="auto">
            <a:xfrm>
              <a:off x="2216" y="3295"/>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1</a:t>
              </a:r>
            </a:p>
          </p:txBody>
        </p:sp>
        <p:sp>
          <p:nvSpPr>
            <p:cNvPr id="11" name="Text Box 1115"/>
            <p:cNvSpPr txBox="1">
              <a:spLocks noChangeArrowheads="1"/>
            </p:cNvSpPr>
            <p:nvPr/>
          </p:nvSpPr>
          <p:spPr bwMode="auto">
            <a:xfrm>
              <a:off x="2216" y="3549"/>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2</a:t>
              </a:r>
            </a:p>
          </p:txBody>
        </p:sp>
        <p:sp>
          <p:nvSpPr>
            <p:cNvPr id="12" name="Text Box 1116"/>
            <p:cNvSpPr txBox="1">
              <a:spLocks noChangeArrowheads="1"/>
            </p:cNvSpPr>
            <p:nvPr/>
          </p:nvSpPr>
          <p:spPr bwMode="auto">
            <a:xfrm>
              <a:off x="2209" y="3782"/>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a:t>
              </a:r>
              <a:r>
                <a:rPr lang="en-US" altLang="zh-CN" sz="1600" b="1" baseline="-25000">
                  <a:solidFill>
                    <a:srgbClr val="000099"/>
                  </a:solidFill>
                  <a:latin typeface="Times New Roman" panose="02020603050405020304" pitchFamily="18" charset="0"/>
                  <a:cs typeface="Times New Roman" panose="02020603050405020304" pitchFamily="18" charset="0"/>
                </a:rPr>
                <a:t>3</a:t>
              </a:r>
            </a:p>
          </p:txBody>
        </p:sp>
        <p:sp>
          <p:nvSpPr>
            <p:cNvPr id="13" name="Text Box 1117"/>
            <p:cNvSpPr txBox="1">
              <a:spLocks noChangeArrowheads="1"/>
            </p:cNvSpPr>
            <p:nvPr/>
          </p:nvSpPr>
          <p:spPr bwMode="auto">
            <a:xfrm>
              <a:off x="120" y="3056"/>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a:solidFill>
                    <a:srgbClr val="000099"/>
                  </a:solidFill>
                  <a:latin typeface="Times New Roman" panose="02020603050405020304" pitchFamily="18" charset="0"/>
                  <a:cs typeface="Times New Roman" panose="02020603050405020304" pitchFamily="18" charset="0"/>
                </a:rPr>
                <a:t>0</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4" name="Text Box 1118"/>
            <p:cNvSpPr txBox="1">
              <a:spLocks noChangeArrowheads="1"/>
            </p:cNvSpPr>
            <p:nvPr/>
          </p:nvSpPr>
          <p:spPr bwMode="auto">
            <a:xfrm>
              <a:off x="120" y="3303"/>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a:solidFill>
                    <a:srgbClr val="000099"/>
                  </a:solidFill>
                  <a:latin typeface="Times New Roman" panose="02020603050405020304" pitchFamily="18" charset="0"/>
                  <a:cs typeface="Times New Roman" panose="02020603050405020304" pitchFamily="18" charset="0"/>
                </a:rPr>
                <a:t>1</a:t>
              </a:r>
              <a:endParaRPr lang="en-US" altLang="zh-CN" sz="1600" b="1" baseline="-25000">
                <a:solidFill>
                  <a:srgbClr val="000099"/>
                </a:solidFill>
                <a:latin typeface="Times New Roman" panose="02020603050405020304" pitchFamily="18" charset="0"/>
                <a:cs typeface="Times New Roman" panose="02020603050405020304" pitchFamily="18" charset="0"/>
              </a:endParaRPr>
            </a:p>
          </p:txBody>
        </p:sp>
        <p:sp>
          <p:nvSpPr>
            <p:cNvPr id="15" name="Text Box 1119"/>
            <p:cNvSpPr txBox="1">
              <a:spLocks noChangeArrowheads="1"/>
            </p:cNvSpPr>
            <p:nvPr/>
          </p:nvSpPr>
          <p:spPr bwMode="auto">
            <a:xfrm>
              <a:off x="120" y="3557"/>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a:solidFill>
                    <a:srgbClr val="000099"/>
                  </a:solidFill>
                  <a:latin typeface="Times New Roman" panose="02020603050405020304" pitchFamily="18" charset="0"/>
                  <a:cs typeface="Times New Roman" panose="02020603050405020304" pitchFamily="18" charset="0"/>
                </a:rPr>
                <a:t>1</a:t>
              </a:r>
              <a:endParaRPr lang="en-US" altLang="zh-CN" sz="1600" b="1" baseline="-25000">
                <a:solidFill>
                  <a:srgbClr val="000099"/>
                </a:solidFill>
                <a:latin typeface="Times New Roman" panose="02020603050405020304" pitchFamily="18" charset="0"/>
                <a:cs typeface="Times New Roman" panose="02020603050405020304" pitchFamily="18" charset="0"/>
              </a:endParaRPr>
            </a:p>
          </p:txBody>
        </p:sp>
        <p:sp>
          <p:nvSpPr>
            <p:cNvPr id="17" name="Text Box 1120"/>
            <p:cNvSpPr txBox="1">
              <a:spLocks noChangeArrowheads="1"/>
            </p:cNvSpPr>
            <p:nvPr/>
          </p:nvSpPr>
          <p:spPr bwMode="auto">
            <a:xfrm>
              <a:off x="113" y="3790"/>
              <a:ext cx="3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a:solidFill>
                    <a:srgbClr val="000099"/>
                  </a:solidFill>
                  <a:latin typeface="Times New Roman" panose="02020603050405020304" pitchFamily="18" charset="0"/>
                  <a:cs typeface="Times New Roman" panose="02020603050405020304" pitchFamily="18" charset="0"/>
                </a:rPr>
                <a:t>0</a:t>
              </a:r>
              <a:endParaRPr lang="en-US" altLang="zh-CN" sz="1600" b="1" baseline="-25000">
                <a:solidFill>
                  <a:srgbClr val="000099"/>
                </a:solidFill>
                <a:latin typeface="Times New Roman" panose="02020603050405020304" pitchFamily="18" charset="0"/>
                <a:cs typeface="Times New Roman" panose="02020603050405020304" pitchFamily="18" charset="0"/>
              </a:endParaRPr>
            </a:p>
          </p:txBody>
        </p:sp>
      </p:grpSp>
      <p:sp>
        <p:nvSpPr>
          <p:cNvPr id="18" name="Text Box 1134"/>
          <p:cNvSpPr txBox="1">
            <a:spLocks noChangeArrowheads="1"/>
          </p:cNvSpPr>
          <p:nvPr/>
        </p:nvSpPr>
        <p:spPr bwMode="auto">
          <a:xfrm>
            <a:off x="1066799" y="3144520"/>
            <a:ext cx="381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a:solidFill>
                  <a:srgbClr val="000099"/>
                </a:solidFill>
                <a:latin typeface="Times New Roman" panose="02020603050405020304" pitchFamily="18" charset="0"/>
                <a:cs typeface="Times New Roman" panose="02020603050405020304" pitchFamily="18" charset="0"/>
              </a:rPr>
              <a:t>1</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19" name="Rectangle 1029"/>
          <p:cNvSpPr>
            <a:spLocks noChangeArrowheads="1"/>
          </p:cNvSpPr>
          <p:nvPr/>
        </p:nvSpPr>
        <p:spPr bwMode="auto">
          <a:xfrm>
            <a:off x="6019800" y="1493520"/>
            <a:ext cx="28194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状态表   	</a:t>
            </a:r>
          </a:p>
          <a:p>
            <a:pPr eaLnBrk="1" hangingPunct="1">
              <a:spcBef>
                <a:spcPct val="0"/>
              </a:spcBef>
              <a:buFontTx/>
              <a:buNone/>
            </a:pPr>
            <a:r>
              <a:rPr lang="zh-CN" altLang="en-US" sz="2400" b="1">
                <a:latin typeface="Times New Roman" panose="02020603050405020304" pitchFamily="18" charset="0"/>
                <a:ea typeface="黑体" panose="02010609060101010101" pitchFamily="49" charset="-122"/>
                <a:cs typeface="Times New Roman" panose="02020603050405020304" pitchFamily="18" charset="0"/>
              </a:rPr>
              <a:t>计数         输   出</a:t>
            </a:r>
          </a:p>
          <a:p>
            <a:pPr eaLnBrk="1" hangingPunct="1">
              <a:spcBef>
                <a:spcPct val="0"/>
              </a:spcBef>
              <a:buFontTx/>
              <a:buNone/>
            </a:pPr>
            <a:r>
              <a:rPr lang="zh-CN" altLang="en-US" sz="2400" b="1">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N</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a:latin typeface="Times New Roman" panose="02020603050405020304" pitchFamily="18" charset="0"/>
                <a:ea typeface="黑体" panose="02010609060101010101" pitchFamily="49" charset="-122"/>
                <a:cs typeface="Times New Roman" panose="02020603050405020304" pitchFamily="18" charset="0"/>
              </a:rPr>
              <a:t>3</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a:latin typeface="Times New Roman" panose="02020603050405020304" pitchFamily="18" charset="0"/>
                <a:ea typeface="黑体" panose="02010609060101010101" pitchFamily="49" charset="-122"/>
                <a:cs typeface="Times New Roman" panose="02020603050405020304" pitchFamily="18" charset="0"/>
              </a:rPr>
              <a:t>2</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a:latin typeface="Times New Roman" panose="02020603050405020304" pitchFamily="18" charset="0"/>
                <a:ea typeface="黑体" panose="02010609060101010101" pitchFamily="49" charset="-122"/>
                <a:cs typeface="Times New Roman" panose="02020603050405020304" pitchFamily="18" charset="0"/>
              </a:rPr>
              <a:t>1</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i="1">
                <a:latin typeface="Times New Roman" panose="02020603050405020304" pitchFamily="18" charset="0"/>
                <a:ea typeface="黑体" panose="02010609060101010101" pitchFamily="49" charset="-122"/>
                <a:cs typeface="Times New Roman" panose="02020603050405020304" pitchFamily="18" charset="0"/>
              </a:rPr>
              <a:t>Q</a:t>
            </a:r>
            <a:r>
              <a:rPr lang="en-US" altLang="zh-CN" sz="2400" b="1" baseline="-25000">
                <a:latin typeface="Times New Roman" panose="02020603050405020304" pitchFamily="18" charset="0"/>
                <a:ea typeface="黑体" panose="02010609060101010101" pitchFamily="49" charset="-122"/>
                <a:cs typeface="Times New Roman" panose="02020603050405020304" pitchFamily="18" charset="0"/>
              </a:rPr>
              <a:t>0</a:t>
            </a:r>
            <a:endParaRPr lang="en-US" altLang="zh-CN" sz="2400" b="1">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Bef>
                <a:spcPct val="0"/>
              </a:spcBef>
              <a:buFontTx/>
              <a:buNone/>
            </a:pPr>
            <a:endParaRPr lang="en-US" altLang="zh-CN" sz="2400" b="1">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0  	0    1    1    0</a:t>
            </a:r>
          </a:p>
          <a:p>
            <a:pP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1        0    1    1    1</a:t>
            </a:r>
          </a:p>
          <a:p>
            <a:pP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2        1    0    0    0</a:t>
            </a:r>
          </a:p>
          <a:p>
            <a:pP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3        1    0    0    1</a:t>
            </a:r>
          </a:p>
          <a:p>
            <a:pP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4        1    0    1    0</a:t>
            </a:r>
          </a:p>
          <a:p>
            <a:pP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5        1    0    1    1</a:t>
            </a:r>
          </a:p>
          <a:p>
            <a:pP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6        1    1    0    0</a:t>
            </a:r>
          </a:p>
          <a:p>
            <a:pP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7        1    1    0    1</a:t>
            </a:r>
          </a:p>
          <a:p>
            <a:pP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8        1    1    1    0</a:t>
            </a:r>
          </a:p>
          <a:p>
            <a:pPr eaLnBrk="1" hangingPunct="1">
              <a:spcBef>
                <a:spcPct val="0"/>
              </a:spcBef>
              <a:buFontTx/>
              <a:buNone/>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9        1    1    1    1</a:t>
            </a:r>
          </a:p>
        </p:txBody>
      </p:sp>
      <p:sp>
        <p:nvSpPr>
          <p:cNvPr id="20" name="Text Box 1031"/>
          <p:cNvSpPr txBox="1">
            <a:spLocks noChangeArrowheads="1"/>
          </p:cNvSpPr>
          <p:nvPr/>
        </p:nvSpPr>
        <p:spPr bwMode="auto">
          <a:xfrm>
            <a:off x="304800" y="555860"/>
            <a:ext cx="54102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50000"/>
              </a:spcBef>
              <a:buNone/>
            </a:pPr>
            <a:r>
              <a:rPr lang="zh-CN" altLang="en-US" sz="2200">
                <a:solidFill>
                  <a:srgbClr val="0000CC"/>
                </a:solidFill>
                <a:latin typeface="Cambria Math" panose="02040503050406030204" pitchFamily="18" charset="0"/>
                <a:ea typeface="+mn-ea"/>
              </a:rPr>
              <a:t>解：</a:t>
            </a:r>
            <a:r>
              <a:rPr lang="zh-CN" altLang="en-US" sz="2200">
                <a:solidFill>
                  <a:srgbClr val="800000"/>
                </a:solidFill>
                <a:latin typeface="Cambria Math" panose="02040503050406030204" pitchFamily="18" charset="0"/>
                <a:ea typeface="+mn-ea"/>
              </a:rPr>
              <a:t>置最小数</a:t>
            </a:r>
            <a:r>
              <a:rPr lang="zh-CN" altLang="en-US" sz="2200" b="0">
                <a:latin typeface="Cambria Math" panose="02040503050406030204" pitchFamily="18" charset="0"/>
                <a:ea typeface="+mn-ea"/>
              </a:rPr>
              <a:t>：</a:t>
            </a:r>
            <a:r>
              <a:rPr lang="en-US" altLang="zh-CN" sz="2200">
                <a:latin typeface="Cambria Math" panose="02040503050406030204" pitchFamily="18" charset="0"/>
                <a:ea typeface="Cambria Math" panose="02040503050406030204" pitchFamily="18" charset="0"/>
              </a:rPr>
              <a:t>74HC161</a:t>
            </a:r>
            <a:r>
              <a:rPr lang="zh-CN" altLang="en-US" sz="2200" b="0">
                <a:latin typeface="Cambria Math" panose="02040503050406030204" pitchFamily="18" charset="0"/>
                <a:ea typeface="+mn-ea"/>
              </a:rPr>
              <a:t>的计数长度为十六。十进制计数器的计数长度等于十。预置数应是</a:t>
            </a:r>
            <a:r>
              <a:rPr lang="en-US" altLang="zh-CN" sz="2200" b="0">
                <a:latin typeface="Cambria Math" panose="02040503050406030204" pitchFamily="18" charset="0"/>
                <a:ea typeface="Cambria Math" panose="02040503050406030204" pitchFamily="18" charset="0"/>
              </a:rPr>
              <a:t>(16-10)=6</a:t>
            </a:r>
            <a:r>
              <a:rPr lang="zh-CN" altLang="en-US" sz="2200" b="0">
                <a:latin typeface="Cambria Math" panose="02040503050406030204" pitchFamily="18" charset="0"/>
                <a:ea typeface="+mn-ea"/>
              </a:rPr>
              <a:t>，即</a:t>
            </a:r>
            <a:r>
              <a:rPr lang="en-US" altLang="zh-CN" sz="2200" b="0" i="1">
                <a:latin typeface="Cambria Math" panose="02040503050406030204" pitchFamily="18" charset="0"/>
                <a:ea typeface="Cambria Math" panose="02040503050406030204" pitchFamily="18" charset="0"/>
              </a:rPr>
              <a:t>D</a:t>
            </a:r>
            <a:r>
              <a:rPr lang="en-US" altLang="zh-CN" sz="2200" b="0" baseline="-30000">
                <a:latin typeface="Cambria Math" panose="02040503050406030204" pitchFamily="18" charset="0"/>
                <a:ea typeface="Cambria Math" panose="02040503050406030204" pitchFamily="18" charset="0"/>
              </a:rPr>
              <a:t>3</a:t>
            </a:r>
            <a:r>
              <a:rPr lang="en-US" altLang="zh-CN" sz="2200" b="0" i="1">
                <a:latin typeface="Cambria Math" panose="02040503050406030204" pitchFamily="18" charset="0"/>
                <a:ea typeface="Cambria Math" panose="02040503050406030204" pitchFamily="18" charset="0"/>
              </a:rPr>
              <a:t>D</a:t>
            </a:r>
            <a:r>
              <a:rPr lang="en-US" altLang="zh-CN" sz="2200" b="0" baseline="-30000">
                <a:latin typeface="Cambria Math" panose="02040503050406030204" pitchFamily="18" charset="0"/>
                <a:ea typeface="Cambria Math" panose="02040503050406030204" pitchFamily="18" charset="0"/>
              </a:rPr>
              <a:t>2</a:t>
            </a:r>
            <a:r>
              <a:rPr lang="en-US" altLang="zh-CN" sz="2200" b="0" i="1">
                <a:latin typeface="Cambria Math" panose="02040503050406030204" pitchFamily="18" charset="0"/>
                <a:ea typeface="Cambria Math" panose="02040503050406030204" pitchFamily="18" charset="0"/>
              </a:rPr>
              <a:t>D</a:t>
            </a:r>
            <a:r>
              <a:rPr lang="en-US" altLang="zh-CN" sz="2200" b="0" baseline="-30000">
                <a:latin typeface="Cambria Math" panose="02040503050406030204" pitchFamily="18" charset="0"/>
                <a:ea typeface="Cambria Math" panose="02040503050406030204" pitchFamily="18" charset="0"/>
              </a:rPr>
              <a:t>1</a:t>
            </a:r>
            <a:r>
              <a:rPr lang="en-US" altLang="zh-CN" sz="2200" b="0" i="1">
                <a:latin typeface="Cambria Math" panose="02040503050406030204" pitchFamily="18" charset="0"/>
                <a:ea typeface="Cambria Math" panose="02040503050406030204" pitchFamily="18" charset="0"/>
              </a:rPr>
              <a:t>D</a:t>
            </a:r>
            <a:r>
              <a:rPr lang="en-US" altLang="zh-CN" sz="2200" b="0" baseline="-30000">
                <a:latin typeface="Cambria Math" panose="02040503050406030204" pitchFamily="18" charset="0"/>
                <a:ea typeface="Cambria Math" panose="02040503050406030204" pitchFamily="18" charset="0"/>
              </a:rPr>
              <a:t>0</a:t>
            </a:r>
            <a:r>
              <a:rPr lang="en-US" altLang="zh-CN" sz="2200" b="0">
                <a:latin typeface="Cambria Math" panose="02040503050406030204" pitchFamily="18" charset="0"/>
                <a:ea typeface="Cambria Math" panose="02040503050406030204" pitchFamily="18" charset="0"/>
              </a:rPr>
              <a:t>=0110</a:t>
            </a:r>
            <a:r>
              <a:rPr lang="zh-CN" altLang="en-US" sz="2200" b="0">
                <a:latin typeface="Cambria Math" panose="02040503050406030204" pitchFamily="18" charset="0"/>
                <a:ea typeface="+mn-ea"/>
              </a:rPr>
              <a:t>。即计数器计到最大数</a:t>
            </a:r>
            <a:r>
              <a:rPr lang="en-US" altLang="zh-CN" sz="2200" b="0">
                <a:latin typeface="Cambria Math" panose="02040503050406030204" pitchFamily="18" charset="0"/>
                <a:ea typeface="Cambria Math" panose="02040503050406030204" pitchFamily="18" charset="0"/>
              </a:rPr>
              <a:t>1111</a:t>
            </a:r>
            <a:r>
              <a:rPr lang="zh-CN" altLang="en-US" sz="2200" b="0">
                <a:latin typeface="Cambria Math" panose="02040503050406030204" pitchFamily="18" charset="0"/>
                <a:ea typeface="+mn-ea"/>
              </a:rPr>
              <a:t>之后，应使计数器处于预置数工作状态。</a:t>
            </a:r>
            <a:endParaRPr lang="zh-CN" altLang="en-US" sz="2200" b="0">
              <a:latin typeface="Cambria Math" panose="02040503050406030204" pitchFamily="18" charset="0"/>
              <a:ea typeface="+mn-ea"/>
              <a:cs typeface="Times New Roman" panose="02020603050405020304" pitchFamily="18" charset="0"/>
            </a:endParaRPr>
          </a:p>
        </p:txBody>
      </p:sp>
      <p:cxnSp>
        <p:nvCxnSpPr>
          <p:cNvPr id="21" name="AutoShape 1035"/>
          <p:cNvCxnSpPr>
            <a:cxnSpLocks noChangeShapeType="1"/>
          </p:cNvCxnSpPr>
          <p:nvPr/>
        </p:nvCxnSpPr>
        <p:spPr bwMode="auto">
          <a:xfrm flipV="1">
            <a:off x="1020762" y="2706370"/>
            <a:ext cx="9525" cy="1033463"/>
          </a:xfrm>
          <a:prstGeom prst="straightConnector1">
            <a:avLst/>
          </a:prstGeom>
          <a:noFill/>
          <a:ln w="38100">
            <a:solidFill>
              <a:srgbClr val="CC0000"/>
            </a:solidFill>
            <a:round/>
            <a:headEnd/>
            <a:tailEnd/>
          </a:ln>
          <a:extLst>
            <a:ext uri="{909E8E84-426E-40DD-AFC4-6F175D3DCCD1}">
              <a14:hiddenFill xmlns:a14="http://schemas.microsoft.com/office/drawing/2010/main">
                <a:noFill/>
              </a14:hiddenFill>
            </a:ext>
          </a:extLst>
        </p:spPr>
      </p:cxnSp>
      <p:sp>
        <p:nvSpPr>
          <p:cNvPr id="22" name="Line 1037"/>
          <p:cNvSpPr>
            <a:spLocks noChangeShapeType="1"/>
          </p:cNvSpPr>
          <p:nvPr/>
        </p:nvSpPr>
        <p:spPr bwMode="auto">
          <a:xfrm flipV="1">
            <a:off x="5067299" y="2687320"/>
            <a:ext cx="0" cy="121285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038"/>
          <p:cNvSpPr>
            <a:spLocks noChangeShapeType="1"/>
          </p:cNvSpPr>
          <p:nvPr/>
        </p:nvSpPr>
        <p:spPr bwMode="auto">
          <a:xfrm>
            <a:off x="1015999" y="2700020"/>
            <a:ext cx="4056063" cy="476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AutoShape 1040"/>
          <p:cNvSpPr>
            <a:spLocks noChangeArrowheads="1"/>
          </p:cNvSpPr>
          <p:nvPr/>
        </p:nvSpPr>
        <p:spPr bwMode="auto">
          <a:xfrm>
            <a:off x="3911599" y="4300220"/>
            <a:ext cx="1143000" cy="762000"/>
          </a:xfrm>
          <a:prstGeom prst="wedgeRoundRectCallout">
            <a:avLst>
              <a:gd name="adj1" fmla="val -35556"/>
              <a:gd name="adj2" fmla="val -93542"/>
              <a:gd name="adj3" fmla="val 16667"/>
            </a:avLst>
          </a:prstGeom>
          <a:solidFill>
            <a:srgbClr val="FFCC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400" i="1">
                <a:latin typeface="Times New Roman" panose="02020603050405020304" pitchFamily="18" charset="0"/>
                <a:cs typeface="Times New Roman" panose="02020603050405020304" pitchFamily="18" charset="0"/>
              </a:rPr>
              <a:t>CO</a:t>
            </a:r>
            <a:r>
              <a:rPr lang="en-US" altLang="zh-CN" sz="2400">
                <a:latin typeface="Times New Roman" panose="02020603050405020304" pitchFamily="18" charset="0"/>
                <a:cs typeface="Times New Roman" panose="02020603050405020304" pitchFamily="18" charset="0"/>
              </a:rPr>
              <a:t>=1</a:t>
            </a:r>
          </a:p>
        </p:txBody>
      </p:sp>
      <p:sp>
        <p:nvSpPr>
          <p:cNvPr id="25" name="Line 1042"/>
          <p:cNvSpPr>
            <a:spLocks noChangeShapeType="1"/>
          </p:cNvSpPr>
          <p:nvPr/>
        </p:nvSpPr>
        <p:spPr bwMode="auto">
          <a:xfrm>
            <a:off x="8610600" y="6421120"/>
            <a:ext cx="381000" cy="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043"/>
          <p:cNvSpPr>
            <a:spLocks noChangeShapeType="1"/>
          </p:cNvSpPr>
          <p:nvPr/>
        </p:nvSpPr>
        <p:spPr bwMode="auto">
          <a:xfrm flipH="1" flipV="1">
            <a:off x="8991600" y="3220720"/>
            <a:ext cx="0" cy="3200400"/>
          </a:xfrm>
          <a:prstGeom prst="line">
            <a:avLst/>
          </a:prstGeom>
          <a:noFill/>
          <a:ln w="571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044"/>
          <p:cNvSpPr>
            <a:spLocks noChangeShapeType="1"/>
          </p:cNvSpPr>
          <p:nvPr/>
        </p:nvSpPr>
        <p:spPr bwMode="auto">
          <a:xfrm flipH="1" flipV="1">
            <a:off x="8610600" y="3220720"/>
            <a:ext cx="381000"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Text Box 1045"/>
          <p:cNvSpPr txBox="1">
            <a:spLocks noChangeArrowheads="1"/>
          </p:cNvSpPr>
          <p:nvPr/>
        </p:nvSpPr>
        <p:spPr bwMode="auto">
          <a:xfrm>
            <a:off x="4825999" y="3843020"/>
            <a:ext cx="22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a:solidFill>
                  <a:srgbClr val="CC0000"/>
                </a:solidFill>
                <a:latin typeface="Times New Roman" panose="02020603050405020304" pitchFamily="18" charset="0"/>
                <a:cs typeface="Times New Roman" panose="02020603050405020304" pitchFamily="18" charset="0"/>
              </a:rPr>
              <a:t>0</a:t>
            </a:r>
            <a:endParaRPr lang="en-US" altLang="zh-CN" sz="2400" b="1">
              <a:latin typeface="Times New Roman" panose="02020603050405020304" pitchFamily="18" charset="0"/>
              <a:cs typeface="Times New Roman" panose="02020603050405020304" pitchFamily="18" charset="0"/>
            </a:endParaRPr>
          </a:p>
        </p:txBody>
      </p:sp>
      <p:sp>
        <p:nvSpPr>
          <p:cNvPr id="29" name="Line 1056"/>
          <p:cNvSpPr>
            <a:spLocks noChangeShapeType="1"/>
          </p:cNvSpPr>
          <p:nvPr/>
        </p:nvSpPr>
        <p:spPr bwMode="auto">
          <a:xfrm flipV="1">
            <a:off x="1015999" y="3779520"/>
            <a:ext cx="6096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1128"/>
          <p:cNvSpPr>
            <a:spLocks noChangeShapeType="1"/>
          </p:cNvSpPr>
          <p:nvPr/>
        </p:nvSpPr>
        <p:spPr bwMode="auto">
          <a:xfrm>
            <a:off x="711199" y="5024120"/>
            <a:ext cx="228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1" name="Line 1129"/>
          <p:cNvSpPr>
            <a:spLocks noChangeShapeType="1"/>
          </p:cNvSpPr>
          <p:nvPr/>
        </p:nvSpPr>
        <p:spPr bwMode="auto">
          <a:xfrm flipV="1">
            <a:off x="939799" y="4820920"/>
            <a:ext cx="0" cy="2286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2" name="Line 1130"/>
          <p:cNvSpPr>
            <a:spLocks noChangeShapeType="1"/>
          </p:cNvSpPr>
          <p:nvPr/>
        </p:nvSpPr>
        <p:spPr bwMode="auto">
          <a:xfrm flipV="1">
            <a:off x="939799" y="4833620"/>
            <a:ext cx="228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nvGrpSpPr>
          <p:cNvPr id="33" name="Group 1155"/>
          <p:cNvGrpSpPr>
            <a:grpSpLocks/>
          </p:cNvGrpSpPr>
          <p:nvPr/>
        </p:nvGrpSpPr>
        <p:grpSpPr bwMode="auto">
          <a:xfrm>
            <a:off x="4254499" y="3538220"/>
            <a:ext cx="850900" cy="685800"/>
            <a:chOff x="2280" y="1920"/>
            <a:chExt cx="536" cy="432"/>
          </a:xfrm>
        </p:grpSpPr>
        <p:sp>
          <p:nvSpPr>
            <p:cNvPr id="34" name="Rectangle 1147"/>
            <p:cNvSpPr>
              <a:spLocks noChangeArrowheads="1"/>
            </p:cNvSpPr>
            <p:nvPr/>
          </p:nvSpPr>
          <p:spPr bwMode="auto">
            <a:xfrm>
              <a:off x="2280" y="1920"/>
              <a:ext cx="288" cy="432"/>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35" name="Text Box 1148"/>
            <p:cNvSpPr txBox="1">
              <a:spLocks noChangeArrowheads="1"/>
            </p:cNvSpPr>
            <p:nvPr/>
          </p:nvSpPr>
          <p:spPr bwMode="auto">
            <a:xfrm>
              <a:off x="2304" y="1920"/>
              <a:ext cx="2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800" b="1">
                  <a:latin typeface="Times New Roman" panose="02020603050405020304" pitchFamily="18" charset="0"/>
                  <a:cs typeface="Times New Roman" panose="02020603050405020304" pitchFamily="18" charset="0"/>
                </a:rPr>
                <a:t>1</a:t>
              </a:r>
            </a:p>
          </p:txBody>
        </p:sp>
        <p:sp>
          <p:nvSpPr>
            <p:cNvPr id="36" name="Line 1145"/>
            <p:cNvSpPr>
              <a:spLocks noChangeShapeType="1"/>
            </p:cNvSpPr>
            <p:nvPr/>
          </p:nvSpPr>
          <p:spPr bwMode="auto">
            <a:xfrm>
              <a:off x="2672" y="2144"/>
              <a:ext cx="14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37" name="Oval 1154"/>
            <p:cNvSpPr>
              <a:spLocks noChangeArrowheads="1"/>
            </p:cNvSpPr>
            <p:nvPr/>
          </p:nvSpPr>
          <p:spPr bwMode="auto">
            <a:xfrm>
              <a:off x="2576" y="2096"/>
              <a:ext cx="96" cy="96"/>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grpSp>
      <p:grpSp>
        <p:nvGrpSpPr>
          <p:cNvPr id="38" name="Group 1209"/>
          <p:cNvGrpSpPr>
            <a:grpSpLocks/>
          </p:cNvGrpSpPr>
          <p:nvPr/>
        </p:nvGrpSpPr>
        <p:grpSpPr bwMode="auto">
          <a:xfrm>
            <a:off x="1309687" y="2974658"/>
            <a:ext cx="3201987" cy="3767137"/>
            <a:chOff x="3464" y="90"/>
            <a:chExt cx="2017" cy="2373"/>
          </a:xfrm>
        </p:grpSpPr>
        <p:sp>
          <p:nvSpPr>
            <p:cNvPr id="39" name="Line 1159"/>
            <p:cNvSpPr>
              <a:spLocks noChangeShapeType="1"/>
            </p:cNvSpPr>
            <p:nvPr/>
          </p:nvSpPr>
          <p:spPr bwMode="auto">
            <a:xfrm flipV="1">
              <a:off x="3464" y="826"/>
              <a:ext cx="432"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0" name="Rectangle 1160"/>
            <p:cNvSpPr>
              <a:spLocks noChangeArrowheads="1"/>
            </p:cNvSpPr>
            <p:nvPr/>
          </p:nvSpPr>
          <p:spPr bwMode="auto">
            <a:xfrm>
              <a:off x="3848" y="2236"/>
              <a:ext cx="1175" cy="227"/>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41" name="Line 1161"/>
            <p:cNvSpPr>
              <a:spLocks noChangeShapeType="1"/>
            </p:cNvSpPr>
            <p:nvPr/>
          </p:nvSpPr>
          <p:spPr bwMode="auto">
            <a:xfrm>
              <a:off x="3464" y="347"/>
              <a:ext cx="288"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2" name="Line 1162"/>
            <p:cNvSpPr>
              <a:spLocks noChangeShapeType="1"/>
            </p:cNvSpPr>
            <p:nvPr/>
          </p:nvSpPr>
          <p:spPr bwMode="auto">
            <a:xfrm>
              <a:off x="3464" y="1142"/>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3" name="Text Box 1183"/>
            <p:cNvSpPr txBox="1">
              <a:spLocks noChangeArrowheads="1"/>
            </p:cNvSpPr>
            <p:nvPr/>
          </p:nvSpPr>
          <p:spPr bwMode="auto">
            <a:xfrm>
              <a:off x="4772" y="550"/>
              <a:ext cx="70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CO</a:t>
              </a:r>
              <a:endParaRPr lang="en-US" altLang="zh-CN" sz="1200">
                <a:solidFill>
                  <a:srgbClr val="A50021"/>
                </a:solidFill>
                <a:latin typeface="Times New Roman" panose="02020603050405020304" pitchFamily="18" charset="0"/>
                <a:cs typeface="Times New Roman" panose="02020603050405020304" pitchFamily="18" charset="0"/>
              </a:endParaRPr>
            </a:p>
          </p:txBody>
        </p:sp>
        <p:sp>
          <p:nvSpPr>
            <p:cNvPr id="44" name="Line 1184"/>
            <p:cNvSpPr>
              <a:spLocks noChangeShapeType="1"/>
            </p:cNvSpPr>
            <p:nvPr/>
          </p:nvSpPr>
          <p:spPr bwMode="auto">
            <a:xfrm flipV="1">
              <a:off x="3472" y="970"/>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5" name="Line 1185"/>
            <p:cNvSpPr>
              <a:spLocks noChangeShapeType="1"/>
            </p:cNvSpPr>
            <p:nvPr/>
          </p:nvSpPr>
          <p:spPr bwMode="auto">
            <a:xfrm>
              <a:off x="3512" y="1619"/>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6" name="Line 1186"/>
            <p:cNvSpPr>
              <a:spLocks noChangeShapeType="1"/>
            </p:cNvSpPr>
            <p:nvPr/>
          </p:nvSpPr>
          <p:spPr bwMode="auto">
            <a:xfrm>
              <a:off x="3512" y="2106"/>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7" name="Line 1187"/>
            <p:cNvSpPr>
              <a:spLocks noChangeShapeType="1"/>
            </p:cNvSpPr>
            <p:nvPr/>
          </p:nvSpPr>
          <p:spPr bwMode="auto">
            <a:xfrm>
              <a:off x="3513" y="1851"/>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8" name="Line 1188"/>
            <p:cNvSpPr>
              <a:spLocks noChangeShapeType="1"/>
            </p:cNvSpPr>
            <p:nvPr/>
          </p:nvSpPr>
          <p:spPr bwMode="auto">
            <a:xfrm>
              <a:off x="3512" y="2346"/>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49" name="Oval 1189"/>
            <p:cNvSpPr>
              <a:spLocks noChangeArrowheads="1"/>
            </p:cNvSpPr>
            <p:nvPr/>
          </p:nvSpPr>
          <p:spPr bwMode="auto">
            <a:xfrm>
              <a:off x="3752" y="299"/>
              <a:ext cx="96" cy="96"/>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50" name="Rectangle 1190"/>
            <p:cNvSpPr>
              <a:spLocks noChangeArrowheads="1"/>
            </p:cNvSpPr>
            <p:nvPr/>
          </p:nvSpPr>
          <p:spPr bwMode="auto">
            <a:xfrm>
              <a:off x="3848" y="1990"/>
              <a:ext cx="1175" cy="227"/>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51" name="Rectangle 1191"/>
            <p:cNvSpPr>
              <a:spLocks noChangeArrowheads="1"/>
            </p:cNvSpPr>
            <p:nvPr/>
          </p:nvSpPr>
          <p:spPr bwMode="auto">
            <a:xfrm>
              <a:off x="3848" y="1743"/>
              <a:ext cx="1175" cy="227"/>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52" name="Rectangle 1192"/>
            <p:cNvSpPr>
              <a:spLocks noChangeArrowheads="1"/>
            </p:cNvSpPr>
            <p:nvPr/>
          </p:nvSpPr>
          <p:spPr bwMode="auto">
            <a:xfrm>
              <a:off x="3851" y="90"/>
              <a:ext cx="1175" cy="2348"/>
            </a:xfrm>
            <a:prstGeom prst="rect">
              <a:avLst/>
            </a:prstGeom>
            <a:solidFill>
              <a:srgbClr val="DDDDDD"/>
            </a:solidFill>
            <a:ln w="9525">
              <a:miter lim="800000"/>
              <a:headEnd/>
              <a:tailEnd/>
            </a:ln>
            <a:scene3d>
              <a:camera prst="legacyObliqueTopRight"/>
              <a:lightRig rig="legacyFlat3" dir="b"/>
            </a:scene3d>
            <a:sp3d extrusionH="74600" prstMaterial="legacyMatte">
              <a:bevelT w="13500" h="13500" prst="angle"/>
              <a:bevelB w="13500" h="13500" prst="angle"/>
              <a:extrusionClr>
                <a:srgbClr val="DDDDDD"/>
              </a:extrusionClr>
              <a:contourClr>
                <a:srgbClr val="DDDDDD"/>
              </a:contourClr>
            </a:sp3d>
          </p:spPr>
          <p:txBody>
            <a:bodyPr wrap="none" lIns="90000" tIns="46800" rIns="90000" bIns="46800"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53" name="Line 1193"/>
            <p:cNvSpPr>
              <a:spLocks noChangeShapeType="1"/>
            </p:cNvSpPr>
            <p:nvPr/>
          </p:nvSpPr>
          <p:spPr bwMode="auto">
            <a:xfrm flipV="1">
              <a:off x="5048" y="666"/>
              <a:ext cx="27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4" name="Text Box 1194"/>
            <p:cNvSpPr txBox="1">
              <a:spLocks noChangeArrowheads="1"/>
            </p:cNvSpPr>
            <p:nvPr/>
          </p:nvSpPr>
          <p:spPr bwMode="auto">
            <a:xfrm>
              <a:off x="3944" y="98"/>
              <a:ext cx="100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en-US" altLang="zh-CN" sz="1800" b="1">
                  <a:latin typeface="Times New Roman" panose="02020603050405020304" pitchFamily="18" charset="0"/>
                  <a:cs typeface="Times New Roman" panose="02020603050405020304" pitchFamily="18" charset="0"/>
                </a:rPr>
                <a:t>74161</a:t>
              </a:r>
            </a:p>
          </p:txBody>
        </p:sp>
        <p:sp>
          <p:nvSpPr>
            <p:cNvPr id="55" name="Text Box 1195"/>
            <p:cNvSpPr txBox="1">
              <a:spLocks noChangeArrowheads="1"/>
            </p:cNvSpPr>
            <p:nvPr/>
          </p:nvSpPr>
          <p:spPr bwMode="auto">
            <a:xfrm>
              <a:off x="3829" y="231"/>
              <a:ext cx="62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Cr</a:t>
              </a:r>
              <a:endParaRPr lang="en-US" altLang="zh-CN" sz="1200">
                <a:solidFill>
                  <a:srgbClr val="A50021"/>
                </a:solidFill>
                <a:latin typeface="Times New Roman" panose="02020603050405020304" pitchFamily="18" charset="0"/>
                <a:cs typeface="Times New Roman" panose="02020603050405020304" pitchFamily="18" charset="0"/>
              </a:endParaRPr>
            </a:p>
          </p:txBody>
        </p:sp>
        <p:sp>
          <p:nvSpPr>
            <p:cNvPr id="56" name="Line 1196"/>
            <p:cNvSpPr>
              <a:spLocks noChangeShapeType="1"/>
            </p:cNvSpPr>
            <p:nvPr/>
          </p:nvSpPr>
          <p:spPr bwMode="auto">
            <a:xfrm flipV="1">
              <a:off x="3468" y="601"/>
              <a:ext cx="2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57" name="Text Box 1197"/>
            <p:cNvSpPr txBox="1">
              <a:spLocks noChangeArrowheads="1"/>
            </p:cNvSpPr>
            <p:nvPr/>
          </p:nvSpPr>
          <p:spPr bwMode="auto">
            <a:xfrm>
              <a:off x="3821" y="488"/>
              <a:ext cx="33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LD</a:t>
              </a:r>
              <a:endParaRPr lang="en-US" altLang="zh-CN" sz="1200">
                <a:solidFill>
                  <a:srgbClr val="A50021"/>
                </a:solidFill>
                <a:latin typeface="Times New Roman" panose="02020603050405020304" pitchFamily="18" charset="0"/>
                <a:cs typeface="Times New Roman" panose="02020603050405020304" pitchFamily="18" charset="0"/>
              </a:endParaRPr>
            </a:p>
          </p:txBody>
        </p:sp>
        <p:sp>
          <p:nvSpPr>
            <p:cNvPr id="58" name="Oval 1198"/>
            <p:cNvSpPr>
              <a:spLocks noChangeArrowheads="1"/>
            </p:cNvSpPr>
            <p:nvPr/>
          </p:nvSpPr>
          <p:spPr bwMode="auto">
            <a:xfrm>
              <a:off x="3752" y="552"/>
              <a:ext cx="96" cy="96"/>
            </a:xfrm>
            <a:prstGeom prst="ellipse">
              <a:avLst/>
            </a:prstGeom>
            <a:noFill/>
            <a:ln w="3810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sp>
          <p:nvSpPr>
            <p:cNvPr id="59" name="Text Box 1199"/>
            <p:cNvSpPr txBox="1">
              <a:spLocks noChangeArrowheads="1"/>
            </p:cNvSpPr>
            <p:nvPr/>
          </p:nvSpPr>
          <p:spPr bwMode="auto">
            <a:xfrm>
              <a:off x="3829" y="717"/>
              <a:ext cx="709"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T</a:t>
              </a:r>
              <a:endParaRPr lang="en-US" altLang="zh-CN" sz="1200" baseline="-25000">
                <a:solidFill>
                  <a:srgbClr val="A50021"/>
                </a:solidFill>
                <a:latin typeface="Times New Roman" panose="02020603050405020304" pitchFamily="18" charset="0"/>
                <a:cs typeface="Times New Roman" panose="02020603050405020304" pitchFamily="18" charset="0"/>
              </a:endParaRPr>
            </a:p>
          </p:txBody>
        </p:sp>
        <p:sp>
          <p:nvSpPr>
            <p:cNvPr id="60" name="Text Box 1200"/>
            <p:cNvSpPr txBox="1">
              <a:spLocks noChangeArrowheads="1"/>
            </p:cNvSpPr>
            <p:nvPr/>
          </p:nvSpPr>
          <p:spPr bwMode="auto">
            <a:xfrm>
              <a:off x="3827" y="857"/>
              <a:ext cx="709"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200">
                  <a:solidFill>
                    <a:srgbClr val="A50021"/>
                  </a:solidFill>
                  <a:latin typeface="Times New Roman" panose="02020603050405020304" pitchFamily="18" charset="0"/>
                  <a:cs typeface="Times New Roman" panose="02020603050405020304" pitchFamily="18" charset="0"/>
                </a:rPr>
                <a:t>P</a:t>
              </a:r>
              <a:endParaRPr lang="en-US" altLang="zh-CN" sz="1200" baseline="-25000">
                <a:solidFill>
                  <a:srgbClr val="A50021"/>
                </a:solidFill>
                <a:latin typeface="Times New Roman" panose="02020603050405020304" pitchFamily="18" charset="0"/>
                <a:cs typeface="Times New Roman" panose="02020603050405020304" pitchFamily="18" charset="0"/>
              </a:endParaRPr>
            </a:p>
          </p:txBody>
        </p:sp>
        <p:sp>
          <p:nvSpPr>
            <p:cNvPr id="61" name="Text Box 1201"/>
            <p:cNvSpPr txBox="1">
              <a:spLocks noChangeArrowheads="1"/>
            </p:cNvSpPr>
            <p:nvPr/>
          </p:nvSpPr>
          <p:spPr bwMode="auto">
            <a:xfrm>
              <a:off x="3842" y="1024"/>
              <a:ext cx="70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CP</a:t>
              </a:r>
              <a:endParaRPr lang="en-US" altLang="zh-CN" sz="1200">
                <a:solidFill>
                  <a:srgbClr val="A50021"/>
                </a:solidFill>
                <a:latin typeface="Times New Roman" panose="02020603050405020304" pitchFamily="18" charset="0"/>
                <a:cs typeface="Times New Roman" panose="02020603050405020304" pitchFamily="18" charset="0"/>
              </a:endParaRPr>
            </a:p>
          </p:txBody>
        </p:sp>
        <p:sp>
          <p:nvSpPr>
            <p:cNvPr id="62" name="Line 1202"/>
            <p:cNvSpPr>
              <a:spLocks noChangeShapeType="1"/>
            </p:cNvSpPr>
            <p:nvPr/>
          </p:nvSpPr>
          <p:spPr bwMode="auto">
            <a:xfrm>
              <a:off x="5027" y="1626"/>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3" name="Line 1203"/>
            <p:cNvSpPr>
              <a:spLocks noChangeShapeType="1"/>
            </p:cNvSpPr>
            <p:nvPr/>
          </p:nvSpPr>
          <p:spPr bwMode="auto">
            <a:xfrm>
              <a:off x="5027" y="2106"/>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4" name="Line 1204"/>
            <p:cNvSpPr>
              <a:spLocks noChangeShapeType="1"/>
            </p:cNvSpPr>
            <p:nvPr/>
          </p:nvSpPr>
          <p:spPr bwMode="auto">
            <a:xfrm>
              <a:off x="5028" y="1858"/>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5" name="Line 1205"/>
            <p:cNvSpPr>
              <a:spLocks noChangeShapeType="1"/>
            </p:cNvSpPr>
            <p:nvPr/>
          </p:nvSpPr>
          <p:spPr bwMode="auto">
            <a:xfrm>
              <a:off x="5027" y="2339"/>
              <a:ext cx="384"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sp>
          <p:nvSpPr>
            <p:cNvPr id="66" name="Text Box 1206"/>
            <p:cNvSpPr txBox="1">
              <a:spLocks noChangeArrowheads="1"/>
            </p:cNvSpPr>
            <p:nvPr/>
          </p:nvSpPr>
          <p:spPr bwMode="auto">
            <a:xfrm>
              <a:off x="4812" y="1500"/>
              <a:ext cx="425" cy="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Q</a:t>
              </a:r>
              <a:r>
                <a:rPr lang="en-US" altLang="zh-CN" sz="1200" b="1" baseline="-25000">
                  <a:solidFill>
                    <a:srgbClr val="A50021"/>
                  </a:solidFill>
                  <a:latin typeface="Times New Roman" panose="02020603050405020304" pitchFamily="18" charset="0"/>
                  <a:cs typeface="Times New Roman" panose="02020603050405020304" pitchFamily="18" charset="0"/>
                </a:rPr>
                <a:t>0</a:t>
              </a:r>
            </a:p>
            <a:p>
              <a:pPr eaLnBrk="1" hangingPunct="1">
                <a:lnSpc>
                  <a:spcPct val="15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Q</a:t>
              </a:r>
              <a:r>
                <a:rPr lang="en-US" altLang="zh-CN" sz="1200" b="1" baseline="-25000">
                  <a:solidFill>
                    <a:srgbClr val="A50021"/>
                  </a:solidFill>
                  <a:latin typeface="Times New Roman" panose="02020603050405020304" pitchFamily="18" charset="0"/>
                  <a:cs typeface="Times New Roman" panose="02020603050405020304" pitchFamily="18" charset="0"/>
                </a:rPr>
                <a:t>1</a:t>
              </a:r>
            </a:p>
            <a:p>
              <a:pPr eaLnBrk="1" hangingPunct="1">
                <a:lnSpc>
                  <a:spcPct val="15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Q</a:t>
              </a:r>
              <a:r>
                <a:rPr lang="en-US" altLang="zh-CN" sz="1200" b="1" baseline="-25000">
                  <a:solidFill>
                    <a:srgbClr val="A50021"/>
                  </a:solidFill>
                  <a:latin typeface="Times New Roman" panose="02020603050405020304" pitchFamily="18" charset="0"/>
                  <a:cs typeface="Times New Roman" panose="02020603050405020304" pitchFamily="18" charset="0"/>
                </a:rPr>
                <a:t>2</a:t>
              </a:r>
            </a:p>
            <a:p>
              <a:pPr eaLnBrk="1" hangingPunct="1">
                <a:lnSpc>
                  <a:spcPct val="15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Q</a:t>
              </a:r>
              <a:r>
                <a:rPr lang="en-US" altLang="zh-CN" sz="1200" b="1" baseline="-25000">
                  <a:solidFill>
                    <a:srgbClr val="A50021"/>
                  </a:solidFill>
                  <a:latin typeface="Times New Roman" panose="02020603050405020304" pitchFamily="18" charset="0"/>
                  <a:cs typeface="Times New Roman" panose="02020603050405020304" pitchFamily="18" charset="0"/>
                </a:rPr>
                <a:t>3</a:t>
              </a:r>
            </a:p>
          </p:txBody>
        </p:sp>
        <p:sp>
          <p:nvSpPr>
            <p:cNvPr id="67" name="Text Box 1207"/>
            <p:cNvSpPr txBox="1">
              <a:spLocks noChangeArrowheads="1"/>
            </p:cNvSpPr>
            <p:nvPr/>
          </p:nvSpPr>
          <p:spPr bwMode="auto">
            <a:xfrm>
              <a:off x="3845" y="1485"/>
              <a:ext cx="425" cy="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D</a:t>
              </a:r>
              <a:r>
                <a:rPr lang="en-US" altLang="zh-CN" sz="1200" b="1" baseline="-25000">
                  <a:solidFill>
                    <a:srgbClr val="A50021"/>
                  </a:solidFill>
                  <a:latin typeface="Times New Roman" panose="02020603050405020304" pitchFamily="18" charset="0"/>
                  <a:cs typeface="Times New Roman" panose="02020603050405020304" pitchFamily="18" charset="0"/>
                </a:rPr>
                <a:t>0</a:t>
              </a:r>
            </a:p>
            <a:p>
              <a:pPr eaLnBrk="1" hangingPunct="1">
                <a:lnSpc>
                  <a:spcPct val="15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D</a:t>
              </a:r>
              <a:r>
                <a:rPr lang="en-US" altLang="zh-CN" sz="1200" b="1" baseline="-25000">
                  <a:solidFill>
                    <a:srgbClr val="A50021"/>
                  </a:solidFill>
                  <a:latin typeface="Times New Roman" panose="02020603050405020304" pitchFamily="18" charset="0"/>
                  <a:cs typeface="Times New Roman" panose="02020603050405020304" pitchFamily="18" charset="0"/>
                </a:rPr>
                <a:t>1</a:t>
              </a:r>
            </a:p>
            <a:p>
              <a:pPr eaLnBrk="1" hangingPunct="1">
                <a:lnSpc>
                  <a:spcPct val="15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D</a:t>
              </a:r>
              <a:r>
                <a:rPr lang="en-US" altLang="zh-CN" sz="1200" b="1" baseline="-25000">
                  <a:solidFill>
                    <a:srgbClr val="A50021"/>
                  </a:solidFill>
                  <a:latin typeface="Times New Roman" panose="02020603050405020304" pitchFamily="18" charset="0"/>
                  <a:cs typeface="Times New Roman" panose="02020603050405020304" pitchFamily="18" charset="0"/>
                </a:rPr>
                <a:t>2</a:t>
              </a:r>
            </a:p>
            <a:p>
              <a:pPr eaLnBrk="1" hangingPunct="1">
                <a:lnSpc>
                  <a:spcPct val="150000"/>
                </a:lnSpc>
                <a:spcBef>
                  <a:spcPct val="50000"/>
                </a:spcBef>
                <a:buFontTx/>
                <a:buNone/>
              </a:pPr>
              <a:r>
                <a:rPr lang="en-US" altLang="zh-CN" sz="1200" b="1">
                  <a:solidFill>
                    <a:srgbClr val="A50021"/>
                  </a:solidFill>
                  <a:latin typeface="Times New Roman" panose="02020603050405020304" pitchFamily="18" charset="0"/>
                  <a:cs typeface="Times New Roman" panose="02020603050405020304" pitchFamily="18" charset="0"/>
                </a:rPr>
                <a:t>D</a:t>
              </a:r>
              <a:r>
                <a:rPr lang="en-US" altLang="zh-CN" sz="1200" b="1" baseline="-25000">
                  <a:solidFill>
                    <a:srgbClr val="A50021"/>
                  </a:solidFill>
                  <a:latin typeface="Times New Roman" panose="02020603050405020304" pitchFamily="18" charset="0"/>
                  <a:cs typeface="Times New Roman" panose="02020603050405020304" pitchFamily="18" charset="0"/>
                </a:rPr>
                <a:t>3</a:t>
              </a:r>
            </a:p>
          </p:txBody>
        </p:sp>
        <p:sp>
          <p:nvSpPr>
            <p:cNvPr id="68" name="Text Box 1208"/>
            <p:cNvSpPr txBox="1">
              <a:spLocks noChangeArrowheads="1"/>
            </p:cNvSpPr>
            <p:nvPr/>
          </p:nvSpPr>
          <p:spPr bwMode="auto">
            <a:xfrm>
              <a:off x="4801" y="550"/>
              <a:ext cx="339"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200">
                  <a:solidFill>
                    <a:srgbClr val="A50021"/>
                  </a:solidFill>
                  <a:latin typeface="Times New Roman" panose="02020603050405020304" pitchFamily="18" charset="0"/>
                  <a:cs typeface="Times New Roman" panose="02020603050405020304" pitchFamily="18" charset="0"/>
                </a:rPr>
                <a:t>Qcc</a:t>
              </a:r>
            </a:p>
          </p:txBody>
        </p:sp>
      </p:grpSp>
      <p:sp>
        <p:nvSpPr>
          <p:cNvPr id="69" name="Text Box 1101"/>
          <p:cNvSpPr txBox="1">
            <a:spLocks noChangeArrowheads="1"/>
          </p:cNvSpPr>
          <p:nvPr/>
        </p:nvSpPr>
        <p:spPr bwMode="auto">
          <a:xfrm>
            <a:off x="3827462" y="3506470"/>
            <a:ext cx="685800" cy="38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Qcc</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grpSp>
        <p:nvGrpSpPr>
          <p:cNvPr id="70" name="Group 1210"/>
          <p:cNvGrpSpPr>
            <a:grpSpLocks/>
          </p:cNvGrpSpPr>
          <p:nvPr/>
        </p:nvGrpSpPr>
        <p:grpSpPr bwMode="auto">
          <a:xfrm>
            <a:off x="1398588" y="3041333"/>
            <a:ext cx="838200" cy="382588"/>
            <a:chOff x="478" y="1619"/>
            <a:chExt cx="528" cy="241"/>
          </a:xfrm>
        </p:grpSpPr>
        <p:sp>
          <p:nvSpPr>
            <p:cNvPr id="71" name="Text Box 1103"/>
            <p:cNvSpPr txBox="1">
              <a:spLocks noChangeArrowheads="1"/>
            </p:cNvSpPr>
            <p:nvPr/>
          </p:nvSpPr>
          <p:spPr bwMode="auto">
            <a:xfrm>
              <a:off x="478" y="1619"/>
              <a:ext cx="528"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Cr</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72" name="Line 1104"/>
            <p:cNvSpPr>
              <a:spLocks noChangeShapeType="1"/>
            </p:cNvSpPr>
            <p:nvPr/>
          </p:nvSpPr>
          <p:spPr bwMode="auto">
            <a:xfrm>
              <a:off x="546" y="1678"/>
              <a:ext cx="124"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grpSp>
        <p:nvGrpSpPr>
          <p:cNvPr id="73" name="Group 1105"/>
          <p:cNvGrpSpPr>
            <a:grpSpLocks/>
          </p:cNvGrpSpPr>
          <p:nvPr/>
        </p:nvGrpSpPr>
        <p:grpSpPr bwMode="auto">
          <a:xfrm>
            <a:off x="1312862" y="3430270"/>
            <a:ext cx="838200" cy="414338"/>
            <a:chOff x="163" y="1656"/>
            <a:chExt cx="528" cy="261"/>
          </a:xfrm>
        </p:grpSpPr>
        <p:sp>
          <p:nvSpPr>
            <p:cNvPr id="74" name="Text Box 1106"/>
            <p:cNvSpPr txBox="1">
              <a:spLocks noChangeArrowheads="1"/>
            </p:cNvSpPr>
            <p:nvPr/>
          </p:nvSpPr>
          <p:spPr bwMode="auto">
            <a:xfrm>
              <a:off x="163" y="1656"/>
              <a:ext cx="52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LD</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75" name="Line 1107"/>
            <p:cNvSpPr>
              <a:spLocks noChangeShapeType="1"/>
            </p:cNvSpPr>
            <p:nvPr/>
          </p:nvSpPr>
          <p:spPr bwMode="auto">
            <a:xfrm>
              <a:off x="240" y="1728"/>
              <a:ext cx="144" cy="0"/>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a:p>
          </p:txBody>
        </p:sp>
      </p:grpSp>
      <p:grpSp>
        <p:nvGrpSpPr>
          <p:cNvPr id="76" name="Group 1108"/>
          <p:cNvGrpSpPr>
            <a:grpSpLocks/>
          </p:cNvGrpSpPr>
          <p:nvPr/>
        </p:nvGrpSpPr>
        <p:grpSpPr bwMode="auto">
          <a:xfrm>
            <a:off x="1401762" y="3760470"/>
            <a:ext cx="561975" cy="668338"/>
            <a:chOff x="-8" y="2248"/>
            <a:chExt cx="440" cy="421"/>
          </a:xfrm>
        </p:grpSpPr>
        <p:sp>
          <p:nvSpPr>
            <p:cNvPr id="77" name="Text Box 1109"/>
            <p:cNvSpPr txBox="1">
              <a:spLocks noChangeArrowheads="1"/>
            </p:cNvSpPr>
            <p:nvPr/>
          </p:nvSpPr>
          <p:spPr bwMode="auto">
            <a:xfrm>
              <a:off x="-8" y="2248"/>
              <a:ext cx="25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T</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78" name="Text Box 1110"/>
            <p:cNvSpPr txBox="1">
              <a:spLocks noChangeArrowheads="1"/>
            </p:cNvSpPr>
            <p:nvPr/>
          </p:nvSpPr>
          <p:spPr bwMode="auto">
            <a:xfrm>
              <a:off x="0" y="2428"/>
              <a:ext cx="43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i="1">
                  <a:solidFill>
                    <a:srgbClr val="000099"/>
                  </a:solidFill>
                  <a:latin typeface="Times New Roman" panose="02020603050405020304" pitchFamily="18" charset="0"/>
                  <a:cs typeface="Times New Roman" panose="02020603050405020304" pitchFamily="18" charset="0"/>
                </a:rPr>
                <a:t>P</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grpSp>
      <p:sp>
        <p:nvSpPr>
          <p:cNvPr id="79" name="Text Box 1111"/>
          <p:cNvSpPr txBox="1">
            <a:spLocks noChangeArrowheads="1"/>
          </p:cNvSpPr>
          <p:nvPr/>
        </p:nvSpPr>
        <p:spPr bwMode="auto">
          <a:xfrm>
            <a:off x="1325562" y="4551045"/>
            <a:ext cx="6858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CP</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80" name="Text Box 1136"/>
          <p:cNvSpPr txBox="1">
            <a:spLocks noChangeArrowheads="1"/>
          </p:cNvSpPr>
          <p:nvPr/>
        </p:nvSpPr>
        <p:spPr bwMode="auto">
          <a:xfrm>
            <a:off x="1096962" y="4424045"/>
            <a:ext cx="6858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f</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81" name="Text Box 1137"/>
          <p:cNvSpPr txBox="1">
            <a:spLocks noChangeArrowheads="1"/>
          </p:cNvSpPr>
          <p:nvPr/>
        </p:nvSpPr>
        <p:spPr bwMode="auto">
          <a:xfrm>
            <a:off x="1096962" y="4128770"/>
            <a:ext cx="381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a:solidFill>
                  <a:srgbClr val="000099"/>
                </a:solidFill>
                <a:latin typeface="Times New Roman" panose="02020603050405020304" pitchFamily="18" charset="0"/>
                <a:cs typeface="Times New Roman" panose="02020603050405020304" pitchFamily="18" charset="0"/>
              </a:rPr>
              <a:t>1</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82" name="Text Box 1138"/>
          <p:cNvSpPr txBox="1">
            <a:spLocks noChangeArrowheads="1"/>
          </p:cNvSpPr>
          <p:nvPr/>
        </p:nvSpPr>
        <p:spPr bwMode="auto">
          <a:xfrm>
            <a:off x="1096962" y="3900170"/>
            <a:ext cx="381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a:solidFill>
                  <a:srgbClr val="000099"/>
                </a:solidFill>
                <a:latin typeface="Times New Roman" panose="02020603050405020304" pitchFamily="18" charset="0"/>
                <a:cs typeface="Times New Roman" panose="02020603050405020304" pitchFamily="18" charset="0"/>
              </a:rPr>
              <a:t>1</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grpSp>
        <p:nvGrpSpPr>
          <p:cNvPr id="83" name="Group 1123"/>
          <p:cNvGrpSpPr>
            <a:grpSpLocks/>
          </p:cNvGrpSpPr>
          <p:nvPr/>
        </p:nvGrpSpPr>
        <p:grpSpPr bwMode="auto">
          <a:xfrm>
            <a:off x="1020762" y="5130483"/>
            <a:ext cx="512762" cy="1579562"/>
            <a:chOff x="2209" y="3056"/>
            <a:chExt cx="323" cy="995"/>
          </a:xfrm>
        </p:grpSpPr>
        <p:sp>
          <p:nvSpPr>
            <p:cNvPr id="84" name="Text Box 1124" descr="蓝色砂纸"/>
            <p:cNvSpPr txBox="1">
              <a:spLocks noChangeArrowheads="1"/>
            </p:cNvSpPr>
            <p:nvPr/>
          </p:nvSpPr>
          <p:spPr bwMode="auto">
            <a:xfrm>
              <a:off x="2216" y="3056"/>
              <a:ext cx="316" cy="261"/>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a:solidFill>
                    <a:srgbClr val="000099"/>
                  </a:solidFill>
                  <a:latin typeface="Times New Roman" panose="02020603050405020304" pitchFamily="18" charset="0"/>
                  <a:cs typeface="Times New Roman" panose="02020603050405020304" pitchFamily="18" charset="0"/>
                </a:rPr>
                <a:t>0</a:t>
              </a:r>
              <a:endParaRPr lang="en-US" altLang="zh-CN" sz="1600" baseline="-25000">
                <a:solidFill>
                  <a:srgbClr val="000099"/>
                </a:solidFill>
                <a:latin typeface="Times New Roman" panose="02020603050405020304" pitchFamily="18" charset="0"/>
                <a:cs typeface="Times New Roman" panose="02020603050405020304" pitchFamily="18" charset="0"/>
              </a:endParaRPr>
            </a:p>
          </p:txBody>
        </p:sp>
        <p:sp>
          <p:nvSpPr>
            <p:cNvPr id="85" name="Text Box 1125" descr="蓝色砂纸"/>
            <p:cNvSpPr txBox="1">
              <a:spLocks noChangeArrowheads="1"/>
            </p:cNvSpPr>
            <p:nvPr/>
          </p:nvSpPr>
          <p:spPr bwMode="auto">
            <a:xfrm>
              <a:off x="2216" y="3303"/>
              <a:ext cx="316" cy="261"/>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a:solidFill>
                    <a:srgbClr val="000099"/>
                  </a:solidFill>
                  <a:latin typeface="Times New Roman" panose="02020603050405020304" pitchFamily="18" charset="0"/>
                  <a:cs typeface="Times New Roman" panose="02020603050405020304" pitchFamily="18" charset="0"/>
                </a:rPr>
                <a:t>1</a:t>
              </a:r>
              <a:endParaRPr lang="en-US" altLang="zh-CN" sz="1600" b="1" baseline="-25000">
                <a:solidFill>
                  <a:srgbClr val="000099"/>
                </a:solidFill>
                <a:latin typeface="Times New Roman" panose="02020603050405020304" pitchFamily="18" charset="0"/>
                <a:cs typeface="Times New Roman" panose="02020603050405020304" pitchFamily="18" charset="0"/>
              </a:endParaRPr>
            </a:p>
          </p:txBody>
        </p:sp>
        <p:sp>
          <p:nvSpPr>
            <p:cNvPr id="86" name="Text Box 1126" descr="蓝色砂纸"/>
            <p:cNvSpPr txBox="1">
              <a:spLocks noChangeArrowheads="1"/>
            </p:cNvSpPr>
            <p:nvPr/>
          </p:nvSpPr>
          <p:spPr bwMode="auto">
            <a:xfrm>
              <a:off x="2216" y="3557"/>
              <a:ext cx="316" cy="261"/>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a:solidFill>
                    <a:srgbClr val="000099"/>
                  </a:solidFill>
                  <a:latin typeface="Times New Roman" panose="02020603050405020304" pitchFamily="18" charset="0"/>
                  <a:cs typeface="Times New Roman" panose="02020603050405020304" pitchFamily="18" charset="0"/>
                </a:rPr>
                <a:t>1</a:t>
              </a:r>
              <a:endParaRPr lang="en-US" altLang="zh-CN" sz="1600" b="1" baseline="-25000">
                <a:solidFill>
                  <a:srgbClr val="000099"/>
                </a:solidFill>
                <a:latin typeface="Times New Roman" panose="02020603050405020304" pitchFamily="18" charset="0"/>
                <a:cs typeface="Times New Roman" panose="02020603050405020304" pitchFamily="18" charset="0"/>
              </a:endParaRPr>
            </a:p>
          </p:txBody>
        </p:sp>
        <p:sp>
          <p:nvSpPr>
            <p:cNvPr id="87" name="Text Box 1127" descr="蓝色砂纸"/>
            <p:cNvSpPr txBox="1">
              <a:spLocks noChangeArrowheads="1"/>
            </p:cNvSpPr>
            <p:nvPr/>
          </p:nvSpPr>
          <p:spPr bwMode="auto">
            <a:xfrm>
              <a:off x="2209" y="3790"/>
              <a:ext cx="316" cy="261"/>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a:solidFill>
                    <a:srgbClr val="000099"/>
                  </a:solidFill>
                  <a:latin typeface="Times New Roman" panose="02020603050405020304" pitchFamily="18" charset="0"/>
                  <a:cs typeface="Times New Roman" panose="02020603050405020304" pitchFamily="18" charset="0"/>
                </a:rPr>
                <a:t>0</a:t>
              </a:r>
              <a:endParaRPr lang="en-US" altLang="zh-CN" sz="1600" b="1" baseline="-25000">
                <a:solidFill>
                  <a:srgbClr val="000099"/>
                </a:solidFill>
                <a:latin typeface="Times New Roman" panose="02020603050405020304" pitchFamily="18" charset="0"/>
                <a:cs typeface="Times New Roman" panose="02020603050405020304" pitchFamily="18" charset="0"/>
              </a:endParaRPr>
            </a:p>
          </p:txBody>
        </p:sp>
      </p:grpSp>
      <p:grpSp>
        <p:nvGrpSpPr>
          <p:cNvPr id="88" name="Group 1156"/>
          <p:cNvGrpSpPr>
            <a:grpSpLocks/>
          </p:cNvGrpSpPr>
          <p:nvPr/>
        </p:nvGrpSpPr>
        <p:grpSpPr bwMode="auto">
          <a:xfrm>
            <a:off x="1500187" y="5206683"/>
            <a:ext cx="3200400" cy="1393825"/>
            <a:chOff x="542" y="2983"/>
            <a:chExt cx="2016" cy="878"/>
          </a:xfrm>
        </p:grpSpPr>
        <p:sp>
          <p:nvSpPr>
            <p:cNvPr id="89" name="Text Box 1050" descr="蓝色砂纸"/>
            <p:cNvSpPr txBox="1">
              <a:spLocks noChangeArrowheads="1"/>
            </p:cNvSpPr>
            <p:nvPr/>
          </p:nvSpPr>
          <p:spPr bwMode="auto">
            <a:xfrm>
              <a:off x="2366" y="2983"/>
              <a:ext cx="192" cy="878"/>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50000"/>
                </a:spcBef>
                <a:buFontTx/>
                <a:buNone/>
              </a:pPr>
              <a:r>
                <a:rPr lang="en-US" altLang="zh-CN" sz="1800" b="1">
                  <a:solidFill>
                    <a:schemeClr val="accent2"/>
                  </a:solidFill>
                  <a:latin typeface="Times New Roman" panose="02020603050405020304" pitchFamily="18" charset="0"/>
                  <a:cs typeface="Times New Roman" panose="02020603050405020304" pitchFamily="18" charset="0"/>
                </a:rPr>
                <a:t>0</a:t>
              </a:r>
            </a:p>
            <a:p>
              <a:pPr eaLnBrk="1" hangingPunct="1">
                <a:lnSpc>
                  <a:spcPct val="80000"/>
                </a:lnSpc>
                <a:spcBef>
                  <a:spcPct val="50000"/>
                </a:spcBef>
                <a:buFontTx/>
                <a:buNone/>
              </a:pPr>
              <a:r>
                <a:rPr lang="en-US" altLang="zh-CN" sz="1800" b="1">
                  <a:solidFill>
                    <a:schemeClr val="accent2"/>
                  </a:solidFill>
                  <a:latin typeface="Times New Roman" panose="02020603050405020304" pitchFamily="18" charset="0"/>
                  <a:cs typeface="Times New Roman" panose="02020603050405020304" pitchFamily="18" charset="0"/>
                </a:rPr>
                <a:t>1</a:t>
              </a:r>
            </a:p>
            <a:p>
              <a:pPr eaLnBrk="1" hangingPunct="1">
                <a:lnSpc>
                  <a:spcPct val="80000"/>
                </a:lnSpc>
                <a:spcBef>
                  <a:spcPct val="50000"/>
                </a:spcBef>
                <a:buFontTx/>
                <a:buNone/>
              </a:pPr>
              <a:r>
                <a:rPr lang="en-US" altLang="zh-CN" sz="1800" b="1">
                  <a:solidFill>
                    <a:schemeClr val="accent2"/>
                  </a:solidFill>
                  <a:latin typeface="Times New Roman" panose="02020603050405020304" pitchFamily="18" charset="0"/>
                  <a:cs typeface="Times New Roman" panose="02020603050405020304" pitchFamily="18" charset="0"/>
                </a:rPr>
                <a:t>1</a:t>
              </a:r>
            </a:p>
            <a:p>
              <a:pPr eaLnBrk="1" hangingPunct="1">
                <a:lnSpc>
                  <a:spcPct val="80000"/>
                </a:lnSpc>
                <a:spcBef>
                  <a:spcPct val="50000"/>
                </a:spcBef>
                <a:buFontTx/>
                <a:buNone/>
              </a:pPr>
              <a:r>
                <a:rPr lang="en-US" altLang="zh-CN" sz="1800" b="1">
                  <a:solidFill>
                    <a:schemeClr val="accent2"/>
                  </a:solidFill>
                  <a:latin typeface="Times New Roman" panose="02020603050405020304" pitchFamily="18" charset="0"/>
                  <a:cs typeface="Times New Roman" panose="02020603050405020304" pitchFamily="18" charset="0"/>
                </a:rPr>
                <a:t>0</a:t>
              </a:r>
              <a:endParaRPr lang="en-US" altLang="zh-CN" sz="2400" b="1">
                <a:solidFill>
                  <a:schemeClr val="accent2"/>
                </a:solidFill>
                <a:latin typeface="Times New Roman" panose="02020603050405020304" pitchFamily="18" charset="0"/>
                <a:cs typeface="Times New Roman" panose="02020603050405020304" pitchFamily="18" charset="0"/>
              </a:endParaRPr>
            </a:p>
          </p:txBody>
        </p:sp>
        <p:sp>
          <p:nvSpPr>
            <p:cNvPr id="90" name="AutoShape 1051"/>
            <p:cNvSpPr>
              <a:spLocks noChangeArrowheads="1"/>
            </p:cNvSpPr>
            <p:nvPr/>
          </p:nvSpPr>
          <p:spPr bwMode="auto">
            <a:xfrm>
              <a:off x="542" y="3168"/>
              <a:ext cx="1728" cy="5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7187 h 21600"/>
                <a:gd name="T14" fmla="*/ 20263 w 21600"/>
                <a:gd name="T15" fmla="*/ 14413 h 21600"/>
              </a:gdLst>
              <a:ahLst/>
              <a:cxnLst>
                <a:cxn ang="T8">
                  <a:pos x="T0" y="T1"/>
                </a:cxn>
                <a:cxn ang="T9">
                  <a:pos x="T2" y="T3"/>
                </a:cxn>
                <a:cxn ang="T10">
                  <a:pos x="T4" y="T5"/>
                </a:cxn>
                <a:cxn ang="T11">
                  <a:pos x="T6" y="T7"/>
                </a:cxn>
              </a:cxnLst>
              <a:rect l="T12" t="T13" r="T14" b="T15"/>
              <a:pathLst>
                <a:path w="21600" h="21600">
                  <a:moveTo>
                    <a:pt x="17603" y="0"/>
                  </a:moveTo>
                  <a:lnTo>
                    <a:pt x="17603" y="7200"/>
                  </a:lnTo>
                  <a:lnTo>
                    <a:pt x="3375" y="7200"/>
                  </a:lnTo>
                  <a:lnTo>
                    <a:pt x="3375" y="14400"/>
                  </a:lnTo>
                  <a:lnTo>
                    <a:pt x="17603" y="14400"/>
                  </a:lnTo>
                  <a:lnTo>
                    <a:pt x="17603" y="21600"/>
                  </a:lnTo>
                  <a:lnTo>
                    <a:pt x="21600" y="10800"/>
                  </a:lnTo>
                  <a:lnTo>
                    <a:pt x="17603" y="0"/>
                  </a:lnTo>
                  <a:close/>
                </a:path>
                <a:path w="21600" h="21600">
                  <a:moveTo>
                    <a:pt x="1350" y="7200"/>
                  </a:moveTo>
                  <a:lnTo>
                    <a:pt x="1350" y="14400"/>
                  </a:lnTo>
                  <a:lnTo>
                    <a:pt x="2700" y="14400"/>
                  </a:lnTo>
                  <a:lnTo>
                    <a:pt x="2700" y="7200"/>
                  </a:lnTo>
                  <a:lnTo>
                    <a:pt x="1350" y="7200"/>
                  </a:lnTo>
                  <a:close/>
                </a:path>
                <a:path w="21600" h="21600">
                  <a:moveTo>
                    <a:pt x="0" y="7200"/>
                  </a:moveTo>
                  <a:lnTo>
                    <a:pt x="0" y="14400"/>
                  </a:lnTo>
                  <a:lnTo>
                    <a:pt x="675" y="14400"/>
                  </a:lnTo>
                  <a:lnTo>
                    <a:pt x="675" y="7200"/>
                  </a:lnTo>
                  <a:lnTo>
                    <a:pt x="0" y="7200"/>
                  </a:lnTo>
                  <a:close/>
                </a:path>
              </a:pathLst>
            </a:custGeom>
            <a:solidFill>
              <a:srgbClr val="FF0000"/>
            </a:solidFill>
            <a:ln w="38100">
              <a:solidFill>
                <a:srgbClr val="FF0000"/>
              </a:solidFill>
              <a:miter lim="800000"/>
              <a:headEnd/>
              <a:tailEnd/>
            </a:ln>
          </p:spPr>
          <p:txBody>
            <a:bodyPr wrap="none" anchor="ctr"/>
            <a:lstStyle/>
            <a:p>
              <a:endParaRPr lang="zh-CN" altLang="en-US"/>
            </a:p>
          </p:txBody>
        </p:sp>
      </p:grpSp>
      <p:sp>
        <p:nvSpPr>
          <p:cNvPr id="91" name="Line 1034"/>
          <p:cNvSpPr>
            <a:spLocks noChangeShapeType="1"/>
          </p:cNvSpPr>
          <p:nvPr/>
        </p:nvSpPr>
        <p:spPr bwMode="auto">
          <a:xfrm flipH="1">
            <a:off x="1433512" y="3322319"/>
            <a:ext cx="5500687" cy="1796417"/>
          </a:xfrm>
          <a:prstGeom prst="line">
            <a:avLst/>
          </a:prstGeom>
          <a:noFill/>
          <a:ln w="1270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Text Box 1157"/>
          <p:cNvSpPr txBox="1">
            <a:spLocks noChangeArrowheads="1"/>
          </p:cNvSpPr>
          <p:nvPr/>
        </p:nvSpPr>
        <p:spPr bwMode="auto">
          <a:xfrm>
            <a:off x="5105400" y="3482023"/>
            <a:ext cx="6096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50000"/>
              </a:spcBef>
              <a:buFontTx/>
              <a:buNone/>
            </a:pPr>
            <a:r>
              <a:rPr lang="en-US" altLang="zh-CN" sz="1600" b="1" i="1">
                <a:solidFill>
                  <a:srgbClr val="000099"/>
                </a:solidFill>
                <a:latin typeface="Times New Roman" panose="02020603050405020304" pitchFamily="18" charset="0"/>
                <a:cs typeface="Times New Roman" panose="02020603050405020304" pitchFamily="18" charset="0"/>
              </a:rPr>
              <a:t>f</a:t>
            </a:r>
            <a:r>
              <a:rPr lang="en-US" altLang="zh-CN" sz="1600" b="1">
                <a:solidFill>
                  <a:srgbClr val="000099"/>
                </a:solidFill>
                <a:latin typeface="Times New Roman" panose="02020603050405020304" pitchFamily="18" charset="0"/>
                <a:cs typeface="Times New Roman" panose="02020603050405020304" pitchFamily="18" charset="0"/>
              </a:rPr>
              <a:t>/10</a:t>
            </a:r>
            <a:endParaRPr lang="en-US" altLang="zh-C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3348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wipe(left)">
                                      <p:cBhvr>
                                        <p:cTn id="11" dur="500"/>
                                        <p:tgtEl>
                                          <p:spTgt spid="19">
                                            <p:txEl>
                                              <p:pRg st="0" end="0"/>
                                            </p:txEl>
                                          </p:spTgt>
                                        </p:tgtEl>
                                      </p:cBhvr>
                                    </p:animEffect>
                                  </p:childTnLst>
                                  <p:subTnLst>
                                    <p:audio>
                                      <p:cMediaNode>
                                        <p:cTn display="0" masterRel="sameClick">
                                          <p:stCondLst>
                                            <p:cond evt="begin" delay="0">
                                              <p:tn val="9"/>
                                            </p:cond>
                                          </p:stCondLst>
                                          <p:endCondLst>
                                            <p:cond evt="onStopAudio" delay="0">
                                              <p:tgtEl>
                                                <p:sldTgt/>
                                              </p:tgtEl>
                                            </p:cond>
                                          </p:endCondLst>
                                        </p:cTn>
                                        <p:tgtEl>
                                          <p:sndTgt r:embed="rId2" name="CAMERA.WAV"/>
                                        </p:tgtEl>
                                      </p:cMediaNode>
                                    </p:audio>
                                  </p:sub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
                                            <p:txEl>
                                              <p:pRg st="1" end="1"/>
                                            </p:txEl>
                                          </p:spTgt>
                                        </p:tgtEl>
                                        <p:attrNameLst>
                                          <p:attrName>style.visibility</p:attrName>
                                        </p:attrNameLst>
                                      </p:cBhvr>
                                      <p:to>
                                        <p:strVal val="visible"/>
                                      </p:to>
                                    </p:set>
                                    <p:animEffect transition="in" filter="wipe(left)">
                                      <p:cBhvr>
                                        <p:cTn id="16" dur="500"/>
                                        <p:tgtEl>
                                          <p:spTgt spid="19">
                                            <p:txEl>
                                              <p:pRg st="1" end="1"/>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WAV"/>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animEffect transition="in" filter="wipe(left)">
                                      <p:cBhvr>
                                        <p:cTn id="21" dur="500"/>
                                        <p:tgtEl>
                                          <p:spTgt spid="19">
                                            <p:txEl>
                                              <p:pRg st="2" end="2"/>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WAV"/>
                                        </p:tgtEl>
                                      </p:cMediaNode>
                                    </p:audio>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9">
                                            <p:txEl>
                                              <p:pRg st="4" end="4"/>
                                            </p:txEl>
                                          </p:spTgt>
                                        </p:tgtEl>
                                        <p:attrNameLst>
                                          <p:attrName>style.visibility</p:attrName>
                                        </p:attrNameLst>
                                      </p:cBhvr>
                                      <p:to>
                                        <p:strVal val="visible"/>
                                      </p:to>
                                    </p:set>
                                    <p:animEffect transition="in" filter="wipe(left)">
                                      <p:cBhvr>
                                        <p:cTn id="26" dur="500"/>
                                        <p:tgtEl>
                                          <p:spTgt spid="19">
                                            <p:txEl>
                                              <p:pRg st="4" end="4"/>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xEl>
                                              <p:pRg st="5" end="5"/>
                                            </p:txEl>
                                          </p:spTgt>
                                        </p:tgtEl>
                                        <p:attrNameLst>
                                          <p:attrName>style.visibility</p:attrName>
                                        </p:attrNameLst>
                                      </p:cBhvr>
                                      <p:to>
                                        <p:strVal val="visible"/>
                                      </p:to>
                                    </p:set>
                                    <p:animEffect transition="in" filter="wipe(left)">
                                      <p:cBhvr>
                                        <p:cTn id="31" dur="500"/>
                                        <p:tgtEl>
                                          <p:spTgt spid="19">
                                            <p:txEl>
                                              <p:pRg st="5" end="5"/>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
                                            <p:txEl>
                                              <p:pRg st="6" end="6"/>
                                            </p:txEl>
                                          </p:spTgt>
                                        </p:tgtEl>
                                        <p:attrNameLst>
                                          <p:attrName>style.visibility</p:attrName>
                                        </p:attrNameLst>
                                      </p:cBhvr>
                                      <p:to>
                                        <p:strVal val="visible"/>
                                      </p:to>
                                    </p:set>
                                    <p:animEffect transition="in" filter="wipe(left)">
                                      <p:cBhvr>
                                        <p:cTn id="36" dur="500"/>
                                        <p:tgtEl>
                                          <p:spTgt spid="19">
                                            <p:txEl>
                                              <p:pRg st="6" end="6"/>
                                            </p:txEl>
                                          </p:spTgt>
                                        </p:tgtEl>
                                      </p:cBhvr>
                                    </p:animEffec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9">
                                            <p:txEl>
                                              <p:pRg st="7" end="7"/>
                                            </p:txEl>
                                          </p:spTgt>
                                        </p:tgtEl>
                                        <p:attrNameLst>
                                          <p:attrName>style.visibility</p:attrName>
                                        </p:attrNameLst>
                                      </p:cBhvr>
                                      <p:to>
                                        <p:strVal val="visible"/>
                                      </p:to>
                                    </p:set>
                                    <p:animEffect transition="in" filter="wipe(left)">
                                      <p:cBhvr>
                                        <p:cTn id="41" dur="500"/>
                                        <p:tgtEl>
                                          <p:spTgt spid="19">
                                            <p:txEl>
                                              <p:pRg st="7" end="7"/>
                                            </p:txEl>
                                          </p:spTgt>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WAV"/>
                                        </p:tgtEl>
                                      </p:cMediaNode>
                                    </p:audio>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9">
                                            <p:txEl>
                                              <p:pRg st="8" end="8"/>
                                            </p:txEl>
                                          </p:spTgt>
                                        </p:tgtEl>
                                        <p:attrNameLst>
                                          <p:attrName>style.visibility</p:attrName>
                                        </p:attrNameLst>
                                      </p:cBhvr>
                                      <p:to>
                                        <p:strVal val="visible"/>
                                      </p:to>
                                    </p:set>
                                    <p:animEffect transition="in" filter="wipe(left)">
                                      <p:cBhvr>
                                        <p:cTn id="46" dur="500"/>
                                        <p:tgtEl>
                                          <p:spTgt spid="19">
                                            <p:txEl>
                                              <p:pRg st="8" end="8"/>
                                            </p:txEl>
                                          </p:spTgt>
                                        </p:tgtEl>
                                      </p:cBhvr>
                                    </p:animEffect>
                                  </p:childTnLst>
                                  <p:subTnLst>
                                    <p:audio>
                                      <p:cMediaNode>
                                        <p:cTn display="0" masterRel="sameClick">
                                          <p:stCondLst>
                                            <p:cond evt="begin" delay="0">
                                              <p:tn val="44"/>
                                            </p:cond>
                                          </p:stCondLst>
                                          <p:endCondLst>
                                            <p:cond evt="onStopAudio" delay="0">
                                              <p:tgtEl>
                                                <p:sldTgt/>
                                              </p:tgtEl>
                                            </p:cond>
                                          </p:endCondLst>
                                        </p:cTn>
                                        <p:tgtEl>
                                          <p:sndTgt r:embed="rId2" name="CAMERA.WAV"/>
                                        </p:tgtEl>
                                      </p:cMediaNode>
                                    </p:audio>
                                  </p:sub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9">
                                            <p:txEl>
                                              <p:pRg st="9" end="9"/>
                                            </p:txEl>
                                          </p:spTgt>
                                        </p:tgtEl>
                                        <p:attrNameLst>
                                          <p:attrName>style.visibility</p:attrName>
                                        </p:attrNameLst>
                                      </p:cBhvr>
                                      <p:to>
                                        <p:strVal val="visible"/>
                                      </p:to>
                                    </p:set>
                                    <p:animEffect transition="in" filter="wipe(left)">
                                      <p:cBhvr>
                                        <p:cTn id="51" dur="500"/>
                                        <p:tgtEl>
                                          <p:spTgt spid="19">
                                            <p:txEl>
                                              <p:pRg st="9" end="9"/>
                                            </p:txEl>
                                          </p:spTgt>
                                        </p:tgtEl>
                                      </p:cBhvr>
                                    </p:animEffect>
                                  </p:childTnLst>
                                  <p:subTnLst>
                                    <p:audio>
                                      <p:cMediaNode>
                                        <p:cTn display="0" masterRel="sameClick">
                                          <p:stCondLst>
                                            <p:cond evt="begin" delay="0">
                                              <p:tn val="49"/>
                                            </p:cond>
                                          </p:stCondLst>
                                          <p:endCondLst>
                                            <p:cond evt="onStopAudio" delay="0">
                                              <p:tgtEl>
                                                <p:sldTgt/>
                                              </p:tgtEl>
                                            </p:cond>
                                          </p:endCondLst>
                                        </p:cTn>
                                        <p:tgtEl>
                                          <p:sndTgt r:embed="rId2" name="CAMERA.WAV"/>
                                        </p:tgtEl>
                                      </p:cMediaNode>
                                    </p:audio>
                                  </p:sub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9">
                                            <p:txEl>
                                              <p:pRg st="10" end="10"/>
                                            </p:txEl>
                                          </p:spTgt>
                                        </p:tgtEl>
                                        <p:attrNameLst>
                                          <p:attrName>style.visibility</p:attrName>
                                        </p:attrNameLst>
                                      </p:cBhvr>
                                      <p:to>
                                        <p:strVal val="visible"/>
                                      </p:to>
                                    </p:set>
                                    <p:animEffect transition="in" filter="wipe(left)">
                                      <p:cBhvr>
                                        <p:cTn id="56" dur="500"/>
                                        <p:tgtEl>
                                          <p:spTgt spid="19">
                                            <p:txEl>
                                              <p:pRg st="10" end="10"/>
                                            </p:txEl>
                                          </p:spTgt>
                                        </p:tgtEl>
                                      </p:cBhvr>
                                    </p:animEffect>
                                  </p:childTnLst>
                                  <p:subTnLst>
                                    <p:audio>
                                      <p:cMediaNode>
                                        <p:cTn display="0" masterRel="sameClick">
                                          <p:stCondLst>
                                            <p:cond evt="begin" delay="0">
                                              <p:tn val="54"/>
                                            </p:cond>
                                          </p:stCondLst>
                                          <p:endCondLst>
                                            <p:cond evt="onStopAudio" delay="0">
                                              <p:tgtEl>
                                                <p:sldTgt/>
                                              </p:tgtEl>
                                            </p:cond>
                                          </p:endCondLst>
                                        </p:cTn>
                                        <p:tgtEl>
                                          <p:sndTgt r:embed="rId2" name="CAMERA.WAV"/>
                                        </p:tgtEl>
                                      </p:cMediaNode>
                                    </p:audio>
                                  </p:sub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9">
                                            <p:txEl>
                                              <p:pRg st="11" end="11"/>
                                            </p:txEl>
                                          </p:spTgt>
                                        </p:tgtEl>
                                        <p:attrNameLst>
                                          <p:attrName>style.visibility</p:attrName>
                                        </p:attrNameLst>
                                      </p:cBhvr>
                                      <p:to>
                                        <p:strVal val="visible"/>
                                      </p:to>
                                    </p:set>
                                    <p:animEffect transition="in" filter="wipe(left)">
                                      <p:cBhvr>
                                        <p:cTn id="61" dur="500"/>
                                        <p:tgtEl>
                                          <p:spTgt spid="19">
                                            <p:txEl>
                                              <p:pRg st="11" end="11"/>
                                            </p:txEl>
                                          </p:spTgt>
                                        </p:tgtEl>
                                      </p:cBhvr>
                                    </p:animEffect>
                                  </p:childTnLst>
                                  <p:subTnLst>
                                    <p:audio>
                                      <p:cMediaNode>
                                        <p:cTn display="0" masterRel="sameClick">
                                          <p:stCondLst>
                                            <p:cond evt="begin" delay="0">
                                              <p:tn val="59"/>
                                            </p:cond>
                                          </p:stCondLst>
                                          <p:endCondLst>
                                            <p:cond evt="onStopAudio" delay="0">
                                              <p:tgtEl>
                                                <p:sldTgt/>
                                              </p:tgtEl>
                                            </p:cond>
                                          </p:endCondLst>
                                        </p:cTn>
                                        <p:tgtEl>
                                          <p:sndTgt r:embed="rId2" name="CAMERA.WAV"/>
                                        </p:tgtEl>
                                      </p:cMediaNode>
                                    </p:audio>
                                  </p:sub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9">
                                            <p:txEl>
                                              <p:pRg st="12" end="12"/>
                                            </p:txEl>
                                          </p:spTgt>
                                        </p:tgtEl>
                                        <p:attrNameLst>
                                          <p:attrName>style.visibility</p:attrName>
                                        </p:attrNameLst>
                                      </p:cBhvr>
                                      <p:to>
                                        <p:strVal val="visible"/>
                                      </p:to>
                                    </p:set>
                                    <p:animEffect transition="in" filter="wipe(left)">
                                      <p:cBhvr>
                                        <p:cTn id="66" dur="500"/>
                                        <p:tgtEl>
                                          <p:spTgt spid="19">
                                            <p:txEl>
                                              <p:pRg st="12" end="12"/>
                                            </p:txEl>
                                          </p:spTgt>
                                        </p:tgtEl>
                                      </p:cBhvr>
                                    </p:animEffect>
                                  </p:childTnLst>
                                  <p:subTnLst>
                                    <p:audio>
                                      <p:cMediaNode>
                                        <p:cTn display="0" masterRel="sameClick">
                                          <p:stCondLst>
                                            <p:cond evt="begin" delay="0">
                                              <p:tn val="64"/>
                                            </p:cond>
                                          </p:stCondLst>
                                          <p:endCondLst>
                                            <p:cond evt="onStopAudio" delay="0">
                                              <p:tgtEl>
                                                <p:sldTgt/>
                                              </p:tgtEl>
                                            </p:cond>
                                          </p:endCondLst>
                                        </p:cTn>
                                        <p:tgtEl>
                                          <p:sndTgt r:embed="rId2" name="CAMERA.WAV"/>
                                        </p:tgtEl>
                                      </p:cMediaNode>
                                    </p:audio>
                                  </p:sub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9">
                                            <p:txEl>
                                              <p:pRg st="13" end="13"/>
                                            </p:txEl>
                                          </p:spTgt>
                                        </p:tgtEl>
                                        <p:attrNameLst>
                                          <p:attrName>style.visibility</p:attrName>
                                        </p:attrNameLst>
                                      </p:cBhvr>
                                      <p:to>
                                        <p:strVal val="visible"/>
                                      </p:to>
                                    </p:set>
                                    <p:animEffect transition="in" filter="wipe(left)">
                                      <p:cBhvr>
                                        <p:cTn id="71" dur="500"/>
                                        <p:tgtEl>
                                          <p:spTgt spid="19">
                                            <p:txEl>
                                              <p:pRg st="13" end="13"/>
                                            </p:txEl>
                                          </p:spTgt>
                                        </p:tgtEl>
                                      </p:cBhvr>
                                    </p:animEffect>
                                  </p:childTnLst>
                                  <p:subTnLst>
                                    <p:audio>
                                      <p:cMediaNode>
                                        <p:cTn display="0" masterRel="sameClick">
                                          <p:stCondLst>
                                            <p:cond evt="begin" delay="0">
                                              <p:tn val="69"/>
                                            </p:cond>
                                          </p:stCondLst>
                                          <p:endCondLst>
                                            <p:cond evt="onStopAudio" delay="0">
                                              <p:tgtEl>
                                                <p:sldTgt/>
                                              </p:tgtEl>
                                            </p:cond>
                                          </p:endCondLst>
                                        </p:cTn>
                                        <p:tgtEl>
                                          <p:sndTgt r:embed="rId2" name="CAMERA.WAV"/>
                                        </p:tgtEl>
                                      </p:cMediaNode>
                                    </p:audio>
                                  </p:sub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499"/>
                                          </p:stCondLst>
                                        </p:cTn>
                                        <p:tgtEl>
                                          <p:spTgt spid="33"/>
                                        </p:tgtEl>
                                        <p:attrNameLst>
                                          <p:attrName>style.visibility</p:attrName>
                                        </p:attrNameLst>
                                      </p:cBhvr>
                                      <p:to>
                                        <p:strVal val="visible"/>
                                      </p:to>
                                    </p:set>
                                  </p:childTnLst>
                                </p:cTn>
                              </p:par>
                            </p:childTnLst>
                          </p:cTn>
                        </p:par>
                        <p:par>
                          <p:cTn id="80" fill="hold">
                            <p:stCondLst>
                              <p:cond delay="500"/>
                            </p:stCondLst>
                            <p:childTnLst>
                              <p:par>
                                <p:cTn id="81" presetID="22" presetClass="entr" presetSubtype="1"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500"/>
                                        <p:tgtEl>
                                          <p:spTgt spid="28"/>
                                        </p:tgtEl>
                                      </p:cBhvr>
                                    </p:animEffect>
                                  </p:childTnLst>
                                </p:cTn>
                              </p:par>
                            </p:childTnLst>
                          </p:cTn>
                        </p:par>
                        <p:par>
                          <p:cTn id="84" fill="hold">
                            <p:stCondLst>
                              <p:cond delay="1000"/>
                            </p:stCondLst>
                            <p:childTnLst>
                              <p:par>
                                <p:cTn id="85" presetID="17" presetClass="entr" presetSubtype="4"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ppt_x</p:attrName>
                                        </p:attrNameLst>
                                      </p:cBhvr>
                                      <p:tavLst>
                                        <p:tav tm="0">
                                          <p:val>
                                            <p:strVal val="#ppt_x"/>
                                          </p:val>
                                        </p:tav>
                                        <p:tav tm="100000">
                                          <p:val>
                                            <p:strVal val="#ppt_x"/>
                                          </p:val>
                                        </p:tav>
                                      </p:tavLst>
                                    </p:anim>
                                    <p:anim calcmode="lin" valueType="num">
                                      <p:cBhvr>
                                        <p:cTn id="88" dur="500" fill="hold"/>
                                        <p:tgtEl>
                                          <p:spTgt spid="22"/>
                                        </p:tgtEl>
                                        <p:attrNameLst>
                                          <p:attrName>ppt_y</p:attrName>
                                        </p:attrNameLst>
                                      </p:cBhvr>
                                      <p:tavLst>
                                        <p:tav tm="0">
                                          <p:val>
                                            <p:strVal val="#ppt_y+#ppt_h/2"/>
                                          </p:val>
                                        </p:tav>
                                        <p:tav tm="100000">
                                          <p:val>
                                            <p:strVal val="#ppt_y"/>
                                          </p:val>
                                        </p:tav>
                                      </p:tavLst>
                                    </p:anim>
                                    <p:anim calcmode="lin" valueType="num">
                                      <p:cBhvr>
                                        <p:cTn id="89" dur="500" fill="hold"/>
                                        <p:tgtEl>
                                          <p:spTgt spid="22"/>
                                        </p:tgtEl>
                                        <p:attrNameLst>
                                          <p:attrName>ppt_w</p:attrName>
                                        </p:attrNameLst>
                                      </p:cBhvr>
                                      <p:tavLst>
                                        <p:tav tm="0">
                                          <p:val>
                                            <p:strVal val="#ppt_w"/>
                                          </p:val>
                                        </p:tav>
                                        <p:tav tm="100000">
                                          <p:val>
                                            <p:strVal val="#ppt_w"/>
                                          </p:val>
                                        </p:tav>
                                      </p:tavLst>
                                    </p:anim>
                                    <p:anim calcmode="lin" valueType="num">
                                      <p:cBhvr>
                                        <p:cTn id="90" dur="500" fill="hold"/>
                                        <p:tgtEl>
                                          <p:spTgt spid="22"/>
                                        </p:tgtEl>
                                        <p:attrNameLst>
                                          <p:attrName>ppt_h</p:attrName>
                                        </p:attrNameLst>
                                      </p:cBhvr>
                                      <p:tavLst>
                                        <p:tav tm="0">
                                          <p:val>
                                            <p:fltVal val="0"/>
                                          </p:val>
                                        </p:tav>
                                        <p:tav tm="100000">
                                          <p:val>
                                            <p:strVal val="#ppt_h"/>
                                          </p:val>
                                        </p:tav>
                                      </p:tavLst>
                                    </p:anim>
                                  </p:childTnLst>
                                </p:cTn>
                              </p:par>
                            </p:childTnLst>
                          </p:cTn>
                        </p:par>
                        <p:par>
                          <p:cTn id="91" fill="hold">
                            <p:stCondLst>
                              <p:cond delay="1500"/>
                            </p:stCondLst>
                            <p:childTnLst>
                              <p:par>
                                <p:cTn id="92" presetID="17" presetClass="entr" presetSubtype="2" fill="hold" grpId="0" nodeType="after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p:cTn id="94" dur="500" fill="hold"/>
                                        <p:tgtEl>
                                          <p:spTgt spid="23"/>
                                        </p:tgtEl>
                                        <p:attrNameLst>
                                          <p:attrName>ppt_x</p:attrName>
                                        </p:attrNameLst>
                                      </p:cBhvr>
                                      <p:tavLst>
                                        <p:tav tm="0">
                                          <p:val>
                                            <p:strVal val="#ppt_x+#ppt_w/2"/>
                                          </p:val>
                                        </p:tav>
                                        <p:tav tm="100000">
                                          <p:val>
                                            <p:strVal val="#ppt_x"/>
                                          </p:val>
                                        </p:tav>
                                      </p:tavLst>
                                    </p:anim>
                                    <p:anim calcmode="lin" valueType="num">
                                      <p:cBhvr>
                                        <p:cTn id="95" dur="500" fill="hold"/>
                                        <p:tgtEl>
                                          <p:spTgt spid="23"/>
                                        </p:tgtEl>
                                        <p:attrNameLst>
                                          <p:attrName>ppt_y</p:attrName>
                                        </p:attrNameLst>
                                      </p:cBhvr>
                                      <p:tavLst>
                                        <p:tav tm="0">
                                          <p:val>
                                            <p:strVal val="#ppt_y"/>
                                          </p:val>
                                        </p:tav>
                                        <p:tav tm="100000">
                                          <p:val>
                                            <p:strVal val="#ppt_y"/>
                                          </p:val>
                                        </p:tav>
                                      </p:tavLst>
                                    </p:anim>
                                    <p:anim calcmode="lin" valueType="num">
                                      <p:cBhvr>
                                        <p:cTn id="96" dur="500" fill="hold"/>
                                        <p:tgtEl>
                                          <p:spTgt spid="23"/>
                                        </p:tgtEl>
                                        <p:attrNameLst>
                                          <p:attrName>ppt_w</p:attrName>
                                        </p:attrNameLst>
                                      </p:cBhvr>
                                      <p:tavLst>
                                        <p:tav tm="0">
                                          <p:val>
                                            <p:fltVal val="0"/>
                                          </p:val>
                                        </p:tav>
                                        <p:tav tm="100000">
                                          <p:val>
                                            <p:strVal val="#ppt_w"/>
                                          </p:val>
                                        </p:tav>
                                      </p:tavLst>
                                    </p:anim>
                                    <p:anim calcmode="lin" valueType="num">
                                      <p:cBhvr>
                                        <p:cTn id="97" dur="500" fill="hold"/>
                                        <p:tgtEl>
                                          <p:spTgt spid="23"/>
                                        </p:tgtEl>
                                        <p:attrNameLst>
                                          <p:attrName>ppt_h</p:attrName>
                                        </p:attrNameLst>
                                      </p:cBhvr>
                                      <p:tavLst>
                                        <p:tav tm="0">
                                          <p:val>
                                            <p:strVal val="#ppt_h"/>
                                          </p:val>
                                        </p:tav>
                                        <p:tav tm="100000">
                                          <p:val>
                                            <p:strVal val="#ppt_h"/>
                                          </p:val>
                                        </p:tav>
                                      </p:tavLst>
                                    </p:anim>
                                  </p:childTnLst>
                                </p:cTn>
                              </p:par>
                            </p:childTnLst>
                          </p:cTn>
                        </p:par>
                        <p:par>
                          <p:cTn id="98" fill="hold">
                            <p:stCondLst>
                              <p:cond delay="2000"/>
                            </p:stCondLst>
                            <p:childTnLst>
                              <p:par>
                                <p:cTn id="99" presetID="17" presetClass="entr" presetSubtype="1" fill="hold" nodeType="afterEffect">
                                  <p:stCondLst>
                                    <p:cond delay="0"/>
                                  </p:stCondLst>
                                  <p:childTnLst>
                                    <p:set>
                                      <p:cBhvr>
                                        <p:cTn id="100" dur="1" fill="hold">
                                          <p:stCondLst>
                                            <p:cond delay="0"/>
                                          </p:stCondLst>
                                        </p:cTn>
                                        <p:tgtEl>
                                          <p:spTgt spid="21"/>
                                        </p:tgtEl>
                                        <p:attrNameLst>
                                          <p:attrName>style.visibility</p:attrName>
                                        </p:attrNameLst>
                                      </p:cBhvr>
                                      <p:to>
                                        <p:strVal val="visible"/>
                                      </p:to>
                                    </p:set>
                                    <p:anim calcmode="lin" valueType="num">
                                      <p:cBhvr>
                                        <p:cTn id="101" dur="500" fill="hold"/>
                                        <p:tgtEl>
                                          <p:spTgt spid="21"/>
                                        </p:tgtEl>
                                        <p:attrNameLst>
                                          <p:attrName>ppt_x</p:attrName>
                                        </p:attrNameLst>
                                      </p:cBhvr>
                                      <p:tavLst>
                                        <p:tav tm="0">
                                          <p:val>
                                            <p:strVal val="#ppt_x"/>
                                          </p:val>
                                        </p:tav>
                                        <p:tav tm="100000">
                                          <p:val>
                                            <p:strVal val="#ppt_x"/>
                                          </p:val>
                                        </p:tav>
                                      </p:tavLst>
                                    </p:anim>
                                    <p:anim calcmode="lin" valueType="num">
                                      <p:cBhvr>
                                        <p:cTn id="102" dur="500" fill="hold"/>
                                        <p:tgtEl>
                                          <p:spTgt spid="21"/>
                                        </p:tgtEl>
                                        <p:attrNameLst>
                                          <p:attrName>ppt_y</p:attrName>
                                        </p:attrNameLst>
                                      </p:cBhvr>
                                      <p:tavLst>
                                        <p:tav tm="0">
                                          <p:val>
                                            <p:strVal val="#ppt_y-#ppt_h/2"/>
                                          </p:val>
                                        </p:tav>
                                        <p:tav tm="100000">
                                          <p:val>
                                            <p:strVal val="#ppt_y"/>
                                          </p:val>
                                        </p:tav>
                                      </p:tavLst>
                                    </p:anim>
                                    <p:anim calcmode="lin" valueType="num">
                                      <p:cBhvr>
                                        <p:cTn id="103" dur="500" fill="hold"/>
                                        <p:tgtEl>
                                          <p:spTgt spid="21"/>
                                        </p:tgtEl>
                                        <p:attrNameLst>
                                          <p:attrName>ppt_w</p:attrName>
                                        </p:attrNameLst>
                                      </p:cBhvr>
                                      <p:tavLst>
                                        <p:tav tm="0">
                                          <p:val>
                                            <p:strVal val="#ppt_w"/>
                                          </p:val>
                                        </p:tav>
                                        <p:tav tm="100000">
                                          <p:val>
                                            <p:strVal val="#ppt_w"/>
                                          </p:val>
                                        </p:tav>
                                      </p:tavLst>
                                    </p:anim>
                                    <p:anim calcmode="lin" valueType="num">
                                      <p:cBhvr>
                                        <p:cTn id="104" dur="500" fill="hold"/>
                                        <p:tgtEl>
                                          <p:spTgt spid="21"/>
                                        </p:tgtEl>
                                        <p:attrNameLst>
                                          <p:attrName>ppt_h</p:attrName>
                                        </p:attrNameLst>
                                      </p:cBhvr>
                                      <p:tavLst>
                                        <p:tav tm="0">
                                          <p:val>
                                            <p:fltVal val="0"/>
                                          </p:val>
                                        </p:tav>
                                        <p:tav tm="100000">
                                          <p:val>
                                            <p:strVal val="#ppt_h"/>
                                          </p:val>
                                        </p:tav>
                                      </p:tavLst>
                                    </p:anim>
                                  </p:childTnLst>
                                </p:cTn>
                              </p:par>
                            </p:childTnLst>
                          </p:cTn>
                        </p:par>
                        <p:par>
                          <p:cTn id="105" fill="hold">
                            <p:stCondLst>
                              <p:cond delay="2500"/>
                            </p:stCondLst>
                            <p:childTnLst>
                              <p:par>
                                <p:cTn id="106" presetID="17" presetClass="entr" presetSubtype="8" fill="hold" grpId="0" nodeType="afterEffect">
                                  <p:stCondLst>
                                    <p:cond delay="0"/>
                                  </p:stCondLst>
                                  <p:childTnLst>
                                    <p:set>
                                      <p:cBhvr>
                                        <p:cTn id="107" dur="1" fill="hold">
                                          <p:stCondLst>
                                            <p:cond delay="0"/>
                                          </p:stCondLst>
                                        </p:cTn>
                                        <p:tgtEl>
                                          <p:spTgt spid="29"/>
                                        </p:tgtEl>
                                        <p:attrNameLst>
                                          <p:attrName>style.visibility</p:attrName>
                                        </p:attrNameLst>
                                      </p:cBhvr>
                                      <p:to>
                                        <p:strVal val="visible"/>
                                      </p:to>
                                    </p:set>
                                    <p:anim calcmode="lin" valueType="num">
                                      <p:cBhvr>
                                        <p:cTn id="108" dur="500" fill="hold"/>
                                        <p:tgtEl>
                                          <p:spTgt spid="29"/>
                                        </p:tgtEl>
                                        <p:attrNameLst>
                                          <p:attrName>ppt_x</p:attrName>
                                        </p:attrNameLst>
                                      </p:cBhvr>
                                      <p:tavLst>
                                        <p:tav tm="0">
                                          <p:val>
                                            <p:strVal val="#ppt_x-#ppt_w/2"/>
                                          </p:val>
                                        </p:tav>
                                        <p:tav tm="100000">
                                          <p:val>
                                            <p:strVal val="#ppt_x"/>
                                          </p:val>
                                        </p:tav>
                                      </p:tavLst>
                                    </p:anim>
                                    <p:anim calcmode="lin" valueType="num">
                                      <p:cBhvr>
                                        <p:cTn id="109" dur="500" fill="hold"/>
                                        <p:tgtEl>
                                          <p:spTgt spid="29"/>
                                        </p:tgtEl>
                                        <p:attrNameLst>
                                          <p:attrName>ppt_y</p:attrName>
                                        </p:attrNameLst>
                                      </p:cBhvr>
                                      <p:tavLst>
                                        <p:tav tm="0">
                                          <p:val>
                                            <p:strVal val="#ppt_y"/>
                                          </p:val>
                                        </p:tav>
                                        <p:tav tm="100000">
                                          <p:val>
                                            <p:strVal val="#ppt_y"/>
                                          </p:val>
                                        </p:tav>
                                      </p:tavLst>
                                    </p:anim>
                                    <p:anim calcmode="lin" valueType="num">
                                      <p:cBhvr>
                                        <p:cTn id="110" dur="500" fill="hold"/>
                                        <p:tgtEl>
                                          <p:spTgt spid="29"/>
                                        </p:tgtEl>
                                        <p:attrNameLst>
                                          <p:attrName>ppt_w</p:attrName>
                                        </p:attrNameLst>
                                      </p:cBhvr>
                                      <p:tavLst>
                                        <p:tav tm="0">
                                          <p:val>
                                            <p:fltVal val="0"/>
                                          </p:val>
                                        </p:tav>
                                        <p:tav tm="100000">
                                          <p:val>
                                            <p:strVal val="#ppt_w"/>
                                          </p:val>
                                        </p:tav>
                                      </p:tavLst>
                                    </p:anim>
                                    <p:anim calcmode="lin" valueType="num">
                                      <p:cBhvr>
                                        <p:cTn id="111"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17" presetClass="entr" presetSubtype="8" fill="hold" grpId="0" nodeType="click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p:cTn id="116" dur="500" fill="hold"/>
                                        <p:tgtEl>
                                          <p:spTgt spid="30"/>
                                        </p:tgtEl>
                                        <p:attrNameLst>
                                          <p:attrName>ppt_x</p:attrName>
                                        </p:attrNameLst>
                                      </p:cBhvr>
                                      <p:tavLst>
                                        <p:tav tm="0">
                                          <p:val>
                                            <p:strVal val="#ppt_x-#ppt_w/2"/>
                                          </p:val>
                                        </p:tav>
                                        <p:tav tm="100000">
                                          <p:val>
                                            <p:strVal val="#ppt_x"/>
                                          </p:val>
                                        </p:tav>
                                      </p:tavLst>
                                    </p:anim>
                                    <p:anim calcmode="lin" valueType="num">
                                      <p:cBhvr>
                                        <p:cTn id="117" dur="500" fill="hold"/>
                                        <p:tgtEl>
                                          <p:spTgt spid="30"/>
                                        </p:tgtEl>
                                        <p:attrNameLst>
                                          <p:attrName>ppt_y</p:attrName>
                                        </p:attrNameLst>
                                      </p:cBhvr>
                                      <p:tavLst>
                                        <p:tav tm="0">
                                          <p:val>
                                            <p:strVal val="#ppt_y"/>
                                          </p:val>
                                        </p:tav>
                                        <p:tav tm="100000">
                                          <p:val>
                                            <p:strVal val="#ppt_y"/>
                                          </p:val>
                                        </p:tav>
                                      </p:tavLst>
                                    </p:anim>
                                    <p:anim calcmode="lin" valueType="num">
                                      <p:cBhvr>
                                        <p:cTn id="118" dur="500" fill="hold"/>
                                        <p:tgtEl>
                                          <p:spTgt spid="30"/>
                                        </p:tgtEl>
                                        <p:attrNameLst>
                                          <p:attrName>ppt_w</p:attrName>
                                        </p:attrNameLst>
                                      </p:cBhvr>
                                      <p:tavLst>
                                        <p:tav tm="0">
                                          <p:val>
                                            <p:fltVal val="0"/>
                                          </p:val>
                                        </p:tav>
                                        <p:tav tm="100000">
                                          <p:val>
                                            <p:strVal val="#ppt_w"/>
                                          </p:val>
                                        </p:tav>
                                      </p:tavLst>
                                    </p:anim>
                                    <p:anim calcmode="lin" valueType="num">
                                      <p:cBhvr>
                                        <p:cTn id="119" dur="500" fill="hold"/>
                                        <p:tgtEl>
                                          <p:spTgt spid="30"/>
                                        </p:tgtEl>
                                        <p:attrNameLst>
                                          <p:attrName>ppt_h</p:attrName>
                                        </p:attrNameLst>
                                      </p:cBhvr>
                                      <p:tavLst>
                                        <p:tav tm="0">
                                          <p:val>
                                            <p:strVal val="#ppt_h"/>
                                          </p:val>
                                        </p:tav>
                                        <p:tav tm="100000">
                                          <p:val>
                                            <p:strVal val="#ppt_h"/>
                                          </p:val>
                                        </p:tav>
                                      </p:tavLst>
                                    </p:anim>
                                  </p:childTnLst>
                                </p:cTn>
                              </p:par>
                            </p:childTnLst>
                          </p:cTn>
                        </p:par>
                        <p:par>
                          <p:cTn id="120" fill="hold">
                            <p:stCondLst>
                              <p:cond delay="500"/>
                            </p:stCondLst>
                            <p:childTnLst>
                              <p:par>
                                <p:cTn id="121" presetID="17" presetClass="entr" presetSubtype="4" fill="hold" grpId="0" nodeType="after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p:cTn id="123" dur="500" fill="hold"/>
                                        <p:tgtEl>
                                          <p:spTgt spid="31"/>
                                        </p:tgtEl>
                                        <p:attrNameLst>
                                          <p:attrName>ppt_x</p:attrName>
                                        </p:attrNameLst>
                                      </p:cBhvr>
                                      <p:tavLst>
                                        <p:tav tm="0">
                                          <p:val>
                                            <p:strVal val="#ppt_x"/>
                                          </p:val>
                                        </p:tav>
                                        <p:tav tm="100000">
                                          <p:val>
                                            <p:strVal val="#ppt_x"/>
                                          </p:val>
                                        </p:tav>
                                      </p:tavLst>
                                    </p:anim>
                                    <p:anim calcmode="lin" valueType="num">
                                      <p:cBhvr>
                                        <p:cTn id="124" dur="500" fill="hold"/>
                                        <p:tgtEl>
                                          <p:spTgt spid="31"/>
                                        </p:tgtEl>
                                        <p:attrNameLst>
                                          <p:attrName>ppt_y</p:attrName>
                                        </p:attrNameLst>
                                      </p:cBhvr>
                                      <p:tavLst>
                                        <p:tav tm="0">
                                          <p:val>
                                            <p:strVal val="#ppt_y+#ppt_h/2"/>
                                          </p:val>
                                        </p:tav>
                                        <p:tav tm="100000">
                                          <p:val>
                                            <p:strVal val="#ppt_y"/>
                                          </p:val>
                                        </p:tav>
                                      </p:tavLst>
                                    </p:anim>
                                    <p:anim calcmode="lin" valueType="num">
                                      <p:cBhvr>
                                        <p:cTn id="125" dur="500" fill="hold"/>
                                        <p:tgtEl>
                                          <p:spTgt spid="31"/>
                                        </p:tgtEl>
                                        <p:attrNameLst>
                                          <p:attrName>ppt_w</p:attrName>
                                        </p:attrNameLst>
                                      </p:cBhvr>
                                      <p:tavLst>
                                        <p:tav tm="0">
                                          <p:val>
                                            <p:strVal val="#ppt_w"/>
                                          </p:val>
                                        </p:tav>
                                        <p:tav tm="100000">
                                          <p:val>
                                            <p:strVal val="#ppt_w"/>
                                          </p:val>
                                        </p:tav>
                                      </p:tavLst>
                                    </p:anim>
                                    <p:anim calcmode="lin" valueType="num">
                                      <p:cBhvr>
                                        <p:cTn id="126" dur="500" fill="hold"/>
                                        <p:tgtEl>
                                          <p:spTgt spid="31"/>
                                        </p:tgtEl>
                                        <p:attrNameLst>
                                          <p:attrName>ppt_h</p:attrName>
                                        </p:attrNameLst>
                                      </p:cBhvr>
                                      <p:tavLst>
                                        <p:tav tm="0">
                                          <p:val>
                                            <p:fltVal val="0"/>
                                          </p:val>
                                        </p:tav>
                                        <p:tav tm="100000">
                                          <p:val>
                                            <p:strVal val="#ppt_h"/>
                                          </p:val>
                                        </p:tav>
                                      </p:tavLst>
                                    </p:anim>
                                  </p:childTnLst>
                                </p:cTn>
                              </p:par>
                            </p:childTnLst>
                          </p:cTn>
                        </p:par>
                        <p:par>
                          <p:cTn id="127" fill="hold">
                            <p:stCondLst>
                              <p:cond delay="1000"/>
                            </p:stCondLst>
                            <p:childTnLst>
                              <p:par>
                                <p:cTn id="128" presetID="17" presetClass="entr" presetSubtype="8" fill="hold" grpId="0" nodeType="afterEffect">
                                  <p:stCondLst>
                                    <p:cond delay="0"/>
                                  </p:stCondLst>
                                  <p:childTnLst>
                                    <p:set>
                                      <p:cBhvr>
                                        <p:cTn id="129" dur="1" fill="hold">
                                          <p:stCondLst>
                                            <p:cond delay="0"/>
                                          </p:stCondLst>
                                        </p:cTn>
                                        <p:tgtEl>
                                          <p:spTgt spid="32"/>
                                        </p:tgtEl>
                                        <p:attrNameLst>
                                          <p:attrName>style.visibility</p:attrName>
                                        </p:attrNameLst>
                                      </p:cBhvr>
                                      <p:to>
                                        <p:strVal val="visible"/>
                                      </p:to>
                                    </p:set>
                                    <p:anim calcmode="lin" valueType="num">
                                      <p:cBhvr>
                                        <p:cTn id="130" dur="500" fill="hold"/>
                                        <p:tgtEl>
                                          <p:spTgt spid="32"/>
                                        </p:tgtEl>
                                        <p:attrNameLst>
                                          <p:attrName>ppt_x</p:attrName>
                                        </p:attrNameLst>
                                      </p:cBhvr>
                                      <p:tavLst>
                                        <p:tav tm="0">
                                          <p:val>
                                            <p:strVal val="#ppt_x-#ppt_w/2"/>
                                          </p:val>
                                        </p:tav>
                                        <p:tav tm="100000">
                                          <p:val>
                                            <p:strVal val="#ppt_x"/>
                                          </p:val>
                                        </p:tav>
                                      </p:tavLst>
                                    </p:anim>
                                    <p:anim calcmode="lin" valueType="num">
                                      <p:cBhvr>
                                        <p:cTn id="131" dur="500" fill="hold"/>
                                        <p:tgtEl>
                                          <p:spTgt spid="32"/>
                                        </p:tgtEl>
                                        <p:attrNameLst>
                                          <p:attrName>ppt_y</p:attrName>
                                        </p:attrNameLst>
                                      </p:cBhvr>
                                      <p:tavLst>
                                        <p:tav tm="0">
                                          <p:val>
                                            <p:strVal val="#ppt_y"/>
                                          </p:val>
                                        </p:tav>
                                        <p:tav tm="100000">
                                          <p:val>
                                            <p:strVal val="#ppt_y"/>
                                          </p:val>
                                        </p:tav>
                                      </p:tavLst>
                                    </p:anim>
                                    <p:anim calcmode="lin" valueType="num">
                                      <p:cBhvr>
                                        <p:cTn id="132" dur="500" fill="hold"/>
                                        <p:tgtEl>
                                          <p:spTgt spid="32"/>
                                        </p:tgtEl>
                                        <p:attrNameLst>
                                          <p:attrName>ppt_w</p:attrName>
                                        </p:attrNameLst>
                                      </p:cBhvr>
                                      <p:tavLst>
                                        <p:tav tm="0">
                                          <p:val>
                                            <p:fltVal val="0"/>
                                          </p:val>
                                        </p:tav>
                                        <p:tav tm="100000">
                                          <p:val>
                                            <p:strVal val="#ppt_w"/>
                                          </p:val>
                                        </p:tav>
                                      </p:tavLst>
                                    </p:anim>
                                    <p:anim calcmode="lin" valueType="num">
                                      <p:cBhvr>
                                        <p:cTn id="133"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88"/>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7" presetClass="entr" presetSubtype="8" fill="hold" grpId="0" nodeType="clickEffect">
                                  <p:stCondLst>
                                    <p:cond delay="0"/>
                                  </p:stCondLst>
                                  <p:childTnLst>
                                    <p:set>
                                      <p:cBhvr>
                                        <p:cTn id="141" dur="1" fill="hold">
                                          <p:stCondLst>
                                            <p:cond delay="0"/>
                                          </p:stCondLst>
                                        </p:cTn>
                                        <p:tgtEl>
                                          <p:spTgt spid="25"/>
                                        </p:tgtEl>
                                        <p:attrNameLst>
                                          <p:attrName>style.visibility</p:attrName>
                                        </p:attrNameLst>
                                      </p:cBhvr>
                                      <p:to>
                                        <p:strVal val="visible"/>
                                      </p:to>
                                    </p:set>
                                    <p:anim calcmode="lin" valueType="num">
                                      <p:cBhvr>
                                        <p:cTn id="142" dur="500" fill="hold"/>
                                        <p:tgtEl>
                                          <p:spTgt spid="25"/>
                                        </p:tgtEl>
                                        <p:attrNameLst>
                                          <p:attrName>ppt_x</p:attrName>
                                        </p:attrNameLst>
                                      </p:cBhvr>
                                      <p:tavLst>
                                        <p:tav tm="0">
                                          <p:val>
                                            <p:strVal val="#ppt_x-#ppt_w/2"/>
                                          </p:val>
                                        </p:tav>
                                        <p:tav tm="100000">
                                          <p:val>
                                            <p:strVal val="#ppt_x"/>
                                          </p:val>
                                        </p:tav>
                                      </p:tavLst>
                                    </p:anim>
                                    <p:anim calcmode="lin" valueType="num">
                                      <p:cBhvr>
                                        <p:cTn id="143" dur="500" fill="hold"/>
                                        <p:tgtEl>
                                          <p:spTgt spid="25"/>
                                        </p:tgtEl>
                                        <p:attrNameLst>
                                          <p:attrName>ppt_y</p:attrName>
                                        </p:attrNameLst>
                                      </p:cBhvr>
                                      <p:tavLst>
                                        <p:tav tm="0">
                                          <p:val>
                                            <p:strVal val="#ppt_y"/>
                                          </p:val>
                                        </p:tav>
                                        <p:tav tm="100000">
                                          <p:val>
                                            <p:strVal val="#ppt_y"/>
                                          </p:val>
                                        </p:tav>
                                      </p:tavLst>
                                    </p:anim>
                                    <p:anim calcmode="lin" valueType="num">
                                      <p:cBhvr>
                                        <p:cTn id="144" dur="500" fill="hold"/>
                                        <p:tgtEl>
                                          <p:spTgt spid="25"/>
                                        </p:tgtEl>
                                        <p:attrNameLst>
                                          <p:attrName>ppt_w</p:attrName>
                                        </p:attrNameLst>
                                      </p:cBhvr>
                                      <p:tavLst>
                                        <p:tav tm="0">
                                          <p:val>
                                            <p:fltVal val="0"/>
                                          </p:val>
                                        </p:tav>
                                        <p:tav tm="100000">
                                          <p:val>
                                            <p:strVal val="#ppt_w"/>
                                          </p:val>
                                        </p:tav>
                                      </p:tavLst>
                                    </p:anim>
                                    <p:anim calcmode="lin" valueType="num">
                                      <p:cBhvr>
                                        <p:cTn id="145" dur="500" fill="hold"/>
                                        <p:tgtEl>
                                          <p:spTgt spid="25"/>
                                        </p:tgtEl>
                                        <p:attrNameLst>
                                          <p:attrName>ppt_h</p:attrName>
                                        </p:attrNameLst>
                                      </p:cBhvr>
                                      <p:tavLst>
                                        <p:tav tm="0">
                                          <p:val>
                                            <p:strVal val="#ppt_h"/>
                                          </p:val>
                                        </p:tav>
                                        <p:tav tm="100000">
                                          <p:val>
                                            <p:strVal val="#ppt_h"/>
                                          </p:val>
                                        </p:tav>
                                      </p:tavLst>
                                    </p:anim>
                                  </p:childTnLst>
                                </p:cTn>
                              </p:par>
                            </p:childTnLst>
                          </p:cTn>
                        </p:par>
                        <p:par>
                          <p:cTn id="146" fill="hold">
                            <p:stCondLst>
                              <p:cond delay="500"/>
                            </p:stCondLst>
                            <p:childTnLst>
                              <p:par>
                                <p:cTn id="147" presetID="17" presetClass="entr" presetSubtype="4" fill="hold" grpId="0" nodeType="afterEffect">
                                  <p:stCondLst>
                                    <p:cond delay="0"/>
                                  </p:stCondLst>
                                  <p:childTnLst>
                                    <p:set>
                                      <p:cBhvr>
                                        <p:cTn id="148" dur="1" fill="hold">
                                          <p:stCondLst>
                                            <p:cond delay="0"/>
                                          </p:stCondLst>
                                        </p:cTn>
                                        <p:tgtEl>
                                          <p:spTgt spid="26"/>
                                        </p:tgtEl>
                                        <p:attrNameLst>
                                          <p:attrName>style.visibility</p:attrName>
                                        </p:attrNameLst>
                                      </p:cBhvr>
                                      <p:to>
                                        <p:strVal val="visible"/>
                                      </p:to>
                                    </p:set>
                                    <p:anim calcmode="lin" valueType="num">
                                      <p:cBhvr>
                                        <p:cTn id="149" dur="500" fill="hold"/>
                                        <p:tgtEl>
                                          <p:spTgt spid="26"/>
                                        </p:tgtEl>
                                        <p:attrNameLst>
                                          <p:attrName>ppt_x</p:attrName>
                                        </p:attrNameLst>
                                      </p:cBhvr>
                                      <p:tavLst>
                                        <p:tav tm="0">
                                          <p:val>
                                            <p:strVal val="#ppt_x"/>
                                          </p:val>
                                        </p:tav>
                                        <p:tav tm="100000">
                                          <p:val>
                                            <p:strVal val="#ppt_x"/>
                                          </p:val>
                                        </p:tav>
                                      </p:tavLst>
                                    </p:anim>
                                    <p:anim calcmode="lin" valueType="num">
                                      <p:cBhvr>
                                        <p:cTn id="150" dur="500" fill="hold"/>
                                        <p:tgtEl>
                                          <p:spTgt spid="26"/>
                                        </p:tgtEl>
                                        <p:attrNameLst>
                                          <p:attrName>ppt_y</p:attrName>
                                        </p:attrNameLst>
                                      </p:cBhvr>
                                      <p:tavLst>
                                        <p:tav tm="0">
                                          <p:val>
                                            <p:strVal val="#ppt_y+#ppt_h/2"/>
                                          </p:val>
                                        </p:tav>
                                        <p:tav tm="100000">
                                          <p:val>
                                            <p:strVal val="#ppt_y"/>
                                          </p:val>
                                        </p:tav>
                                      </p:tavLst>
                                    </p:anim>
                                    <p:anim calcmode="lin" valueType="num">
                                      <p:cBhvr>
                                        <p:cTn id="151" dur="500" fill="hold"/>
                                        <p:tgtEl>
                                          <p:spTgt spid="26"/>
                                        </p:tgtEl>
                                        <p:attrNameLst>
                                          <p:attrName>ppt_w</p:attrName>
                                        </p:attrNameLst>
                                      </p:cBhvr>
                                      <p:tavLst>
                                        <p:tav tm="0">
                                          <p:val>
                                            <p:strVal val="#ppt_w"/>
                                          </p:val>
                                        </p:tav>
                                        <p:tav tm="100000">
                                          <p:val>
                                            <p:strVal val="#ppt_w"/>
                                          </p:val>
                                        </p:tav>
                                      </p:tavLst>
                                    </p:anim>
                                    <p:anim calcmode="lin" valueType="num">
                                      <p:cBhvr>
                                        <p:cTn id="152" dur="500" fill="hold"/>
                                        <p:tgtEl>
                                          <p:spTgt spid="26"/>
                                        </p:tgtEl>
                                        <p:attrNameLst>
                                          <p:attrName>ppt_h</p:attrName>
                                        </p:attrNameLst>
                                      </p:cBhvr>
                                      <p:tavLst>
                                        <p:tav tm="0">
                                          <p:val>
                                            <p:fltVal val="0"/>
                                          </p:val>
                                        </p:tav>
                                        <p:tav tm="100000">
                                          <p:val>
                                            <p:strVal val="#ppt_h"/>
                                          </p:val>
                                        </p:tav>
                                      </p:tavLst>
                                    </p:anim>
                                  </p:childTnLst>
                                </p:cTn>
                              </p:par>
                            </p:childTnLst>
                          </p:cTn>
                        </p:par>
                        <p:par>
                          <p:cTn id="153" fill="hold">
                            <p:stCondLst>
                              <p:cond delay="1000"/>
                            </p:stCondLst>
                            <p:childTnLst>
                              <p:par>
                                <p:cTn id="154" presetID="17" presetClass="entr" presetSubtype="2" fill="hold" grpId="0" nodeType="afterEffect">
                                  <p:stCondLst>
                                    <p:cond delay="0"/>
                                  </p:stCondLst>
                                  <p:childTnLst>
                                    <p:set>
                                      <p:cBhvr>
                                        <p:cTn id="155" dur="1" fill="hold">
                                          <p:stCondLst>
                                            <p:cond delay="0"/>
                                          </p:stCondLst>
                                        </p:cTn>
                                        <p:tgtEl>
                                          <p:spTgt spid="27"/>
                                        </p:tgtEl>
                                        <p:attrNameLst>
                                          <p:attrName>style.visibility</p:attrName>
                                        </p:attrNameLst>
                                      </p:cBhvr>
                                      <p:to>
                                        <p:strVal val="visible"/>
                                      </p:to>
                                    </p:set>
                                    <p:anim calcmode="lin" valueType="num">
                                      <p:cBhvr>
                                        <p:cTn id="156" dur="500" fill="hold"/>
                                        <p:tgtEl>
                                          <p:spTgt spid="27"/>
                                        </p:tgtEl>
                                        <p:attrNameLst>
                                          <p:attrName>ppt_x</p:attrName>
                                        </p:attrNameLst>
                                      </p:cBhvr>
                                      <p:tavLst>
                                        <p:tav tm="0">
                                          <p:val>
                                            <p:strVal val="#ppt_x+#ppt_w/2"/>
                                          </p:val>
                                        </p:tav>
                                        <p:tav tm="100000">
                                          <p:val>
                                            <p:strVal val="#ppt_x"/>
                                          </p:val>
                                        </p:tav>
                                      </p:tavLst>
                                    </p:anim>
                                    <p:anim calcmode="lin" valueType="num">
                                      <p:cBhvr>
                                        <p:cTn id="157" dur="500" fill="hold"/>
                                        <p:tgtEl>
                                          <p:spTgt spid="27"/>
                                        </p:tgtEl>
                                        <p:attrNameLst>
                                          <p:attrName>ppt_y</p:attrName>
                                        </p:attrNameLst>
                                      </p:cBhvr>
                                      <p:tavLst>
                                        <p:tav tm="0">
                                          <p:val>
                                            <p:strVal val="#ppt_y"/>
                                          </p:val>
                                        </p:tav>
                                        <p:tav tm="100000">
                                          <p:val>
                                            <p:strVal val="#ppt_y"/>
                                          </p:val>
                                        </p:tav>
                                      </p:tavLst>
                                    </p:anim>
                                    <p:anim calcmode="lin" valueType="num">
                                      <p:cBhvr>
                                        <p:cTn id="158" dur="500" fill="hold"/>
                                        <p:tgtEl>
                                          <p:spTgt spid="27"/>
                                        </p:tgtEl>
                                        <p:attrNameLst>
                                          <p:attrName>ppt_w</p:attrName>
                                        </p:attrNameLst>
                                      </p:cBhvr>
                                      <p:tavLst>
                                        <p:tav tm="0">
                                          <p:val>
                                            <p:fltVal val="0"/>
                                          </p:val>
                                        </p:tav>
                                        <p:tav tm="100000">
                                          <p:val>
                                            <p:strVal val="#ppt_w"/>
                                          </p:val>
                                        </p:tav>
                                      </p:tavLst>
                                    </p:anim>
                                    <p:anim calcmode="lin" valueType="num">
                                      <p:cBhvr>
                                        <p:cTn id="159"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60" fill="hold">
                      <p:stCondLst>
                        <p:cond delay="indefinite"/>
                      </p:stCondLst>
                      <p:childTnLst>
                        <p:par>
                          <p:cTn id="161" fill="hold">
                            <p:stCondLst>
                              <p:cond delay="0"/>
                            </p:stCondLst>
                            <p:childTnLst>
                              <p:par>
                                <p:cTn id="162" presetID="18" presetClass="entr" presetSubtype="12" fill="hold" grpId="0" nodeType="clickEffect">
                                  <p:stCondLst>
                                    <p:cond delay="0"/>
                                  </p:stCondLst>
                                  <p:childTnLst>
                                    <p:set>
                                      <p:cBhvr>
                                        <p:cTn id="163" dur="1" fill="hold">
                                          <p:stCondLst>
                                            <p:cond delay="0"/>
                                          </p:stCondLst>
                                        </p:cTn>
                                        <p:tgtEl>
                                          <p:spTgt spid="91"/>
                                        </p:tgtEl>
                                        <p:attrNameLst>
                                          <p:attrName>style.visibility</p:attrName>
                                        </p:attrNameLst>
                                      </p:cBhvr>
                                      <p:to>
                                        <p:strVal val="visible"/>
                                      </p:to>
                                    </p:set>
                                    <p:animEffect transition="in" filter="strips(downLeft)">
                                      <p:cBhvr>
                                        <p:cTn id="164" dur="500"/>
                                        <p:tgtEl>
                                          <p:spTgt spid="91"/>
                                        </p:tgtEl>
                                      </p:cBhvr>
                                    </p:animEffec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499"/>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autoUpdateAnimBg="0"/>
      <p:bldP spid="20" grpId="0"/>
      <p:bldP spid="22" grpId="0" animBg="1"/>
      <p:bldP spid="23" grpId="0" animBg="1"/>
      <p:bldP spid="24" grpId="0" animBg="1" autoUpdateAnimBg="0"/>
      <p:bldP spid="25" grpId="0" animBg="1"/>
      <p:bldP spid="26" grpId="0" animBg="1"/>
      <p:bldP spid="27" grpId="0" animBg="1"/>
      <p:bldP spid="28" grpId="0" autoUpdateAnimBg="0"/>
      <p:bldP spid="29" grpId="0" animBg="1"/>
      <p:bldP spid="30" grpId="0" animBg="1"/>
      <p:bldP spid="31" grpId="0" animBg="1"/>
      <p:bldP spid="32" grpId="0" animBg="1"/>
      <p:bldP spid="91" grpId="0" animBg="1"/>
      <p:bldP spid="92"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52208" y="3272"/>
            <a:ext cx="8928566" cy="523220"/>
          </a:xfrm>
          <a:prstGeom prst="rect">
            <a:avLst/>
          </a:prstGeom>
          <a:solidFill>
            <a:schemeClr val="bg1"/>
          </a:solidFill>
        </p:spPr>
        <p:txBody>
          <a:bodyPr wrap="square">
            <a:spAutoFit/>
          </a:bodyPr>
          <a:lstStyle/>
          <a:p>
            <a:pPr algn="just" eaLnBrk="1" hangingPunct="1"/>
            <a:r>
              <a:rPr lang="zh-CN" altLang="en-US" sz="2800">
                <a:solidFill>
                  <a:srgbClr val="0000FF"/>
                </a:solidFill>
                <a:latin typeface="+mn-ea"/>
                <a:ea typeface="+mn-ea"/>
                <a:cs typeface="+mn-ea"/>
              </a:rPr>
              <a:t>例</a:t>
            </a:r>
            <a:r>
              <a:rPr lang="en-US" altLang="zh-CN" sz="2800">
                <a:solidFill>
                  <a:srgbClr val="0000FF"/>
                </a:solidFill>
                <a:latin typeface="+mn-ea"/>
                <a:ea typeface="+mn-ea"/>
                <a:cs typeface="+mn-ea"/>
              </a:rPr>
              <a:t>12</a:t>
            </a:r>
            <a:r>
              <a:rPr lang="zh-CN" altLang="en-US" sz="2800">
                <a:solidFill>
                  <a:srgbClr val="0000FF"/>
                </a:solidFill>
                <a:latin typeface="+mn-ea"/>
                <a:ea typeface="+mn-ea"/>
                <a:cs typeface="+mn-ea"/>
              </a:rPr>
              <a:t>：</a:t>
            </a:r>
            <a:r>
              <a:rPr lang="zh-CN" altLang="en-US" sz="2800">
                <a:latin typeface="+mn-ea"/>
                <a:ea typeface="+mn-ea"/>
              </a:rPr>
              <a:t>试用</a:t>
            </a:r>
            <a:r>
              <a:rPr lang="en-US" altLang="zh-CN" sz="2800">
                <a:latin typeface="+mn-ea"/>
                <a:ea typeface="+mn-ea"/>
              </a:rPr>
              <a:t>74HC161</a:t>
            </a:r>
            <a:r>
              <a:rPr lang="zh-CN" altLang="en-US" sz="2800">
                <a:latin typeface="+mn-ea"/>
                <a:ea typeface="+mn-ea"/>
              </a:rPr>
              <a:t>采用置数法构成十二进制计数器。</a:t>
            </a:r>
          </a:p>
        </p:txBody>
      </p:sp>
      <p:sp>
        <p:nvSpPr>
          <p:cNvPr id="20" name="Text Box 1031"/>
          <p:cNvSpPr txBox="1">
            <a:spLocks noChangeArrowheads="1"/>
          </p:cNvSpPr>
          <p:nvPr/>
        </p:nvSpPr>
        <p:spPr bwMode="auto">
          <a:xfrm>
            <a:off x="304799" y="555860"/>
            <a:ext cx="8117305"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50000"/>
              </a:spcBef>
              <a:buNone/>
            </a:pPr>
            <a:r>
              <a:rPr lang="zh-CN" altLang="en-US" sz="2200">
                <a:solidFill>
                  <a:srgbClr val="0000CC"/>
                </a:solidFill>
                <a:latin typeface="Cambria Math" panose="02040503050406030204" pitchFamily="18" charset="0"/>
                <a:ea typeface="+mn-ea"/>
              </a:rPr>
              <a:t>解：</a:t>
            </a:r>
            <a:r>
              <a:rPr lang="zh-CN" altLang="en-US" sz="2200" b="0">
                <a:latin typeface="Cambria Math" panose="02040503050406030204" pitchFamily="18" charset="0"/>
                <a:ea typeface="+mn-ea"/>
              </a:rPr>
              <a:t>十二进制计数器的计数长度等于十二。预置</a:t>
            </a:r>
            <a:r>
              <a:rPr lang="zh-CN" altLang="en-US" sz="2200">
                <a:solidFill>
                  <a:srgbClr val="C00000"/>
                </a:solidFill>
                <a:latin typeface="Cambria Math" panose="02040503050406030204" pitchFamily="18" charset="0"/>
                <a:ea typeface="+mn-ea"/>
              </a:rPr>
              <a:t>最大数</a:t>
            </a:r>
            <a:r>
              <a:rPr lang="zh-CN" altLang="en-US" sz="2200" b="0">
                <a:latin typeface="Cambria Math" panose="02040503050406030204" pitchFamily="18" charset="0"/>
                <a:ea typeface="+mn-ea"/>
              </a:rPr>
              <a:t>是</a:t>
            </a:r>
            <a:r>
              <a:rPr lang="en-US" altLang="zh-CN" sz="2200" b="0">
                <a:latin typeface="Cambria Math" panose="02040503050406030204" pitchFamily="18" charset="0"/>
                <a:ea typeface="+mn-ea"/>
              </a:rPr>
              <a:t>1111</a:t>
            </a:r>
            <a:r>
              <a:rPr lang="zh-CN" altLang="en-US" sz="2200" b="0">
                <a:latin typeface="Cambria Math" panose="02040503050406030204" pitchFamily="18" charset="0"/>
                <a:ea typeface="+mn-ea"/>
              </a:rPr>
              <a:t>，即</a:t>
            </a:r>
            <a:r>
              <a:rPr lang="en-US" altLang="zh-CN" sz="2200" b="0" i="1">
                <a:latin typeface="Cambria Math" panose="02040503050406030204" pitchFamily="18" charset="0"/>
                <a:ea typeface="Cambria Math" panose="02040503050406030204" pitchFamily="18" charset="0"/>
              </a:rPr>
              <a:t>D</a:t>
            </a:r>
            <a:r>
              <a:rPr lang="en-US" altLang="zh-CN" sz="2200" b="0" baseline="-30000">
                <a:latin typeface="Cambria Math" panose="02040503050406030204" pitchFamily="18" charset="0"/>
                <a:ea typeface="Cambria Math" panose="02040503050406030204" pitchFamily="18" charset="0"/>
              </a:rPr>
              <a:t>3</a:t>
            </a:r>
            <a:r>
              <a:rPr lang="en-US" altLang="zh-CN" sz="2200" b="0" i="1">
                <a:latin typeface="Cambria Math" panose="02040503050406030204" pitchFamily="18" charset="0"/>
                <a:ea typeface="Cambria Math" panose="02040503050406030204" pitchFamily="18" charset="0"/>
              </a:rPr>
              <a:t>D</a:t>
            </a:r>
            <a:r>
              <a:rPr lang="en-US" altLang="zh-CN" sz="2200" b="0" baseline="-30000">
                <a:latin typeface="Cambria Math" panose="02040503050406030204" pitchFamily="18" charset="0"/>
                <a:ea typeface="Cambria Math" panose="02040503050406030204" pitchFamily="18" charset="0"/>
              </a:rPr>
              <a:t>2</a:t>
            </a:r>
            <a:r>
              <a:rPr lang="en-US" altLang="zh-CN" sz="2200" b="0" i="1">
                <a:latin typeface="Cambria Math" panose="02040503050406030204" pitchFamily="18" charset="0"/>
                <a:ea typeface="Cambria Math" panose="02040503050406030204" pitchFamily="18" charset="0"/>
              </a:rPr>
              <a:t>D</a:t>
            </a:r>
            <a:r>
              <a:rPr lang="en-US" altLang="zh-CN" sz="2200" b="0" baseline="-30000">
                <a:latin typeface="Cambria Math" panose="02040503050406030204" pitchFamily="18" charset="0"/>
                <a:ea typeface="Cambria Math" panose="02040503050406030204" pitchFamily="18" charset="0"/>
              </a:rPr>
              <a:t>1</a:t>
            </a:r>
            <a:r>
              <a:rPr lang="en-US" altLang="zh-CN" sz="2200" b="0" i="1">
                <a:latin typeface="Cambria Math" panose="02040503050406030204" pitchFamily="18" charset="0"/>
                <a:ea typeface="Cambria Math" panose="02040503050406030204" pitchFamily="18" charset="0"/>
              </a:rPr>
              <a:t>D</a:t>
            </a:r>
            <a:r>
              <a:rPr lang="en-US" altLang="zh-CN" sz="2200" b="0" baseline="-30000">
                <a:latin typeface="Cambria Math" panose="02040503050406030204" pitchFamily="18" charset="0"/>
                <a:ea typeface="Cambria Math" panose="02040503050406030204" pitchFamily="18" charset="0"/>
              </a:rPr>
              <a:t>0</a:t>
            </a:r>
            <a:r>
              <a:rPr lang="en-US" altLang="zh-CN" sz="2200" b="0">
                <a:latin typeface="Cambria Math" panose="02040503050406030204" pitchFamily="18" charset="0"/>
                <a:ea typeface="Cambria Math" panose="02040503050406030204" pitchFamily="18" charset="0"/>
              </a:rPr>
              <a:t>=1111</a:t>
            </a:r>
            <a:r>
              <a:rPr lang="zh-CN" altLang="en-US" sz="2200" b="0">
                <a:latin typeface="Cambria Math" panose="02040503050406030204" pitchFamily="18" charset="0"/>
                <a:ea typeface="+mn-ea"/>
              </a:rPr>
              <a:t>。因此，需在状态循环中跳过四个状态，才能保证模十二。</a:t>
            </a:r>
            <a:endParaRPr lang="zh-CN" altLang="en-US" sz="2200" b="0">
              <a:latin typeface="Cambria Math" panose="02040503050406030204" pitchFamily="18" charset="0"/>
              <a:ea typeface="+mn-ea"/>
              <a:cs typeface="Times New Roman" panose="02020603050405020304" pitchFamily="18" charset="0"/>
            </a:endParaRPr>
          </a:p>
        </p:txBody>
      </p:sp>
      <p:sp>
        <p:nvSpPr>
          <p:cNvPr id="94" name="Rectangle 12"/>
          <p:cNvSpPr>
            <a:spLocks noChangeArrowheads="1"/>
          </p:cNvSpPr>
          <p:nvPr/>
        </p:nvSpPr>
        <p:spPr bwMode="auto">
          <a:xfrm>
            <a:off x="450290" y="1896357"/>
            <a:ext cx="80645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200">
                <a:solidFill>
                  <a:srgbClr val="800000"/>
                </a:solidFill>
                <a:latin typeface="+mn-ea"/>
                <a:ea typeface="+mn-ea"/>
              </a:rPr>
              <a:t>置最大数方法一</a:t>
            </a:r>
            <a:r>
              <a:rPr kumimoji="1" lang="zh-CN" altLang="en-US" sz="2200" b="0">
                <a:latin typeface="+mn-ea"/>
                <a:ea typeface="+mn-ea"/>
              </a:rPr>
              <a:t>：</a:t>
            </a:r>
            <a:r>
              <a:rPr kumimoji="1" lang="zh-CN" altLang="en-US" sz="2200" b="0" i="0">
                <a:latin typeface="+mn-ea"/>
                <a:ea typeface="+mn-ea"/>
              </a:rPr>
              <a:t>跳过</a:t>
            </a:r>
            <a:r>
              <a:rPr kumimoji="1" lang="en-US" altLang="zh-CN" sz="2200" b="0">
                <a:latin typeface="+mn-ea"/>
              </a:rPr>
              <a:t>1011 </a:t>
            </a:r>
            <a:r>
              <a:rPr kumimoji="1" lang="zh-CN" altLang="en-US" sz="2200" b="0" i="0">
                <a:latin typeface="+mn-ea"/>
                <a:ea typeface="+mn-ea"/>
              </a:rPr>
              <a:t>、</a:t>
            </a:r>
            <a:r>
              <a:rPr kumimoji="1" lang="en-US" altLang="zh-CN" sz="2200" b="0">
                <a:latin typeface="+mn-ea"/>
              </a:rPr>
              <a:t> 1100</a:t>
            </a:r>
            <a:r>
              <a:rPr kumimoji="1" lang="zh-CN" altLang="en-US" sz="2200" b="0">
                <a:latin typeface="+mn-ea"/>
              </a:rPr>
              <a:t>、</a:t>
            </a:r>
            <a:r>
              <a:rPr kumimoji="1" lang="en-US" altLang="zh-CN" sz="2200" b="0">
                <a:latin typeface="+mn-ea"/>
              </a:rPr>
              <a:t> </a:t>
            </a:r>
            <a:r>
              <a:rPr kumimoji="1" lang="en-US" altLang="zh-CN" sz="2200" b="0" i="0">
                <a:latin typeface="+mn-ea"/>
                <a:ea typeface="+mn-ea"/>
              </a:rPr>
              <a:t>1101</a:t>
            </a:r>
            <a:r>
              <a:rPr kumimoji="1" lang="zh-CN" altLang="en-US" sz="2200" b="0" i="0">
                <a:latin typeface="+mn-ea"/>
                <a:ea typeface="+mn-ea"/>
              </a:rPr>
              <a:t>、</a:t>
            </a:r>
            <a:r>
              <a:rPr kumimoji="1" lang="en-US" altLang="zh-CN" sz="2200" b="0">
                <a:latin typeface="+mn-ea"/>
              </a:rPr>
              <a:t>1110</a:t>
            </a:r>
            <a:r>
              <a:rPr kumimoji="1" lang="zh-CN" altLang="en-US" sz="2200" b="0" i="0">
                <a:latin typeface="+mn-ea"/>
                <a:ea typeface="+mn-ea"/>
              </a:rPr>
              <a:t>四个状态，因此令</a:t>
            </a:r>
          </a:p>
        </p:txBody>
      </p:sp>
      <mc:AlternateContent xmlns:mc="http://schemas.openxmlformats.org/markup-compatibility/2006" xmlns:a14="http://schemas.microsoft.com/office/drawing/2010/main">
        <mc:Choice Requires="a14">
          <p:sp>
            <p:nvSpPr>
              <p:cNvPr id="96" name="Rectangle 16"/>
              <p:cNvSpPr>
                <a:spLocks noChangeArrowheads="1"/>
              </p:cNvSpPr>
              <p:nvPr/>
            </p:nvSpPr>
            <p:spPr bwMode="auto">
              <a:xfrm>
                <a:off x="620681" y="3751465"/>
                <a:ext cx="2571153"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14:m>
                  <m:oMathPara xmlns:m="http://schemas.openxmlformats.org/officeDocument/2006/math">
                    <m:oMathParaPr>
                      <m:jc m:val="centerGroup"/>
                    </m:oMathParaPr>
                    <m:oMath xmlns:m="http://schemas.openxmlformats.org/officeDocument/2006/math">
                      <m:r>
                        <a:rPr kumimoji="1" lang="en-US" altLang="zh-CN" sz="2200" b="1" i="1" smtClean="0">
                          <a:latin typeface="Cambria Math" panose="02040503050406030204" pitchFamily="18" charset="0"/>
                        </a:rPr>
                        <m:t>𝑸</m:t>
                      </m:r>
                      <m:r>
                        <a:rPr kumimoji="1" lang="en-US" altLang="zh-CN" sz="2200" b="1" i="1" baseline="-25000" smtClean="0">
                          <a:latin typeface="Cambria Math" panose="02040503050406030204" pitchFamily="18" charset="0"/>
                        </a:rPr>
                        <m:t>𝟑</m:t>
                      </m:r>
                      <m:r>
                        <a:rPr kumimoji="1" lang="en-US" altLang="zh-CN" sz="2200" b="1" i="1" smtClean="0">
                          <a:latin typeface="Cambria Math" panose="02040503050406030204" pitchFamily="18" charset="0"/>
                        </a:rPr>
                        <m:t>𝑸</m:t>
                      </m:r>
                      <m:r>
                        <a:rPr kumimoji="1" lang="en-US" altLang="zh-CN" sz="2200" b="1" i="1" baseline="-25000" smtClean="0">
                          <a:latin typeface="Cambria Math" panose="02040503050406030204" pitchFamily="18" charset="0"/>
                        </a:rPr>
                        <m:t>𝟐</m:t>
                      </m:r>
                      <m:r>
                        <a:rPr kumimoji="1" lang="en-US" altLang="zh-CN" sz="2200" b="1" i="1" smtClean="0">
                          <a:latin typeface="Cambria Math" panose="02040503050406030204" pitchFamily="18" charset="0"/>
                        </a:rPr>
                        <m:t>𝑸</m:t>
                      </m:r>
                      <m:r>
                        <a:rPr kumimoji="1" lang="en-US" altLang="zh-CN" sz="2200" b="1" i="1" baseline="-25000" smtClean="0">
                          <a:latin typeface="Cambria Math" panose="02040503050406030204" pitchFamily="18" charset="0"/>
                        </a:rPr>
                        <m:t>𝟏</m:t>
                      </m:r>
                      <m:r>
                        <a:rPr kumimoji="1" lang="en-US" altLang="zh-CN" sz="2200" b="1" i="1" smtClean="0">
                          <a:latin typeface="Cambria Math" panose="02040503050406030204" pitchFamily="18" charset="0"/>
                        </a:rPr>
                        <m:t>𝑸</m:t>
                      </m:r>
                      <m:r>
                        <a:rPr kumimoji="1" lang="en-US" altLang="zh-CN" sz="2200" b="1" i="1" baseline="-25000" smtClean="0">
                          <a:latin typeface="Cambria Math" panose="02040503050406030204" pitchFamily="18" charset="0"/>
                        </a:rPr>
                        <m:t>𝟎</m:t>
                      </m:r>
                      <m:r>
                        <a:rPr kumimoji="1" lang="en-US" altLang="zh-CN" sz="2200" b="1" i="1" smtClean="0">
                          <a:latin typeface="Cambria Math" panose="02040503050406030204" pitchFamily="18" charset="0"/>
                        </a:rPr>
                        <m:t>=</m:t>
                      </m:r>
                      <m:r>
                        <a:rPr kumimoji="1" lang="en-US" altLang="zh-CN" sz="2200" b="1" i="1" smtClean="0">
                          <a:latin typeface="Cambria Math" panose="02040503050406030204" pitchFamily="18" charset="0"/>
                        </a:rPr>
                        <m:t>𝟏𝟎𝟏𝟎</m:t>
                      </m:r>
                    </m:oMath>
                  </m:oMathPara>
                </a14:m>
                <a:endParaRPr kumimoji="1" lang="en-US" altLang="zh-CN" sz="2200" i="0"/>
              </a:p>
            </p:txBody>
          </p:sp>
        </mc:Choice>
        <mc:Fallback xmlns="">
          <p:sp>
            <p:nvSpPr>
              <p:cNvPr id="96" name="Rectangle 16"/>
              <p:cNvSpPr>
                <a:spLocks noRot="1" noChangeAspect="1" noMove="1" noResize="1" noEditPoints="1" noAdjustHandles="1" noChangeArrowheads="1" noChangeShapeType="1" noTextEdit="1"/>
              </p:cNvSpPr>
              <p:nvPr/>
            </p:nvSpPr>
            <p:spPr bwMode="auto">
              <a:xfrm>
                <a:off x="620681" y="3751465"/>
                <a:ext cx="2571153" cy="430887"/>
              </a:xfrm>
              <a:prstGeom prst="rect">
                <a:avLst/>
              </a:prstGeom>
              <a:blipFill rotWithShape="0">
                <a:blip r:embed="rId7"/>
                <a:stretch>
                  <a:fillRect l="-711" b="-140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7" name="Line 17"/>
          <p:cNvSpPr>
            <a:spLocks noChangeShapeType="1"/>
          </p:cNvSpPr>
          <p:nvPr/>
        </p:nvSpPr>
        <p:spPr bwMode="auto">
          <a:xfrm>
            <a:off x="1906257" y="4217321"/>
            <a:ext cx="0" cy="360362"/>
          </a:xfrm>
          <a:prstGeom prst="line">
            <a:avLst/>
          </a:prstGeom>
          <a:noFill/>
          <a:ln w="28575">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200"/>
          </a:p>
        </p:txBody>
      </p:sp>
      <mc:AlternateContent xmlns:mc="http://schemas.openxmlformats.org/markup-compatibility/2006" xmlns:a14="http://schemas.microsoft.com/office/drawing/2010/main">
        <mc:Choice Requires="a14">
          <p:sp>
            <p:nvSpPr>
              <p:cNvPr id="98" name="Rectangle 18"/>
              <p:cNvSpPr>
                <a:spLocks noChangeArrowheads="1"/>
              </p:cNvSpPr>
              <p:nvPr/>
            </p:nvSpPr>
            <p:spPr bwMode="auto">
              <a:xfrm>
                <a:off x="699389" y="5403432"/>
                <a:ext cx="2571153"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14:m>
                  <m:oMathPara xmlns:m="http://schemas.openxmlformats.org/officeDocument/2006/math">
                    <m:oMathParaPr>
                      <m:jc m:val="centerGroup"/>
                    </m:oMathParaPr>
                    <m:oMath xmlns:m="http://schemas.openxmlformats.org/officeDocument/2006/math">
                      <m:r>
                        <a:rPr kumimoji="1" lang="en-US" altLang="zh-CN" sz="2200" b="1" i="1" smtClean="0">
                          <a:latin typeface="Cambria Math" panose="02040503050406030204" pitchFamily="18" charset="0"/>
                        </a:rPr>
                        <m:t>𝑸</m:t>
                      </m:r>
                      <m:r>
                        <a:rPr kumimoji="1" lang="en-US" altLang="zh-CN" sz="2200" b="1" i="1" baseline="-25000">
                          <a:latin typeface="Cambria Math" panose="02040503050406030204" pitchFamily="18" charset="0"/>
                        </a:rPr>
                        <m:t>𝟑</m:t>
                      </m:r>
                      <m:r>
                        <a:rPr kumimoji="1" lang="en-US" altLang="zh-CN" sz="2200" b="1" i="1">
                          <a:latin typeface="Cambria Math" panose="02040503050406030204" pitchFamily="18" charset="0"/>
                        </a:rPr>
                        <m:t>𝑸</m:t>
                      </m:r>
                      <m:r>
                        <a:rPr kumimoji="1" lang="en-US" altLang="zh-CN" sz="2200" b="1" i="1" baseline="-25000">
                          <a:latin typeface="Cambria Math" panose="02040503050406030204" pitchFamily="18" charset="0"/>
                        </a:rPr>
                        <m:t>𝟐</m:t>
                      </m:r>
                      <m:r>
                        <a:rPr kumimoji="1" lang="en-US" altLang="zh-CN" sz="2200" b="1" i="1">
                          <a:latin typeface="Cambria Math" panose="02040503050406030204" pitchFamily="18" charset="0"/>
                        </a:rPr>
                        <m:t>𝑸</m:t>
                      </m:r>
                      <m:r>
                        <a:rPr kumimoji="1" lang="en-US" altLang="zh-CN" sz="2200" b="1" i="1" baseline="-25000">
                          <a:latin typeface="Cambria Math" panose="02040503050406030204" pitchFamily="18" charset="0"/>
                        </a:rPr>
                        <m:t>𝟏</m:t>
                      </m:r>
                      <m:r>
                        <a:rPr kumimoji="1" lang="en-US" altLang="zh-CN" sz="2200" b="1" i="1">
                          <a:latin typeface="Cambria Math" panose="02040503050406030204" pitchFamily="18" charset="0"/>
                        </a:rPr>
                        <m:t>𝑸</m:t>
                      </m:r>
                      <m:r>
                        <a:rPr kumimoji="1" lang="en-US" altLang="zh-CN" sz="2200" b="1" i="1" baseline="-25000">
                          <a:latin typeface="Cambria Math" panose="02040503050406030204" pitchFamily="18" charset="0"/>
                        </a:rPr>
                        <m:t>𝟎</m:t>
                      </m:r>
                      <m:r>
                        <a:rPr kumimoji="1" lang="en-US" altLang="zh-CN" sz="2200" b="1" i="1">
                          <a:latin typeface="Cambria Math" panose="02040503050406030204" pitchFamily="18" charset="0"/>
                        </a:rPr>
                        <m:t>=</m:t>
                      </m:r>
                      <m:r>
                        <a:rPr kumimoji="1" lang="en-US" altLang="zh-CN" sz="2200" b="1" i="1">
                          <a:latin typeface="Cambria Math" panose="02040503050406030204" pitchFamily="18" charset="0"/>
                        </a:rPr>
                        <m:t>𝟏𝟏𝟏𝟏</m:t>
                      </m:r>
                    </m:oMath>
                  </m:oMathPara>
                </a14:m>
                <a:endParaRPr kumimoji="1" lang="en-US" altLang="zh-CN" sz="2200" i="0"/>
              </a:p>
            </p:txBody>
          </p:sp>
        </mc:Choice>
        <mc:Fallback xmlns="">
          <p:sp>
            <p:nvSpPr>
              <p:cNvPr id="98" name="Rectangle 18"/>
              <p:cNvSpPr>
                <a:spLocks noRot="1" noChangeAspect="1" noMove="1" noResize="1" noEditPoints="1" noAdjustHandles="1" noChangeArrowheads="1" noChangeShapeType="1" noTextEdit="1"/>
              </p:cNvSpPr>
              <p:nvPr/>
            </p:nvSpPr>
            <p:spPr bwMode="auto">
              <a:xfrm>
                <a:off x="699389" y="5403432"/>
                <a:ext cx="2571153" cy="430887"/>
              </a:xfrm>
              <a:prstGeom prst="rect">
                <a:avLst/>
              </a:prstGeom>
              <a:blipFill rotWithShape="0">
                <a:blip r:embed="rId8"/>
                <a:stretch>
                  <a:fillRect l="-711" b="-140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9" name="Line 19"/>
          <p:cNvSpPr>
            <a:spLocks noChangeShapeType="1"/>
          </p:cNvSpPr>
          <p:nvPr/>
        </p:nvSpPr>
        <p:spPr bwMode="auto">
          <a:xfrm>
            <a:off x="1906257" y="5064321"/>
            <a:ext cx="0" cy="360363"/>
          </a:xfrm>
          <a:prstGeom prst="line">
            <a:avLst/>
          </a:prstGeom>
          <a:noFill/>
          <a:ln w="28575">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200"/>
          </a:p>
        </p:txBody>
      </p:sp>
      <p:graphicFrame>
        <p:nvGraphicFramePr>
          <p:cNvPr id="100" name="Object 21"/>
          <p:cNvGraphicFramePr>
            <a:graphicFrameLocks noChangeAspect="1"/>
          </p:cNvGraphicFramePr>
          <p:nvPr>
            <p:extLst>
              <p:ext uri="{D42A27DB-BD31-4B8C-83A1-F6EECF244321}">
                <p14:modId xmlns:p14="http://schemas.microsoft.com/office/powerpoint/2010/main" val="1347295975"/>
              </p:ext>
            </p:extLst>
          </p:nvPr>
        </p:nvGraphicFramePr>
        <p:xfrm>
          <a:off x="880491" y="4550121"/>
          <a:ext cx="2051531" cy="520511"/>
        </p:xfrm>
        <a:graphic>
          <a:graphicData uri="http://schemas.openxmlformats.org/presentationml/2006/ole">
            <mc:AlternateContent xmlns:mc="http://schemas.openxmlformats.org/markup-compatibility/2006">
              <mc:Choice xmlns:v="urn:schemas-microsoft-com:vml" Requires="v">
                <p:oleObj name="Equation" r:id="rId9" imgW="1015920" imgH="279360" progId="Equation.DSMT4">
                  <p:embed/>
                </p:oleObj>
              </mc:Choice>
              <mc:Fallback>
                <p:oleObj name="Equation" r:id="rId9" imgW="1015920" imgH="279360" progId="Equation.DSMT4">
                  <p:embed/>
                  <p:pic>
                    <p:nvPicPr>
                      <p:cNvPr id="0" name=""/>
                      <p:cNvPicPr>
                        <a:picLocks noChangeAspect="1" noChangeArrowheads="1"/>
                      </p:cNvPicPr>
                      <p:nvPr/>
                    </p:nvPicPr>
                    <p:blipFill>
                      <a:blip r:embed="rId10"/>
                      <a:srcRect/>
                      <a:stretch>
                        <a:fillRect/>
                      </a:stretch>
                    </p:blipFill>
                    <p:spPr bwMode="auto">
                      <a:xfrm>
                        <a:off x="880491" y="4550121"/>
                        <a:ext cx="2051531" cy="520511"/>
                      </a:xfrm>
                      <a:prstGeom prst="rect">
                        <a:avLst/>
                      </a:prstGeom>
                      <a:noFill/>
                      <a:ln>
                        <a:noFill/>
                      </a:ln>
                    </p:spPr>
                  </p:pic>
                </p:oleObj>
              </mc:Fallback>
            </mc:AlternateContent>
          </a:graphicData>
        </a:graphic>
      </p:graphicFrame>
      <p:pic>
        <p:nvPicPr>
          <p:cNvPr id="101" name="图片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8161" y="3145946"/>
            <a:ext cx="4453943" cy="362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748990094"/>
              </p:ext>
            </p:extLst>
          </p:nvPr>
        </p:nvGraphicFramePr>
        <p:xfrm>
          <a:off x="2940355" y="2394591"/>
          <a:ext cx="1997405" cy="549287"/>
        </p:xfrm>
        <a:graphic>
          <a:graphicData uri="http://schemas.openxmlformats.org/presentationml/2006/ole">
            <mc:AlternateContent xmlns:mc="http://schemas.openxmlformats.org/markup-compatibility/2006">
              <mc:Choice xmlns:v="urn:schemas-microsoft-com:vml" Requires="v">
                <p:oleObj name="Equation" r:id="rId12" imgW="1015920" imgH="279360" progId="Equation.DSMT4">
                  <p:embed/>
                </p:oleObj>
              </mc:Choice>
              <mc:Fallback>
                <p:oleObj name="Equation" r:id="rId12" imgW="1015920" imgH="279360" progId="Equation.DSMT4">
                  <p:embed/>
                  <p:pic>
                    <p:nvPicPr>
                      <p:cNvPr id="0" name=""/>
                      <p:cNvPicPr/>
                      <p:nvPr/>
                    </p:nvPicPr>
                    <p:blipFill>
                      <a:blip r:embed="rId13"/>
                      <a:stretch>
                        <a:fillRect/>
                      </a:stretch>
                    </p:blipFill>
                    <p:spPr>
                      <a:xfrm>
                        <a:off x="2940355" y="2394591"/>
                        <a:ext cx="1997405" cy="549287"/>
                      </a:xfrm>
                      <a:prstGeom prst="rect">
                        <a:avLst/>
                      </a:prstGeom>
                    </p:spPr>
                  </p:pic>
                </p:oleObj>
              </mc:Fallback>
            </mc:AlternateContent>
          </a:graphicData>
        </a:graphic>
      </p:graphicFrame>
      <p:sp>
        <p:nvSpPr>
          <p:cNvPr id="102" name="Rectangle 12"/>
          <p:cNvSpPr>
            <a:spLocks noChangeArrowheads="1"/>
          </p:cNvSpPr>
          <p:nvPr/>
        </p:nvSpPr>
        <p:spPr bwMode="auto">
          <a:xfrm>
            <a:off x="620681" y="3258363"/>
            <a:ext cx="29736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200" b="0">
                <a:latin typeface="+mn-ea"/>
                <a:ea typeface="+mn-ea"/>
              </a:rPr>
              <a:t>则状态转换顺序为：</a:t>
            </a:r>
            <a:endParaRPr kumimoji="1" lang="zh-CN" altLang="en-US" sz="2200" b="0" i="0">
              <a:latin typeface="+mn-ea"/>
              <a:ea typeface="+mn-ea"/>
            </a:endParaRPr>
          </a:p>
        </p:txBody>
      </p:sp>
      <p:sp>
        <p:nvSpPr>
          <p:cNvPr id="104" name="Rectangle 12"/>
          <p:cNvSpPr>
            <a:spLocks noChangeArrowheads="1"/>
          </p:cNvSpPr>
          <p:nvPr/>
        </p:nvSpPr>
        <p:spPr bwMode="auto">
          <a:xfrm>
            <a:off x="701786" y="5951675"/>
            <a:ext cx="348413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200" b="0">
                <a:latin typeface="+mn-ea"/>
                <a:ea typeface="+mn-ea"/>
              </a:rPr>
              <a:t>逻辑图见右侧，请同学们自己列出状态转换表。</a:t>
            </a:r>
            <a:endParaRPr kumimoji="1" lang="zh-CN" altLang="en-US" sz="2200" b="0" i="0">
              <a:latin typeface="+mn-ea"/>
              <a:ea typeface="+mn-ea"/>
            </a:endParaRPr>
          </a:p>
        </p:txBody>
      </p:sp>
    </p:spTree>
    <p:extLst>
      <p:ext uri="{BB962C8B-B14F-4D97-AF65-F5344CB8AC3E}">
        <p14:creationId xmlns:p14="http://schemas.microsoft.com/office/powerpoint/2010/main" val="16769922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slide(fromTop)">
                                      <p:cBhvr>
                                        <p:cTn id="23" dur="500"/>
                                        <p:tgtEl>
                                          <p:spTgt spid="96"/>
                                        </p:tgtEl>
                                      </p:cBhvr>
                                    </p:animEffect>
                                  </p:childTnLst>
                                </p:cTn>
                              </p:par>
                            </p:childTnLst>
                          </p:cTn>
                        </p:par>
                        <p:par>
                          <p:cTn id="24" fill="hold">
                            <p:stCondLst>
                              <p:cond delay="500"/>
                            </p:stCondLst>
                            <p:childTnLst>
                              <p:par>
                                <p:cTn id="25" presetID="12" presetClass="entr" presetSubtype="1"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slide(fromTop)">
                                      <p:cBhvr>
                                        <p:cTn id="27" dur="500"/>
                                        <p:tgtEl>
                                          <p:spTgt spid="97"/>
                                        </p:tgtEl>
                                      </p:cBhvr>
                                    </p:animEffect>
                                  </p:childTnLst>
                                </p:cTn>
                              </p:par>
                            </p:childTnLst>
                          </p:cTn>
                        </p:par>
                        <p:par>
                          <p:cTn id="28" fill="hold">
                            <p:stCondLst>
                              <p:cond delay="1000"/>
                            </p:stCondLst>
                            <p:childTnLst>
                              <p:par>
                                <p:cTn id="29" presetID="12" presetClass="entr" presetSubtype="1" fill="hold" nodeType="after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slide(fromTop)">
                                      <p:cBhvr>
                                        <p:cTn id="31" dur="500"/>
                                        <p:tgtEl>
                                          <p:spTgt spid="100"/>
                                        </p:tgtEl>
                                      </p:cBhvr>
                                    </p:animEffect>
                                  </p:childTnLst>
                                </p:cTn>
                              </p:par>
                            </p:childTnLst>
                          </p:cTn>
                        </p:par>
                        <p:par>
                          <p:cTn id="32" fill="hold">
                            <p:stCondLst>
                              <p:cond delay="1500"/>
                            </p:stCondLst>
                            <p:childTnLst>
                              <p:par>
                                <p:cTn id="33" presetID="12" presetClass="entr" presetSubtype="1" fill="hold" grpId="0"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slide(fromTop)">
                                      <p:cBhvr>
                                        <p:cTn id="35" dur="500"/>
                                        <p:tgtEl>
                                          <p:spTgt spid="99"/>
                                        </p:tgtEl>
                                      </p:cBhvr>
                                    </p:animEffect>
                                  </p:childTnLst>
                                </p:cTn>
                              </p:par>
                            </p:childTnLst>
                          </p:cTn>
                        </p:par>
                        <p:par>
                          <p:cTn id="36" fill="hold">
                            <p:stCondLst>
                              <p:cond delay="2000"/>
                            </p:stCondLst>
                            <p:childTnLst>
                              <p:par>
                                <p:cTn id="37" presetID="12" presetClass="entr" presetSubtype="1" fill="hold" grpId="0" nodeType="after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slide(fromTop)">
                                      <p:cBhvr>
                                        <p:cTn id="39" dur="500"/>
                                        <p:tgtEl>
                                          <p:spTgt spid="9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4" grpId="0"/>
      <p:bldP spid="96" grpId="0"/>
      <p:bldP spid="97" grpId="0" animBg="1"/>
      <p:bldP spid="98" grpId="0"/>
      <p:bldP spid="99" grpId="0" animBg="1"/>
      <p:bldP spid="102" grpId="0"/>
      <p:bldP spid="10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52208" y="3272"/>
            <a:ext cx="8928566" cy="523220"/>
          </a:xfrm>
          <a:prstGeom prst="rect">
            <a:avLst/>
          </a:prstGeom>
          <a:solidFill>
            <a:schemeClr val="bg1"/>
          </a:solidFill>
        </p:spPr>
        <p:txBody>
          <a:bodyPr wrap="square">
            <a:spAutoFit/>
          </a:bodyPr>
          <a:lstStyle/>
          <a:p>
            <a:pPr algn="just" eaLnBrk="1" hangingPunct="1"/>
            <a:r>
              <a:rPr lang="zh-CN" altLang="en-US" sz="2800" dirty="0">
                <a:solidFill>
                  <a:srgbClr val="0000FF"/>
                </a:solidFill>
                <a:latin typeface="+mn-ea"/>
                <a:ea typeface="+mn-ea"/>
                <a:cs typeface="+mn-ea"/>
              </a:rPr>
              <a:t>例</a:t>
            </a:r>
            <a:r>
              <a:rPr lang="en-US" altLang="zh-CN" sz="2800" dirty="0">
                <a:solidFill>
                  <a:srgbClr val="0000FF"/>
                </a:solidFill>
                <a:latin typeface="+mn-ea"/>
                <a:ea typeface="+mn-ea"/>
                <a:cs typeface="+mn-ea"/>
              </a:rPr>
              <a:t>12</a:t>
            </a:r>
            <a:r>
              <a:rPr lang="zh-CN" altLang="en-US" sz="2800" dirty="0">
                <a:solidFill>
                  <a:srgbClr val="0000FF"/>
                </a:solidFill>
                <a:latin typeface="+mn-ea"/>
                <a:ea typeface="+mn-ea"/>
                <a:cs typeface="+mn-ea"/>
              </a:rPr>
              <a:t>：</a:t>
            </a:r>
            <a:r>
              <a:rPr lang="zh-CN" altLang="en-US" sz="2800" dirty="0">
                <a:latin typeface="+mn-ea"/>
                <a:ea typeface="+mn-ea"/>
              </a:rPr>
              <a:t>试用</a:t>
            </a:r>
            <a:r>
              <a:rPr lang="en-US" altLang="zh-CN" sz="2800" dirty="0">
                <a:latin typeface="+mn-ea"/>
                <a:ea typeface="+mn-ea"/>
              </a:rPr>
              <a:t>74HC161</a:t>
            </a:r>
            <a:r>
              <a:rPr lang="zh-CN" altLang="en-US" sz="2800" dirty="0">
                <a:latin typeface="+mn-ea"/>
                <a:ea typeface="+mn-ea"/>
              </a:rPr>
              <a:t>采用置数法构成十二进制计数器。</a:t>
            </a:r>
          </a:p>
        </p:txBody>
      </p:sp>
      <mc:AlternateContent xmlns:mc="http://schemas.openxmlformats.org/markup-compatibility/2006" xmlns:a14="http://schemas.microsoft.com/office/drawing/2010/main">
        <mc:Choice Requires="a14">
          <p:sp>
            <p:nvSpPr>
              <p:cNvPr id="20" name="Text Box 1031"/>
              <p:cNvSpPr txBox="1">
                <a:spLocks noChangeArrowheads="1"/>
              </p:cNvSpPr>
              <p:nvPr/>
            </p:nvSpPr>
            <p:spPr bwMode="auto">
              <a:xfrm>
                <a:off x="304799" y="555860"/>
                <a:ext cx="8310881" cy="20559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50000"/>
                  </a:spcBef>
                  <a:buNone/>
                </a:pPr>
                <a:r>
                  <a:rPr lang="zh-CN" altLang="en-US" sz="2200">
                    <a:solidFill>
                      <a:srgbClr val="0000CC"/>
                    </a:solidFill>
                    <a:latin typeface="Cambria Math" panose="02040503050406030204" pitchFamily="18" charset="0"/>
                    <a:ea typeface="+mn-ea"/>
                  </a:rPr>
                  <a:t>解：</a:t>
                </a:r>
                <a:r>
                  <a:rPr kumimoji="1" lang="zh-CN" altLang="en-US" sz="2200">
                    <a:solidFill>
                      <a:srgbClr val="800000"/>
                    </a:solidFill>
                    <a:latin typeface="+mn-ea"/>
                    <a:ea typeface="+mn-ea"/>
                  </a:rPr>
                  <a:t>置最大数方法二</a:t>
                </a:r>
                <a:r>
                  <a:rPr kumimoji="1" lang="zh-CN" altLang="en-US" sz="2200" b="0">
                    <a:latin typeface="+mn-ea"/>
                    <a:ea typeface="+mn-ea"/>
                  </a:rPr>
                  <a:t>：跳过</a:t>
                </a:r>
                <a14:m>
                  <m:oMath xmlns:m="http://schemas.openxmlformats.org/officeDocument/2006/math">
                    <m:r>
                      <a:rPr lang="en-US" altLang="zh-CN" sz="2200" i="1">
                        <a:latin typeface="Cambria Math" panose="02040503050406030204" pitchFamily="18" charset="0"/>
                        <a:ea typeface="+mn-ea"/>
                      </a:rPr>
                      <m:t>𝟎𝟏𝟏𝟎</m:t>
                    </m:r>
                    <m:r>
                      <a:rPr lang="zh-CN" altLang="en-US" sz="2200" i="1">
                        <a:latin typeface="Cambria Math" panose="02040503050406030204" pitchFamily="18" charset="0"/>
                        <a:ea typeface="+mn-ea"/>
                      </a:rPr>
                      <m:t>、</m:t>
                    </m:r>
                    <m:r>
                      <a:rPr lang="en-US" altLang="zh-CN" sz="2200" i="1">
                        <a:latin typeface="Cambria Math" panose="02040503050406030204" pitchFamily="18" charset="0"/>
                        <a:ea typeface="+mn-ea"/>
                      </a:rPr>
                      <m:t>𝟎𝟏𝟏𝟏</m:t>
                    </m:r>
                    <m:r>
                      <a:rPr lang="zh-CN" altLang="en-US" sz="2200" i="1">
                        <a:latin typeface="Cambria Math" panose="02040503050406030204" pitchFamily="18" charset="0"/>
                        <a:ea typeface="+mn-ea"/>
                      </a:rPr>
                      <m:t>、</m:t>
                    </m:r>
                    <m:r>
                      <a:rPr lang="en-US" altLang="zh-CN" sz="2200" i="1">
                        <a:latin typeface="Cambria Math" panose="02040503050406030204" pitchFamily="18" charset="0"/>
                        <a:ea typeface="+mn-ea"/>
                      </a:rPr>
                      <m:t>𝟏𝟎𝟎𝟎</m:t>
                    </m:r>
                    <m:r>
                      <a:rPr lang="zh-CN" altLang="en-US" sz="2200" i="1">
                        <a:latin typeface="Cambria Math" panose="02040503050406030204" pitchFamily="18" charset="0"/>
                        <a:ea typeface="+mn-ea"/>
                      </a:rPr>
                      <m:t>、</m:t>
                    </m:r>
                    <m:r>
                      <a:rPr lang="en-US" altLang="zh-CN" sz="2200" i="1">
                        <a:latin typeface="Cambria Math" panose="02040503050406030204" pitchFamily="18" charset="0"/>
                        <a:ea typeface="+mn-ea"/>
                      </a:rPr>
                      <m:t>𝟏𝟎𝟎𝟏</m:t>
                    </m:r>
                  </m:oMath>
                </a14:m>
                <a:r>
                  <a:rPr kumimoji="1" lang="zh-CN" altLang="en-US" sz="2200" b="0">
                    <a:latin typeface="+mn-ea"/>
                    <a:ea typeface="+mn-ea"/>
                  </a:rPr>
                  <a:t>四个中间状态，</a:t>
                </a:r>
                <a:r>
                  <a:rPr lang="zh-CN" altLang="en-US" sz="2200" b="0">
                    <a:latin typeface="+mn-ea"/>
                    <a:ea typeface="+mn-ea"/>
                  </a:rPr>
                  <a:t>则当</a:t>
                </a:r>
                <a14:m>
                  <m:oMath xmlns:m="http://schemas.openxmlformats.org/officeDocument/2006/math">
                    <m:r>
                      <a:rPr lang="en-US" altLang="zh-CN" sz="2200" b="1" i="1" smtClean="0">
                        <a:latin typeface="Cambria Math" panose="02040503050406030204" pitchFamily="18" charset="0"/>
                        <a:ea typeface="+mn-ea"/>
                      </a:rPr>
                      <m:t>𝑸</m:t>
                    </m:r>
                    <m:r>
                      <a:rPr lang="en-US" altLang="zh-CN" sz="2200" b="1" i="1" baseline="-30000" smtClean="0">
                        <a:latin typeface="Cambria Math" panose="02040503050406030204" pitchFamily="18" charset="0"/>
                        <a:ea typeface="+mn-ea"/>
                      </a:rPr>
                      <m:t>𝟑</m:t>
                    </m:r>
                    <m:r>
                      <a:rPr lang="en-US" altLang="zh-CN" sz="2200" b="1" i="1" smtClean="0">
                        <a:latin typeface="Cambria Math" panose="02040503050406030204" pitchFamily="18" charset="0"/>
                        <a:ea typeface="+mn-ea"/>
                      </a:rPr>
                      <m:t>𝑸</m:t>
                    </m:r>
                    <m:r>
                      <a:rPr lang="en-US" altLang="zh-CN" sz="2200" b="1" i="1" baseline="-30000" smtClean="0">
                        <a:latin typeface="Cambria Math" panose="02040503050406030204" pitchFamily="18" charset="0"/>
                        <a:ea typeface="+mn-ea"/>
                      </a:rPr>
                      <m:t>𝟐</m:t>
                    </m:r>
                    <m:r>
                      <a:rPr lang="en-US" altLang="zh-CN" sz="2200" b="1" i="1" smtClean="0">
                        <a:latin typeface="Cambria Math" panose="02040503050406030204" pitchFamily="18" charset="0"/>
                        <a:ea typeface="+mn-ea"/>
                      </a:rPr>
                      <m:t>𝑸</m:t>
                    </m:r>
                    <m:r>
                      <a:rPr lang="en-US" altLang="zh-CN" sz="2200" b="1" i="1" baseline="-30000" smtClean="0">
                        <a:latin typeface="Cambria Math" panose="02040503050406030204" pitchFamily="18" charset="0"/>
                        <a:ea typeface="+mn-ea"/>
                      </a:rPr>
                      <m:t>𝟏</m:t>
                    </m:r>
                    <m:r>
                      <a:rPr lang="en-US" altLang="zh-CN" sz="2200" b="1" i="1" smtClean="0">
                        <a:latin typeface="Cambria Math" panose="02040503050406030204" pitchFamily="18" charset="0"/>
                        <a:ea typeface="+mn-ea"/>
                      </a:rPr>
                      <m:t>𝑸</m:t>
                    </m:r>
                    <m:r>
                      <a:rPr lang="en-US" altLang="zh-CN" sz="2200" b="1" i="1" baseline="-30000" smtClean="0">
                        <a:latin typeface="Cambria Math" panose="02040503050406030204" pitchFamily="18" charset="0"/>
                        <a:ea typeface="+mn-ea"/>
                      </a:rPr>
                      <m:t>𝟎</m:t>
                    </m:r>
                    <m:r>
                      <a:rPr lang="en-US" altLang="zh-CN" sz="2200" b="1" i="1" smtClean="0">
                        <a:latin typeface="Cambria Math" panose="02040503050406030204" pitchFamily="18" charset="0"/>
                        <a:ea typeface="+mn-ea"/>
                      </a:rPr>
                      <m:t>=</m:t>
                    </m:r>
                    <m:r>
                      <a:rPr lang="en-US" altLang="zh-CN" sz="2200" b="1" i="1" smtClean="0">
                        <a:latin typeface="Cambria Math" panose="02040503050406030204" pitchFamily="18" charset="0"/>
                        <a:ea typeface="+mn-ea"/>
                      </a:rPr>
                      <m:t>𝟎𝟏𝟎𝟏</m:t>
                    </m:r>
                  </m:oMath>
                </a14:m>
                <a:r>
                  <a:rPr lang="zh-CN" altLang="en-US" sz="2200" b="0">
                    <a:latin typeface="+mn-ea"/>
                    <a:ea typeface="+mn-ea"/>
                  </a:rPr>
                  <a:t>时， 下一个状态为</a:t>
                </a:r>
                <a:r>
                  <a:rPr lang="en-US" altLang="zh-CN" sz="2200" b="0">
                    <a:latin typeface="+mn-ea"/>
                    <a:ea typeface="+mn-ea"/>
                  </a:rPr>
                  <a:t>1010，</a:t>
                </a:r>
                <a:r>
                  <a:rPr lang="zh-CN" altLang="en-US" sz="2200" b="0">
                    <a:latin typeface="+mn-ea"/>
                    <a:ea typeface="+mn-ea"/>
                  </a:rPr>
                  <a:t>因此令：</a:t>
                </a:r>
              </a:p>
              <a:p>
                <a:pPr eaLnBrk="1" hangingPunct="1">
                  <a:lnSpc>
                    <a:spcPct val="120000"/>
                  </a:lnSpc>
                  <a:spcBef>
                    <a:spcPct val="50000"/>
                  </a:spcBef>
                  <a:buNone/>
                </a:pPr>
                <a:endParaRPr kumimoji="1" lang="zh-CN" altLang="en-US" sz="2200" b="0">
                  <a:latin typeface="+mn-ea"/>
                  <a:ea typeface="+mn-ea"/>
                </a:endParaRPr>
              </a:p>
              <a:p>
                <a:pPr eaLnBrk="1" hangingPunct="1">
                  <a:lnSpc>
                    <a:spcPct val="120000"/>
                  </a:lnSpc>
                  <a:spcBef>
                    <a:spcPct val="50000"/>
                  </a:spcBef>
                  <a:buNone/>
                </a:pPr>
                <a:endParaRPr lang="zh-CN" altLang="en-US" sz="2200" b="0">
                  <a:latin typeface="Cambria Math" panose="02040503050406030204" pitchFamily="18" charset="0"/>
                  <a:ea typeface="+mn-ea"/>
                  <a:cs typeface="Times New Roman" panose="02020603050405020304" pitchFamily="18" charset="0"/>
                </a:endParaRPr>
              </a:p>
            </p:txBody>
          </p:sp>
        </mc:Choice>
        <mc:Fallback xmlns="">
          <p:sp>
            <p:nvSpPr>
              <p:cNvPr id="20" name="Text Box 1031"/>
              <p:cNvSpPr txBox="1">
                <a:spLocks noRot="1" noChangeAspect="1" noMove="1" noResize="1" noEditPoints="1" noAdjustHandles="1" noChangeArrowheads="1" noChangeShapeType="1" noTextEdit="1"/>
              </p:cNvSpPr>
              <p:nvPr/>
            </p:nvSpPr>
            <p:spPr bwMode="auto">
              <a:xfrm>
                <a:off x="304799" y="555860"/>
                <a:ext cx="8310881" cy="2055947"/>
              </a:xfrm>
              <a:prstGeom prst="rect">
                <a:avLst/>
              </a:prstGeom>
              <a:blipFill rotWithShape="0">
                <a:blip r:embed="rId3"/>
                <a:stretch>
                  <a:fillRect l="-954" t="-297" r="-2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Rectangle 16"/>
              <p:cNvSpPr>
                <a:spLocks noChangeArrowheads="1"/>
              </p:cNvSpPr>
              <p:nvPr/>
            </p:nvSpPr>
            <p:spPr bwMode="auto">
              <a:xfrm>
                <a:off x="671482" y="3208161"/>
                <a:ext cx="2571153"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14:m>
                  <m:oMathPara xmlns:m="http://schemas.openxmlformats.org/officeDocument/2006/math">
                    <m:oMathParaPr>
                      <m:jc m:val="centerGroup"/>
                    </m:oMathParaPr>
                    <m:oMath xmlns:m="http://schemas.openxmlformats.org/officeDocument/2006/math">
                      <m:r>
                        <a:rPr kumimoji="1" lang="en-US" altLang="zh-CN" sz="2200" b="1" i="1" smtClean="0">
                          <a:latin typeface="Cambria Math" panose="02040503050406030204" pitchFamily="18" charset="0"/>
                        </a:rPr>
                        <m:t>𝑸</m:t>
                      </m:r>
                      <m:r>
                        <a:rPr kumimoji="1" lang="en-US" altLang="zh-CN" sz="2200" b="1" i="1" baseline="-25000" smtClean="0">
                          <a:latin typeface="Cambria Math" panose="02040503050406030204" pitchFamily="18" charset="0"/>
                        </a:rPr>
                        <m:t>𝟑</m:t>
                      </m:r>
                      <m:r>
                        <a:rPr kumimoji="1" lang="en-US" altLang="zh-CN" sz="2200" b="1" i="1" smtClean="0">
                          <a:latin typeface="Cambria Math" panose="02040503050406030204" pitchFamily="18" charset="0"/>
                        </a:rPr>
                        <m:t>𝑸</m:t>
                      </m:r>
                      <m:r>
                        <a:rPr kumimoji="1" lang="en-US" altLang="zh-CN" sz="2200" b="1" i="1" baseline="-25000" smtClean="0">
                          <a:latin typeface="Cambria Math" panose="02040503050406030204" pitchFamily="18" charset="0"/>
                        </a:rPr>
                        <m:t>𝟐</m:t>
                      </m:r>
                      <m:r>
                        <a:rPr kumimoji="1" lang="en-US" altLang="zh-CN" sz="2200" b="1" i="1" smtClean="0">
                          <a:latin typeface="Cambria Math" panose="02040503050406030204" pitchFamily="18" charset="0"/>
                        </a:rPr>
                        <m:t>𝑸</m:t>
                      </m:r>
                      <m:r>
                        <a:rPr kumimoji="1" lang="en-US" altLang="zh-CN" sz="2200" b="1" i="1" baseline="-25000" smtClean="0">
                          <a:latin typeface="Cambria Math" panose="02040503050406030204" pitchFamily="18" charset="0"/>
                        </a:rPr>
                        <m:t>𝟏</m:t>
                      </m:r>
                      <m:r>
                        <a:rPr kumimoji="1" lang="en-US" altLang="zh-CN" sz="2200" b="1" i="1" smtClean="0">
                          <a:latin typeface="Cambria Math" panose="02040503050406030204" pitchFamily="18" charset="0"/>
                        </a:rPr>
                        <m:t>𝑸</m:t>
                      </m:r>
                      <m:r>
                        <a:rPr kumimoji="1" lang="en-US" altLang="zh-CN" sz="2200" b="1" i="1" baseline="-25000" smtClean="0">
                          <a:latin typeface="Cambria Math" panose="02040503050406030204" pitchFamily="18" charset="0"/>
                        </a:rPr>
                        <m:t>𝟎</m:t>
                      </m:r>
                      <m:r>
                        <a:rPr kumimoji="1" lang="en-US" altLang="zh-CN" sz="2200" b="1" i="1" smtClean="0">
                          <a:latin typeface="Cambria Math" panose="02040503050406030204" pitchFamily="18" charset="0"/>
                        </a:rPr>
                        <m:t>=</m:t>
                      </m:r>
                      <m:r>
                        <a:rPr kumimoji="1" lang="en-US" altLang="zh-CN" sz="2200" b="1" i="1" smtClean="0">
                          <a:latin typeface="Cambria Math" panose="02040503050406030204" pitchFamily="18" charset="0"/>
                        </a:rPr>
                        <m:t>𝟎𝟏𝟎𝟏</m:t>
                      </m:r>
                    </m:oMath>
                  </m:oMathPara>
                </a14:m>
                <a:endParaRPr kumimoji="1" lang="en-US" altLang="zh-CN" sz="2200" i="0"/>
              </a:p>
            </p:txBody>
          </p:sp>
        </mc:Choice>
        <mc:Fallback xmlns="">
          <p:sp>
            <p:nvSpPr>
              <p:cNvPr id="96" name="Rectangle 16"/>
              <p:cNvSpPr>
                <a:spLocks noRot="1" noChangeAspect="1" noMove="1" noResize="1" noEditPoints="1" noAdjustHandles="1" noChangeArrowheads="1" noChangeShapeType="1" noTextEdit="1"/>
              </p:cNvSpPr>
              <p:nvPr/>
            </p:nvSpPr>
            <p:spPr bwMode="auto">
              <a:xfrm>
                <a:off x="671482" y="3208161"/>
                <a:ext cx="2571153" cy="430887"/>
              </a:xfrm>
              <a:prstGeom prst="rect">
                <a:avLst/>
              </a:prstGeom>
              <a:blipFill rotWithShape="0">
                <a:blip r:embed="rId8"/>
                <a:stretch>
                  <a:fillRect l="-711" b="-140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7" name="Line 17"/>
          <p:cNvSpPr>
            <a:spLocks noChangeShapeType="1"/>
          </p:cNvSpPr>
          <p:nvPr/>
        </p:nvSpPr>
        <p:spPr bwMode="auto">
          <a:xfrm>
            <a:off x="1957057" y="3674017"/>
            <a:ext cx="0" cy="360362"/>
          </a:xfrm>
          <a:prstGeom prst="line">
            <a:avLst/>
          </a:prstGeom>
          <a:noFill/>
          <a:ln w="28575">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200"/>
          </a:p>
        </p:txBody>
      </p:sp>
      <mc:AlternateContent xmlns:mc="http://schemas.openxmlformats.org/markup-compatibility/2006" xmlns:a14="http://schemas.microsoft.com/office/drawing/2010/main">
        <mc:Choice Requires="a14">
          <p:sp>
            <p:nvSpPr>
              <p:cNvPr id="98" name="Rectangle 18"/>
              <p:cNvSpPr>
                <a:spLocks noChangeArrowheads="1"/>
              </p:cNvSpPr>
              <p:nvPr/>
            </p:nvSpPr>
            <p:spPr bwMode="auto">
              <a:xfrm>
                <a:off x="750190" y="4860128"/>
                <a:ext cx="2571153"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14:m>
                  <m:oMathPara xmlns:m="http://schemas.openxmlformats.org/officeDocument/2006/math">
                    <m:oMathParaPr>
                      <m:jc m:val="centerGroup"/>
                    </m:oMathParaPr>
                    <m:oMath xmlns:m="http://schemas.openxmlformats.org/officeDocument/2006/math">
                      <m:r>
                        <a:rPr kumimoji="1" lang="en-US" altLang="zh-CN" sz="2200" b="1" i="1" smtClean="0">
                          <a:latin typeface="Cambria Math" panose="02040503050406030204" pitchFamily="18" charset="0"/>
                        </a:rPr>
                        <m:t>𝑸</m:t>
                      </m:r>
                      <m:r>
                        <a:rPr kumimoji="1" lang="en-US" altLang="zh-CN" sz="2200" b="1" i="1" baseline="-25000">
                          <a:latin typeface="Cambria Math" panose="02040503050406030204" pitchFamily="18" charset="0"/>
                        </a:rPr>
                        <m:t>𝟑</m:t>
                      </m:r>
                      <m:r>
                        <a:rPr kumimoji="1" lang="en-US" altLang="zh-CN" sz="2200" b="1" i="1">
                          <a:latin typeface="Cambria Math" panose="02040503050406030204" pitchFamily="18" charset="0"/>
                        </a:rPr>
                        <m:t>𝑸</m:t>
                      </m:r>
                      <m:r>
                        <a:rPr kumimoji="1" lang="en-US" altLang="zh-CN" sz="2200" b="1" i="1" baseline="-25000">
                          <a:latin typeface="Cambria Math" panose="02040503050406030204" pitchFamily="18" charset="0"/>
                        </a:rPr>
                        <m:t>𝟐</m:t>
                      </m:r>
                      <m:r>
                        <a:rPr kumimoji="1" lang="en-US" altLang="zh-CN" sz="2200" b="1" i="1">
                          <a:latin typeface="Cambria Math" panose="02040503050406030204" pitchFamily="18" charset="0"/>
                        </a:rPr>
                        <m:t>𝑸</m:t>
                      </m:r>
                      <m:r>
                        <a:rPr kumimoji="1" lang="en-US" altLang="zh-CN" sz="2200" b="1" i="1" baseline="-25000">
                          <a:latin typeface="Cambria Math" panose="02040503050406030204" pitchFamily="18" charset="0"/>
                        </a:rPr>
                        <m:t>𝟏</m:t>
                      </m:r>
                      <m:r>
                        <a:rPr kumimoji="1" lang="en-US" altLang="zh-CN" sz="2200" b="1" i="1">
                          <a:latin typeface="Cambria Math" panose="02040503050406030204" pitchFamily="18" charset="0"/>
                        </a:rPr>
                        <m:t>𝑸</m:t>
                      </m:r>
                      <m:r>
                        <a:rPr kumimoji="1" lang="en-US" altLang="zh-CN" sz="2200" b="1" i="1" baseline="-25000">
                          <a:latin typeface="Cambria Math" panose="02040503050406030204" pitchFamily="18" charset="0"/>
                        </a:rPr>
                        <m:t>𝟎</m:t>
                      </m:r>
                      <m:r>
                        <a:rPr kumimoji="1" lang="en-US" altLang="zh-CN" sz="2200" b="1" i="1">
                          <a:latin typeface="Cambria Math" panose="02040503050406030204" pitchFamily="18" charset="0"/>
                        </a:rPr>
                        <m:t>=</m:t>
                      </m:r>
                      <m:r>
                        <a:rPr kumimoji="1" lang="en-US" altLang="zh-CN" sz="2200" b="1" i="1" smtClean="0">
                          <a:latin typeface="Cambria Math" panose="02040503050406030204" pitchFamily="18" charset="0"/>
                        </a:rPr>
                        <m:t>𝟏𝟎𝟏𝟎</m:t>
                      </m:r>
                    </m:oMath>
                  </m:oMathPara>
                </a14:m>
                <a:endParaRPr kumimoji="1" lang="en-US" altLang="zh-CN" sz="2200" i="0"/>
              </a:p>
            </p:txBody>
          </p:sp>
        </mc:Choice>
        <mc:Fallback xmlns="">
          <p:sp>
            <p:nvSpPr>
              <p:cNvPr id="98" name="Rectangle 18"/>
              <p:cNvSpPr>
                <a:spLocks noRot="1" noChangeAspect="1" noMove="1" noResize="1" noEditPoints="1" noAdjustHandles="1" noChangeArrowheads="1" noChangeShapeType="1" noTextEdit="1"/>
              </p:cNvSpPr>
              <p:nvPr/>
            </p:nvSpPr>
            <p:spPr bwMode="auto">
              <a:xfrm>
                <a:off x="750190" y="4860128"/>
                <a:ext cx="2571153" cy="430887"/>
              </a:xfrm>
              <a:prstGeom prst="rect">
                <a:avLst/>
              </a:prstGeom>
              <a:blipFill rotWithShape="0">
                <a:blip r:embed="rId9"/>
                <a:stretch>
                  <a:fillRect l="-711" b="-140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9" name="Line 19"/>
          <p:cNvSpPr>
            <a:spLocks noChangeShapeType="1"/>
          </p:cNvSpPr>
          <p:nvPr/>
        </p:nvSpPr>
        <p:spPr bwMode="auto">
          <a:xfrm>
            <a:off x="1957057" y="4521017"/>
            <a:ext cx="0" cy="360363"/>
          </a:xfrm>
          <a:prstGeom prst="line">
            <a:avLst/>
          </a:prstGeom>
          <a:noFill/>
          <a:ln w="28575">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200"/>
          </a:p>
        </p:txBody>
      </p:sp>
      <p:graphicFrame>
        <p:nvGraphicFramePr>
          <p:cNvPr id="100" name="Object 21"/>
          <p:cNvGraphicFramePr>
            <a:graphicFrameLocks noChangeAspect="1"/>
          </p:cNvGraphicFramePr>
          <p:nvPr>
            <p:extLst>
              <p:ext uri="{D42A27DB-BD31-4B8C-83A1-F6EECF244321}">
                <p14:modId xmlns:p14="http://schemas.microsoft.com/office/powerpoint/2010/main" val="435801459"/>
              </p:ext>
            </p:extLst>
          </p:nvPr>
        </p:nvGraphicFramePr>
        <p:xfrm>
          <a:off x="957263" y="4017584"/>
          <a:ext cx="2000250" cy="496887"/>
        </p:xfrm>
        <a:graphic>
          <a:graphicData uri="http://schemas.openxmlformats.org/presentationml/2006/ole">
            <mc:AlternateContent xmlns:mc="http://schemas.openxmlformats.org/markup-compatibility/2006">
              <mc:Choice xmlns:v="urn:schemas-microsoft-com:vml" Requires="v">
                <p:oleObj name="Equation" r:id="rId10" imgW="990360" imgH="266400" progId="Equation.DSMT4">
                  <p:embed/>
                </p:oleObj>
              </mc:Choice>
              <mc:Fallback>
                <p:oleObj name="Equation" r:id="rId10" imgW="990360" imgH="266400" progId="Equation.DSMT4">
                  <p:embed/>
                  <p:pic>
                    <p:nvPicPr>
                      <p:cNvPr id="0" name=""/>
                      <p:cNvPicPr>
                        <a:picLocks noChangeAspect="1" noChangeArrowheads="1"/>
                      </p:cNvPicPr>
                      <p:nvPr/>
                    </p:nvPicPr>
                    <p:blipFill>
                      <a:blip r:embed="rId11"/>
                      <a:srcRect/>
                      <a:stretch>
                        <a:fillRect/>
                      </a:stretch>
                    </p:blipFill>
                    <p:spPr bwMode="auto">
                      <a:xfrm>
                        <a:off x="957263" y="4017584"/>
                        <a:ext cx="2000250" cy="496887"/>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720598089"/>
              </p:ext>
            </p:extLst>
          </p:nvPr>
        </p:nvGraphicFramePr>
        <p:xfrm>
          <a:off x="880491" y="1832060"/>
          <a:ext cx="1946275" cy="525462"/>
        </p:xfrm>
        <a:graphic>
          <a:graphicData uri="http://schemas.openxmlformats.org/presentationml/2006/ole">
            <mc:AlternateContent xmlns:mc="http://schemas.openxmlformats.org/markup-compatibility/2006">
              <mc:Choice xmlns:v="urn:schemas-microsoft-com:vml" Requires="v">
                <p:oleObj name="Equation" r:id="rId12" imgW="990360" imgH="266400" progId="Equation.DSMT4">
                  <p:embed/>
                </p:oleObj>
              </mc:Choice>
              <mc:Fallback>
                <p:oleObj name="Equation" r:id="rId12" imgW="990360" imgH="266400" progId="Equation.DSMT4">
                  <p:embed/>
                  <p:pic>
                    <p:nvPicPr>
                      <p:cNvPr id="0" name=""/>
                      <p:cNvPicPr/>
                      <p:nvPr/>
                    </p:nvPicPr>
                    <p:blipFill>
                      <a:blip r:embed="rId13"/>
                      <a:stretch>
                        <a:fillRect/>
                      </a:stretch>
                    </p:blipFill>
                    <p:spPr>
                      <a:xfrm>
                        <a:off x="880491" y="1832060"/>
                        <a:ext cx="1946275" cy="525462"/>
                      </a:xfrm>
                      <a:prstGeom prst="rect">
                        <a:avLst/>
                      </a:prstGeom>
                    </p:spPr>
                  </p:pic>
                </p:oleObj>
              </mc:Fallback>
            </mc:AlternateContent>
          </a:graphicData>
        </a:graphic>
      </p:graphicFrame>
      <p:sp>
        <p:nvSpPr>
          <p:cNvPr id="102" name="Rectangle 12"/>
          <p:cNvSpPr>
            <a:spLocks noChangeArrowheads="1"/>
          </p:cNvSpPr>
          <p:nvPr/>
        </p:nvSpPr>
        <p:spPr bwMode="auto">
          <a:xfrm>
            <a:off x="671481" y="2715059"/>
            <a:ext cx="29736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200" b="0">
                <a:latin typeface="+mn-ea"/>
                <a:ea typeface="+mn-ea"/>
              </a:rPr>
              <a:t>则状态转换顺序为：</a:t>
            </a:r>
            <a:endParaRPr kumimoji="1" lang="zh-CN" altLang="en-US" sz="2200" b="0" i="0">
              <a:latin typeface="+mn-ea"/>
              <a:ea typeface="+mn-ea"/>
            </a:endParaRPr>
          </a:p>
        </p:txBody>
      </p:sp>
      <p:sp>
        <p:nvSpPr>
          <p:cNvPr id="104" name="Rectangle 12"/>
          <p:cNvSpPr>
            <a:spLocks noChangeArrowheads="1"/>
          </p:cNvSpPr>
          <p:nvPr/>
        </p:nvSpPr>
        <p:spPr bwMode="auto">
          <a:xfrm>
            <a:off x="750190" y="5523533"/>
            <a:ext cx="348413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Clr>
                <a:srgbClr val="66FF33"/>
              </a:buClr>
              <a:buNone/>
            </a:pPr>
            <a:r>
              <a:rPr kumimoji="1" lang="zh-CN" altLang="en-US" sz="2200" b="0">
                <a:latin typeface="+mn-ea"/>
                <a:ea typeface="+mn-ea"/>
              </a:rPr>
              <a:t>逻辑图见右侧，请同学们自己列出状态转换表。</a:t>
            </a:r>
            <a:endParaRPr kumimoji="1" lang="zh-CN" altLang="en-US" sz="2200" b="0" i="0">
              <a:latin typeface="+mn-ea"/>
              <a:ea typeface="+mn-ea"/>
            </a:endParaRPr>
          </a:p>
        </p:txBody>
      </p:sp>
      <p:pic>
        <p:nvPicPr>
          <p:cNvPr id="15" name="图片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64380" y="2357522"/>
            <a:ext cx="4532229" cy="336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03645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slide(fromTop)">
                                      <p:cBhvr>
                                        <p:cTn id="19" dur="500"/>
                                        <p:tgtEl>
                                          <p:spTgt spid="96"/>
                                        </p:tgtEl>
                                      </p:cBhvr>
                                    </p:animEffect>
                                  </p:childTnLst>
                                </p:cTn>
                              </p:par>
                            </p:childTnLst>
                          </p:cTn>
                        </p:par>
                        <p:par>
                          <p:cTn id="20" fill="hold">
                            <p:stCondLst>
                              <p:cond delay="500"/>
                            </p:stCondLst>
                            <p:childTnLst>
                              <p:par>
                                <p:cTn id="21" presetID="12" presetClass="entr" presetSubtype="1" fill="hold" grpId="0"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slide(fromTop)">
                                      <p:cBhvr>
                                        <p:cTn id="23" dur="500"/>
                                        <p:tgtEl>
                                          <p:spTgt spid="97"/>
                                        </p:tgtEl>
                                      </p:cBhvr>
                                    </p:animEffect>
                                  </p:childTnLst>
                                </p:cTn>
                              </p:par>
                            </p:childTnLst>
                          </p:cTn>
                        </p:par>
                        <p:par>
                          <p:cTn id="24" fill="hold">
                            <p:stCondLst>
                              <p:cond delay="1000"/>
                            </p:stCondLst>
                            <p:childTnLst>
                              <p:par>
                                <p:cTn id="25" presetID="12" presetClass="entr" presetSubtype="1" fill="hold"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slide(fromTop)">
                                      <p:cBhvr>
                                        <p:cTn id="27" dur="500"/>
                                        <p:tgtEl>
                                          <p:spTgt spid="100"/>
                                        </p:tgtEl>
                                      </p:cBhvr>
                                    </p:animEffect>
                                  </p:childTnLst>
                                </p:cTn>
                              </p:par>
                            </p:childTnLst>
                          </p:cTn>
                        </p:par>
                        <p:par>
                          <p:cTn id="28" fill="hold">
                            <p:stCondLst>
                              <p:cond delay="1500"/>
                            </p:stCondLst>
                            <p:childTnLst>
                              <p:par>
                                <p:cTn id="29" presetID="12" presetClass="entr" presetSubtype="1" fill="hold" grpId="0"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slide(fromTop)">
                                      <p:cBhvr>
                                        <p:cTn id="31" dur="500"/>
                                        <p:tgtEl>
                                          <p:spTgt spid="99"/>
                                        </p:tgtEl>
                                      </p:cBhvr>
                                    </p:animEffect>
                                  </p:childTnLst>
                                </p:cTn>
                              </p:par>
                            </p:childTnLst>
                          </p:cTn>
                        </p:par>
                        <p:par>
                          <p:cTn id="32" fill="hold">
                            <p:stCondLst>
                              <p:cond delay="2000"/>
                            </p:stCondLst>
                            <p:childTnLst>
                              <p:par>
                                <p:cTn id="33" presetID="12" presetClass="entr" presetSubtype="1" fill="hold" grpId="0"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slide(fromTop)">
                                      <p:cBhvr>
                                        <p:cTn id="35" dur="500"/>
                                        <p:tgtEl>
                                          <p:spTgt spid="9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6" grpId="0"/>
      <p:bldP spid="97" grpId="0" animBg="1"/>
      <p:bldP spid="98" grpId="0"/>
      <p:bldP spid="99" grpId="0" animBg="1"/>
      <p:bldP spid="102" grpId="0"/>
      <p:bldP spid="10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nvGrpSpPr>
          <p:cNvPr id="2" name="Group 30"/>
          <p:cNvGrpSpPr>
            <a:grpSpLocks/>
          </p:cNvGrpSpPr>
          <p:nvPr/>
        </p:nvGrpSpPr>
        <p:grpSpPr bwMode="auto">
          <a:xfrm>
            <a:off x="3526971" y="4133205"/>
            <a:ext cx="5276653" cy="2590800"/>
            <a:chOff x="0" y="2448"/>
            <a:chExt cx="2977" cy="1441"/>
          </a:xfrm>
        </p:grpSpPr>
        <p:sp>
          <p:nvSpPr>
            <p:cNvPr id="8198" name="AutoShape 31"/>
            <p:cNvSpPr>
              <a:spLocks noChangeArrowheads="1"/>
            </p:cNvSpPr>
            <p:nvPr/>
          </p:nvSpPr>
          <p:spPr bwMode="auto">
            <a:xfrm>
              <a:off x="0" y="2448"/>
              <a:ext cx="2937" cy="1441"/>
            </a:xfrm>
            <a:prstGeom prst="roundRect">
              <a:avLst>
                <a:gd name="adj" fmla="val 16667"/>
              </a:avLst>
            </a:prstGeom>
            <a:solidFill>
              <a:schemeClr val="bg1"/>
            </a:solidFill>
            <a:ln w="19050" algn="ctr">
              <a:solidFill>
                <a:srgbClr val="3366FF"/>
              </a:solidFill>
              <a:round/>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8199" name="Object 2"/>
            <p:cNvGraphicFramePr>
              <a:graphicFrameLocks noChangeAspect="1"/>
            </p:cNvGraphicFramePr>
            <p:nvPr>
              <p:extLst>
                <p:ext uri="{D42A27DB-BD31-4B8C-83A1-F6EECF244321}">
                  <p14:modId xmlns:p14="http://schemas.microsoft.com/office/powerpoint/2010/main" val="3124288292"/>
                </p:ext>
              </p:extLst>
            </p:nvPr>
          </p:nvGraphicFramePr>
          <p:xfrm>
            <a:off x="158" y="2565"/>
            <a:ext cx="2819" cy="1214"/>
          </p:xfrm>
          <a:graphic>
            <a:graphicData uri="http://schemas.openxmlformats.org/presentationml/2006/ole">
              <mc:AlternateContent xmlns:mc="http://schemas.openxmlformats.org/markup-compatibility/2006">
                <mc:Choice xmlns:v="urn:schemas-microsoft-com:vml" Requires="v">
                  <p:oleObj name="Picture" r:id="rId2" imgW="3106080" imgH="1190160" progId="Word.Picture.8">
                    <p:embed/>
                  </p:oleObj>
                </mc:Choice>
                <mc:Fallback>
                  <p:oleObj name="Picture" r:id="rId2" imgW="3106080" imgH="1190160" progId="Word.Picture.8">
                    <p:embed/>
                    <p:pic>
                      <p:nvPicPr>
                        <p:cNvPr id="0" name=""/>
                        <p:cNvPicPr>
                          <a:picLocks noChangeAspect="1" noChangeArrowheads="1"/>
                        </p:cNvPicPr>
                        <p:nvPr/>
                      </p:nvPicPr>
                      <p:blipFill>
                        <a:blip r:embed="rId3"/>
                        <a:srcRect/>
                        <a:stretch>
                          <a:fillRect/>
                        </a:stretch>
                      </p:blipFill>
                      <p:spPr bwMode="auto">
                        <a:xfrm>
                          <a:off x="158" y="2565"/>
                          <a:ext cx="2819" cy="1214"/>
                        </a:xfrm>
                        <a:prstGeom prst="rect">
                          <a:avLst/>
                        </a:prstGeom>
                        <a:noFill/>
                        <a:ln w="19050">
                          <a:solidFill>
                            <a:schemeClr val="bg1"/>
                          </a:solidFill>
                          <a:miter lim="800000"/>
                          <a:headEnd/>
                          <a:tailEnd/>
                        </a:ln>
                      </p:spPr>
                    </p:pic>
                  </p:oleObj>
                </mc:Fallback>
              </mc:AlternateContent>
            </a:graphicData>
          </a:graphic>
        </p:graphicFrame>
      </p:grpSp>
      <p:grpSp>
        <p:nvGrpSpPr>
          <p:cNvPr id="3" name="Group 33"/>
          <p:cNvGrpSpPr>
            <a:grpSpLocks/>
          </p:cNvGrpSpPr>
          <p:nvPr/>
        </p:nvGrpSpPr>
        <p:grpSpPr bwMode="auto">
          <a:xfrm>
            <a:off x="3379665" y="771542"/>
            <a:ext cx="5333752" cy="2935288"/>
            <a:chOff x="3216" y="2976"/>
            <a:chExt cx="1594" cy="720"/>
          </a:xfrm>
        </p:grpSpPr>
        <p:sp>
          <p:nvSpPr>
            <p:cNvPr id="8196" name="AutoShape 34"/>
            <p:cNvSpPr>
              <a:spLocks noChangeArrowheads="1"/>
            </p:cNvSpPr>
            <p:nvPr/>
          </p:nvSpPr>
          <p:spPr bwMode="auto">
            <a:xfrm>
              <a:off x="3216" y="2976"/>
              <a:ext cx="1584" cy="720"/>
            </a:xfrm>
            <a:prstGeom prst="roundRect">
              <a:avLst>
                <a:gd name="adj" fmla="val 16667"/>
              </a:avLst>
            </a:prstGeom>
            <a:solidFill>
              <a:schemeClr val="bg1"/>
            </a:solidFill>
            <a:ln w="19050" algn="ctr">
              <a:solidFill>
                <a:srgbClr val="3366FF"/>
              </a:solidFill>
              <a:round/>
              <a:headEnd/>
              <a:tailEnd/>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8197" name="Object 3"/>
            <p:cNvGraphicFramePr>
              <a:graphicFrameLocks noChangeAspect="1"/>
            </p:cNvGraphicFramePr>
            <p:nvPr>
              <p:extLst>
                <p:ext uri="{D42A27DB-BD31-4B8C-83A1-F6EECF244321}">
                  <p14:modId xmlns:p14="http://schemas.microsoft.com/office/powerpoint/2010/main" val="3213767458"/>
                </p:ext>
              </p:extLst>
            </p:nvPr>
          </p:nvGraphicFramePr>
          <p:xfrm>
            <a:off x="3254" y="3039"/>
            <a:ext cx="1556" cy="609"/>
          </p:xfrm>
          <a:graphic>
            <a:graphicData uri="http://schemas.openxmlformats.org/presentationml/2006/ole">
              <mc:AlternateContent xmlns:mc="http://schemas.openxmlformats.org/markup-compatibility/2006">
                <mc:Choice xmlns:v="urn:schemas-microsoft-com:vml" Requires="v">
                  <p:oleObj name="Picture" r:id="rId4" imgW="2543040" imgH="1085760" progId="Word.Picture.8">
                    <p:embed/>
                  </p:oleObj>
                </mc:Choice>
                <mc:Fallback>
                  <p:oleObj name="Picture" r:id="rId4" imgW="2543040" imgH="1085760" progId="Word.Picture.8">
                    <p:embed/>
                    <p:pic>
                      <p:nvPicPr>
                        <p:cNvPr id="0" name=""/>
                        <p:cNvPicPr>
                          <a:picLocks noChangeAspect="1" noChangeArrowheads="1"/>
                        </p:cNvPicPr>
                        <p:nvPr/>
                      </p:nvPicPr>
                      <p:blipFill>
                        <a:blip r:embed="rId5"/>
                        <a:srcRect/>
                        <a:stretch>
                          <a:fillRect/>
                        </a:stretch>
                      </p:blipFill>
                      <p:spPr bwMode="auto">
                        <a:xfrm>
                          <a:off x="3254" y="3039"/>
                          <a:ext cx="1556" cy="609"/>
                        </a:xfrm>
                        <a:prstGeom prst="rect">
                          <a:avLst/>
                        </a:prstGeom>
                        <a:noFill/>
                        <a:ln w="19050">
                          <a:solidFill>
                            <a:schemeClr val="bg1"/>
                          </a:solidFill>
                          <a:miter lim="800000"/>
                          <a:headEnd/>
                          <a:tailEnd/>
                        </a:ln>
                      </p:spPr>
                    </p:pic>
                  </p:oleObj>
                </mc:Fallback>
              </mc:AlternateContent>
            </a:graphicData>
          </a:graphic>
        </p:graphicFrame>
      </p:grpSp>
      <p:sp>
        <p:nvSpPr>
          <p:cNvPr id="9" name="矩形 8"/>
          <p:cNvSpPr/>
          <p:nvPr/>
        </p:nvSpPr>
        <p:spPr>
          <a:xfrm>
            <a:off x="41251" y="66091"/>
            <a:ext cx="5486400" cy="56560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a:solidFill>
                  <a:srgbClr val="0000FF"/>
                </a:solidFill>
                <a:latin typeface="+mn-ea"/>
                <a:ea typeface="+mn-ea"/>
                <a:cs typeface="+mn-ea"/>
              </a:rPr>
              <a:t>时序逻辑电路的分类</a:t>
            </a:r>
            <a:endParaRPr lang="zh-CN" altLang="en-US" sz="2800" dirty="0">
              <a:solidFill>
                <a:srgbClr val="0000FF"/>
              </a:solidFill>
              <a:latin typeface="+mn-ea"/>
              <a:ea typeface="+mn-ea"/>
              <a:cs typeface="+mn-ea"/>
              <a:sym typeface="+mn-lt"/>
            </a:endParaRPr>
          </a:p>
        </p:txBody>
      </p:sp>
      <p:sp>
        <p:nvSpPr>
          <p:cNvPr id="4" name="矩形 3"/>
          <p:cNvSpPr/>
          <p:nvPr/>
        </p:nvSpPr>
        <p:spPr>
          <a:xfrm>
            <a:off x="356388" y="1648094"/>
            <a:ext cx="2643510" cy="1384353"/>
          </a:xfrm>
          <a:prstGeom prst="rect">
            <a:avLst/>
          </a:prstGeom>
        </p:spPr>
        <p:txBody>
          <a:bodyPr wrap="square">
            <a:spAutoFit/>
          </a:bodyPr>
          <a:lstStyle/>
          <a:p>
            <a:pPr>
              <a:lnSpc>
                <a:spcPct val="120000"/>
              </a:lnSpc>
            </a:pPr>
            <a:r>
              <a:rPr lang="zh-CN" altLang="en-US">
                <a:solidFill>
                  <a:srgbClr val="800000"/>
                </a:solidFill>
                <a:latin typeface="+mn-ea"/>
                <a:ea typeface="+mn-ea"/>
              </a:rPr>
              <a:t>米里型：</a:t>
            </a:r>
            <a:r>
              <a:rPr lang="zh-CN" altLang="en-US" b="0">
                <a:latin typeface="+mn-ea"/>
                <a:ea typeface="+mn-ea"/>
              </a:rPr>
              <a:t>时序电路的输出状态与输入和现态有关</a:t>
            </a:r>
          </a:p>
        </p:txBody>
      </p:sp>
      <p:sp>
        <p:nvSpPr>
          <p:cNvPr id="5" name="椭圆 4"/>
          <p:cNvSpPr/>
          <p:nvPr/>
        </p:nvSpPr>
        <p:spPr bwMode="auto">
          <a:xfrm>
            <a:off x="3379665" y="1121994"/>
            <a:ext cx="477053" cy="38501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2" name="椭圆 11"/>
          <p:cNvSpPr/>
          <p:nvPr/>
        </p:nvSpPr>
        <p:spPr bwMode="auto">
          <a:xfrm>
            <a:off x="7512541" y="1314499"/>
            <a:ext cx="477053" cy="38501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矩形 5"/>
          <p:cNvSpPr/>
          <p:nvPr/>
        </p:nvSpPr>
        <p:spPr>
          <a:xfrm>
            <a:off x="333446" y="4491828"/>
            <a:ext cx="2767264" cy="978729"/>
          </a:xfrm>
          <a:prstGeom prst="rect">
            <a:avLst/>
          </a:prstGeom>
        </p:spPr>
        <p:txBody>
          <a:bodyPr wrap="square">
            <a:spAutoFit/>
          </a:bodyPr>
          <a:lstStyle/>
          <a:p>
            <a:pPr>
              <a:lnSpc>
                <a:spcPct val="120000"/>
              </a:lnSpc>
            </a:pPr>
            <a:r>
              <a:rPr lang="zh-CN" altLang="en-US" dirty="0">
                <a:solidFill>
                  <a:srgbClr val="800000"/>
                </a:solidFill>
                <a:latin typeface="+mn-ea"/>
                <a:ea typeface="+mn-ea"/>
              </a:rPr>
              <a:t>穆尔型：</a:t>
            </a:r>
            <a:r>
              <a:rPr lang="zh-CN" altLang="en-US" dirty="0"/>
              <a:t>输出状态只与现态有关</a:t>
            </a:r>
          </a:p>
        </p:txBody>
      </p:sp>
      <p:sp>
        <p:nvSpPr>
          <p:cNvPr id="14" name="椭圆 13"/>
          <p:cNvSpPr/>
          <p:nvPr/>
        </p:nvSpPr>
        <p:spPr bwMode="auto">
          <a:xfrm>
            <a:off x="5808015" y="6214263"/>
            <a:ext cx="477053" cy="38501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5" name="椭圆 14"/>
          <p:cNvSpPr/>
          <p:nvPr/>
        </p:nvSpPr>
        <p:spPr bwMode="auto">
          <a:xfrm>
            <a:off x="7658066" y="6183010"/>
            <a:ext cx="477053" cy="38501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2566857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2" grpId="0" animBg="1"/>
      <p:bldP spid="6" grpId="0"/>
      <p:bldP spid="14" grpId="0" animBg="1"/>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16438" name="Object 2"/>
          <p:cNvGraphicFramePr>
            <a:graphicFrameLocks noChangeAspect="1"/>
          </p:cNvGraphicFramePr>
          <p:nvPr>
            <p:extLst>
              <p:ext uri="{D42A27DB-BD31-4B8C-83A1-F6EECF244321}">
                <p14:modId xmlns:p14="http://schemas.microsoft.com/office/powerpoint/2010/main" val="2647275891"/>
              </p:ext>
            </p:extLst>
          </p:nvPr>
        </p:nvGraphicFramePr>
        <p:xfrm>
          <a:off x="1017005" y="2033250"/>
          <a:ext cx="7309871" cy="4396733"/>
        </p:xfrm>
        <a:graphic>
          <a:graphicData uri="http://schemas.openxmlformats.org/presentationml/2006/ole">
            <mc:AlternateContent xmlns:mc="http://schemas.openxmlformats.org/markup-compatibility/2006">
              <mc:Choice xmlns:v="urn:schemas-microsoft-com:vml" Requires="v">
                <p:oleObj name="BMP 图像" r:id="rId3" imgW="4632840" imgH="2827080" progId="Paint.Picture">
                  <p:embed/>
                </p:oleObj>
              </mc:Choice>
              <mc:Fallback>
                <p:oleObj name="BMP 图像" r:id="rId3" imgW="4632840" imgH="2827080" progId="Paint.Picture">
                  <p:embed/>
                  <p:pic>
                    <p:nvPicPr>
                      <p:cNvPr id="0" name=""/>
                      <p:cNvPicPr>
                        <a:picLocks noChangeAspect="1" noChangeArrowheads="1"/>
                      </p:cNvPicPr>
                      <p:nvPr/>
                    </p:nvPicPr>
                    <p:blipFill>
                      <a:blip r:embed="rId4"/>
                      <a:srcRect/>
                      <a:stretch>
                        <a:fillRect/>
                      </a:stretch>
                    </p:blipFill>
                    <p:spPr bwMode="auto">
                      <a:xfrm>
                        <a:off x="1017005" y="2033250"/>
                        <a:ext cx="7309871" cy="4396733"/>
                      </a:xfrm>
                      <a:prstGeom prst="rect">
                        <a:avLst/>
                      </a:prstGeom>
                      <a:noFill/>
                      <a:ln w="57150" cmpd="thinThick">
                        <a:solidFill>
                          <a:srgbClr val="00CCFF"/>
                        </a:solidFill>
                        <a:miter lim="800000"/>
                        <a:headEnd/>
                        <a:tailEnd/>
                      </a:ln>
                      <a:effectLst/>
                    </p:spPr>
                  </p:pic>
                </p:oleObj>
              </mc:Fallback>
            </mc:AlternateContent>
          </a:graphicData>
        </a:graphic>
      </p:graphicFrame>
      <p:sp>
        <p:nvSpPr>
          <p:cNvPr id="16390" name="Line 6"/>
          <p:cNvSpPr>
            <a:spLocks noChangeShapeType="1"/>
          </p:cNvSpPr>
          <p:nvPr/>
        </p:nvSpPr>
        <p:spPr bwMode="auto">
          <a:xfrm flipV="1">
            <a:off x="4572000" y="2428875"/>
            <a:ext cx="0" cy="359092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1" name="Line 7"/>
          <p:cNvSpPr>
            <a:spLocks noChangeShapeType="1"/>
          </p:cNvSpPr>
          <p:nvPr/>
        </p:nvSpPr>
        <p:spPr bwMode="auto">
          <a:xfrm flipH="1" flipV="1">
            <a:off x="7804150" y="2994025"/>
            <a:ext cx="0" cy="213360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2" name="Line 8"/>
          <p:cNvSpPr>
            <a:spLocks noChangeShapeType="1"/>
          </p:cNvSpPr>
          <p:nvPr/>
        </p:nvSpPr>
        <p:spPr bwMode="auto">
          <a:xfrm>
            <a:off x="6465888" y="2994025"/>
            <a:ext cx="13335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3" name="Line 9"/>
          <p:cNvSpPr>
            <a:spLocks noChangeShapeType="1"/>
          </p:cNvSpPr>
          <p:nvPr/>
        </p:nvSpPr>
        <p:spPr bwMode="auto">
          <a:xfrm flipH="1" flipV="1">
            <a:off x="6475413" y="2698750"/>
            <a:ext cx="0" cy="30480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4" name="Line 10"/>
          <p:cNvSpPr>
            <a:spLocks noChangeShapeType="1"/>
          </p:cNvSpPr>
          <p:nvPr/>
        </p:nvSpPr>
        <p:spPr bwMode="auto">
          <a:xfrm flipV="1">
            <a:off x="6477000" y="2711450"/>
            <a:ext cx="3810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5" name="Line 11"/>
          <p:cNvSpPr>
            <a:spLocks noChangeShapeType="1"/>
          </p:cNvSpPr>
          <p:nvPr/>
        </p:nvSpPr>
        <p:spPr bwMode="auto">
          <a:xfrm flipV="1">
            <a:off x="4572000" y="2438400"/>
            <a:ext cx="22860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6" name="Line 12"/>
          <p:cNvSpPr>
            <a:spLocks noChangeShapeType="1"/>
          </p:cNvSpPr>
          <p:nvPr/>
        </p:nvSpPr>
        <p:spPr bwMode="auto">
          <a:xfrm flipH="1" flipV="1">
            <a:off x="1643063" y="2189163"/>
            <a:ext cx="57912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7" name="Line 13"/>
          <p:cNvSpPr>
            <a:spLocks noChangeShapeType="1"/>
          </p:cNvSpPr>
          <p:nvPr/>
        </p:nvSpPr>
        <p:spPr bwMode="auto">
          <a:xfrm flipV="1">
            <a:off x="7419975" y="2170113"/>
            <a:ext cx="0" cy="40005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8" name="Line 14"/>
          <p:cNvSpPr>
            <a:spLocks noChangeShapeType="1"/>
          </p:cNvSpPr>
          <p:nvPr/>
        </p:nvSpPr>
        <p:spPr bwMode="auto">
          <a:xfrm flipH="1">
            <a:off x="1654175" y="2187575"/>
            <a:ext cx="0" cy="150495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3" name="Text Box 19"/>
          <p:cNvSpPr txBox="1">
            <a:spLocks noChangeArrowheads="1"/>
          </p:cNvSpPr>
          <p:nvPr/>
        </p:nvSpPr>
        <p:spPr bwMode="auto">
          <a:xfrm>
            <a:off x="3892550" y="4741863"/>
            <a:ext cx="38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solidFill>
                  <a:srgbClr val="CC0000"/>
                </a:solidFill>
                <a:latin typeface="Times New Roman" panose="02020603050405020304" pitchFamily="18" charset="0"/>
                <a:cs typeface="Times New Roman" panose="02020603050405020304" pitchFamily="18" charset="0"/>
              </a:rPr>
              <a:t>0</a:t>
            </a:r>
            <a:endParaRPr lang="en-US" altLang="zh-CN" sz="2400">
              <a:latin typeface="Times New Roman" panose="02020603050405020304" pitchFamily="18" charset="0"/>
              <a:cs typeface="Times New Roman" panose="02020603050405020304" pitchFamily="18" charset="0"/>
            </a:endParaRPr>
          </a:p>
          <a:p>
            <a:pPr eaLnBrk="1" hangingPunct="1">
              <a:lnSpc>
                <a:spcPct val="50000"/>
              </a:lnSpc>
              <a:spcBef>
                <a:spcPct val="50000"/>
              </a:spcBef>
              <a:buFontTx/>
              <a:buNone/>
            </a:pPr>
            <a:r>
              <a:rPr lang="en-US" altLang="zh-CN" sz="1800">
                <a:solidFill>
                  <a:srgbClr val="CC0000"/>
                </a:solidFill>
                <a:latin typeface="Times New Roman" panose="02020603050405020304" pitchFamily="18" charset="0"/>
                <a:cs typeface="Times New Roman" panose="02020603050405020304" pitchFamily="18" charset="0"/>
              </a:rPr>
              <a:t>0</a:t>
            </a:r>
            <a:endParaRPr lang="en-US" altLang="zh-CN" sz="2400">
              <a:latin typeface="Times New Roman" panose="02020603050405020304" pitchFamily="18" charset="0"/>
              <a:cs typeface="Times New Roman" panose="02020603050405020304" pitchFamily="18" charset="0"/>
            </a:endParaRPr>
          </a:p>
          <a:p>
            <a:pPr eaLnBrk="1" hangingPunct="1">
              <a:lnSpc>
                <a:spcPct val="50000"/>
              </a:lnSpc>
              <a:spcBef>
                <a:spcPct val="50000"/>
              </a:spcBef>
              <a:buFontTx/>
              <a:buNone/>
            </a:pPr>
            <a:r>
              <a:rPr lang="en-US" altLang="zh-CN" sz="1800">
                <a:solidFill>
                  <a:srgbClr val="CC0000"/>
                </a:solidFill>
                <a:latin typeface="Times New Roman" panose="02020603050405020304" pitchFamily="18" charset="0"/>
                <a:cs typeface="Times New Roman" panose="02020603050405020304" pitchFamily="18" charset="0"/>
              </a:rPr>
              <a:t>0</a:t>
            </a:r>
            <a:endParaRPr lang="en-US" altLang="zh-CN" sz="2400">
              <a:latin typeface="Times New Roman" panose="02020603050405020304" pitchFamily="18" charset="0"/>
              <a:cs typeface="Times New Roman" panose="02020603050405020304" pitchFamily="18" charset="0"/>
            </a:endParaRPr>
          </a:p>
          <a:p>
            <a:pPr eaLnBrk="1" hangingPunct="1">
              <a:lnSpc>
                <a:spcPct val="50000"/>
              </a:lnSpc>
              <a:spcBef>
                <a:spcPct val="50000"/>
              </a:spcBef>
              <a:buFontTx/>
              <a:buNone/>
            </a:pPr>
            <a:r>
              <a:rPr lang="en-US" altLang="zh-CN" sz="1800">
                <a:solidFill>
                  <a:srgbClr val="CC0000"/>
                </a:solidFill>
                <a:latin typeface="Times New Roman" panose="02020603050405020304" pitchFamily="18" charset="0"/>
                <a:cs typeface="Times New Roman" panose="02020603050405020304" pitchFamily="18" charset="0"/>
              </a:rPr>
              <a:t>1</a:t>
            </a:r>
            <a:endParaRPr lang="en-US" altLang="zh-CN" sz="2400">
              <a:latin typeface="Times New Roman" panose="02020603050405020304" pitchFamily="18" charset="0"/>
              <a:cs typeface="Times New Roman" panose="02020603050405020304" pitchFamily="18" charset="0"/>
            </a:endParaRPr>
          </a:p>
        </p:txBody>
      </p:sp>
      <p:sp>
        <p:nvSpPr>
          <p:cNvPr id="16404" name="Text Box 20"/>
          <p:cNvSpPr txBox="1">
            <a:spLocks noChangeArrowheads="1"/>
          </p:cNvSpPr>
          <p:nvPr/>
        </p:nvSpPr>
        <p:spPr bwMode="auto">
          <a:xfrm>
            <a:off x="7848600" y="4876800"/>
            <a:ext cx="381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solidFill>
                  <a:srgbClr val="CC0000"/>
                </a:solidFill>
                <a:latin typeface="Times New Roman" panose="02020603050405020304" pitchFamily="18" charset="0"/>
                <a:cs typeface="Times New Roman" panose="02020603050405020304" pitchFamily="18" charset="0"/>
              </a:rPr>
              <a:t>1</a:t>
            </a:r>
            <a:endParaRPr lang="en-US" altLang="zh-CN" sz="2400">
              <a:latin typeface="Times New Roman" panose="02020603050405020304" pitchFamily="18" charset="0"/>
              <a:cs typeface="Times New Roman" panose="02020603050405020304" pitchFamily="18" charset="0"/>
            </a:endParaRPr>
          </a:p>
          <a:p>
            <a:pPr eaLnBrk="1" hangingPunct="1">
              <a:lnSpc>
                <a:spcPct val="50000"/>
              </a:lnSpc>
              <a:spcBef>
                <a:spcPct val="50000"/>
              </a:spcBef>
              <a:buFontTx/>
              <a:buNone/>
            </a:pPr>
            <a:r>
              <a:rPr lang="en-US" altLang="zh-CN" sz="1800">
                <a:solidFill>
                  <a:srgbClr val="CC0000"/>
                </a:solidFill>
                <a:latin typeface="Times New Roman" panose="02020603050405020304" pitchFamily="18" charset="0"/>
                <a:cs typeface="Times New Roman" panose="02020603050405020304" pitchFamily="18" charset="0"/>
              </a:rPr>
              <a:t>0</a:t>
            </a:r>
            <a:endParaRPr lang="en-US" altLang="zh-CN" sz="2400">
              <a:latin typeface="Times New Roman" panose="02020603050405020304" pitchFamily="18" charset="0"/>
              <a:cs typeface="Times New Roman" panose="02020603050405020304" pitchFamily="18" charset="0"/>
            </a:endParaRPr>
          </a:p>
          <a:p>
            <a:pPr eaLnBrk="1" hangingPunct="1">
              <a:lnSpc>
                <a:spcPct val="50000"/>
              </a:lnSpc>
              <a:spcBef>
                <a:spcPct val="50000"/>
              </a:spcBef>
              <a:buFontTx/>
              <a:buNone/>
            </a:pPr>
            <a:r>
              <a:rPr lang="en-US" altLang="zh-CN" sz="1800">
                <a:solidFill>
                  <a:srgbClr val="CC0000"/>
                </a:solidFill>
                <a:latin typeface="Times New Roman" panose="02020603050405020304" pitchFamily="18" charset="0"/>
                <a:cs typeface="Times New Roman" panose="02020603050405020304" pitchFamily="18" charset="0"/>
              </a:rPr>
              <a:t>0</a:t>
            </a:r>
            <a:endParaRPr lang="en-US" altLang="zh-CN" sz="2400">
              <a:latin typeface="Times New Roman" panose="02020603050405020304" pitchFamily="18" charset="0"/>
              <a:cs typeface="Times New Roman" panose="02020603050405020304" pitchFamily="18" charset="0"/>
            </a:endParaRPr>
          </a:p>
          <a:p>
            <a:pPr eaLnBrk="1" hangingPunct="1">
              <a:lnSpc>
                <a:spcPct val="50000"/>
              </a:lnSpc>
              <a:spcBef>
                <a:spcPct val="50000"/>
              </a:spcBef>
              <a:buFontTx/>
              <a:buNone/>
            </a:pPr>
            <a:r>
              <a:rPr lang="en-US" altLang="zh-CN" sz="1800">
                <a:solidFill>
                  <a:srgbClr val="CC0000"/>
                </a:solidFill>
                <a:latin typeface="Times New Roman" panose="02020603050405020304" pitchFamily="18" charset="0"/>
                <a:cs typeface="Times New Roman" panose="02020603050405020304" pitchFamily="18" charset="0"/>
              </a:rPr>
              <a:t>0</a:t>
            </a:r>
            <a:endParaRPr lang="en-US" altLang="zh-CN" sz="2400">
              <a:latin typeface="Times New Roman" panose="02020603050405020304" pitchFamily="18" charset="0"/>
              <a:cs typeface="Times New Roman" panose="02020603050405020304" pitchFamily="18" charset="0"/>
            </a:endParaRPr>
          </a:p>
        </p:txBody>
      </p:sp>
      <p:sp>
        <p:nvSpPr>
          <p:cNvPr id="16405" name="Text Box 21"/>
          <p:cNvSpPr txBox="1">
            <a:spLocks noChangeArrowheads="1"/>
          </p:cNvSpPr>
          <p:nvPr/>
        </p:nvSpPr>
        <p:spPr bwMode="auto">
          <a:xfrm>
            <a:off x="7620000" y="2057400"/>
            <a:ext cx="22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cs typeface="Times New Roman" panose="02020603050405020304" pitchFamily="18" charset="0"/>
              </a:rPr>
              <a:t>0</a:t>
            </a:r>
          </a:p>
        </p:txBody>
      </p:sp>
      <p:sp>
        <p:nvSpPr>
          <p:cNvPr id="16406" name="Line 22"/>
          <p:cNvSpPr>
            <a:spLocks noChangeShapeType="1"/>
          </p:cNvSpPr>
          <p:nvPr/>
        </p:nvSpPr>
        <p:spPr bwMode="auto">
          <a:xfrm>
            <a:off x="7248525" y="2557463"/>
            <a:ext cx="4572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7" name="Text Box 23"/>
          <p:cNvSpPr txBox="1">
            <a:spLocks noChangeArrowheads="1"/>
          </p:cNvSpPr>
          <p:nvPr/>
        </p:nvSpPr>
        <p:spPr bwMode="auto">
          <a:xfrm>
            <a:off x="1600200" y="4953000"/>
            <a:ext cx="304800" cy="1195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1</a:t>
            </a: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p>
        </p:txBody>
      </p:sp>
      <p:sp>
        <p:nvSpPr>
          <p:cNvPr id="16408" name="Text Box 24"/>
          <p:cNvSpPr txBox="1">
            <a:spLocks noChangeArrowheads="1"/>
          </p:cNvSpPr>
          <p:nvPr/>
        </p:nvSpPr>
        <p:spPr bwMode="auto">
          <a:xfrm>
            <a:off x="7848600" y="4953000"/>
            <a:ext cx="304800"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endParaRPr lang="en-US" altLang="zh-CN" sz="2400" b="1">
              <a:solidFill>
                <a:schemeClr val="tx2"/>
              </a:solidFill>
              <a:latin typeface="Times New Roman" panose="02020603050405020304" pitchFamily="18" charset="0"/>
              <a:cs typeface="Times New Roman" panose="02020603050405020304" pitchFamily="18" charset="0"/>
            </a:endParaRP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endParaRPr lang="en-US" altLang="zh-CN" sz="2400" b="1">
              <a:solidFill>
                <a:schemeClr val="tx2"/>
              </a:solidFill>
              <a:latin typeface="Times New Roman" panose="02020603050405020304" pitchFamily="18" charset="0"/>
              <a:cs typeface="Times New Roman" panose="02020603050405020304" pitchFamily="18" charset="0"/>
            </a:endParaRP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endParaRPr lang="en-US" altLang="zh-CN" sz="2400" b="1">
              <a:solidFill>
                <a:schemeClr val="tx2"/>
              </a:solidFill>
              <a:latin typeface="Times New Roman" panose="02020603050405020304" pitchFamily="18" charset="0"/>
              <a:cs typeface="Times New Roman" panose="02020603050405020304" pitchFamily="18" charset="0"/>
            </a:endParaRP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endParaRPr lang="en-US" altLang="zh-CN" sz="2400" b="1">
              <a:solidFill>
                <a:schemeClr val="tx2"/>
              </a:solidFill>
              <a:latin typeface="Times New Roman" panose="02020603050405020304" pitchFamily="18" charset="0"/>
              <a:cs typeface="Times New Roman" panose="02020603050405020304" pitchFamily="18" charset="0"/>
            </a:endParaRPr>
          </a:p>
        </p:txBody>
      </p:sp>
      <p:sp>
        <p:nvSpPr>
          <p:cNvPr id="16409" name="Line 25"/>
          <p:cNvSpPr>
            <a:spLocks noChangeShapeType="1"/>
          </p:cNvSpPr>
          <p:nvPr/>
        </p:nvSpPr>
        <p:spPr bwMode="auto">
          <a:xfrm flipV="1">
            <a:off x="7140575" y="5127625"/>
            <a:ext cx="6858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1" name="Line 27"/>
          <p:cNvSpPr>
            <a:spLocks noChangeShapeType="1"/>
          </p:cNvSpPr>
          <p:nvPr/>
        </p:nvSpPr>
        <p:spPr bwMode="auto">
          <a:xfrm flipH="1">
            <a:off x="3657600" y="6010275"/>
            <a:ext cx="9144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2" name="Text Box 28"/>
          <p:cNvSpPr txBox="1">
            <a:spLocks noChangeArrowheads="1"/>
          </p:cNvSpPr>
          <p:nvPr/>
        </p:nvSpPr>
        <p:spPr bwMode="auto">
          <a:xfrm>
            <a:off x="1219200" y="762000"/>
            <a:ext cx="304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24</a:t>
            </a:r>
            <a:r>
              <a:rPr lang="zh-CN" altLang="en-US" sz="2400" b="1">
                <a:latin typeface="Times New Roman" panose="02020603050405020304" pitchFamily="18" charset="0"/>
                <a:cs typeface="Times New Roman" panose="02020603050405020304" pitchFamily="18" charset="0"/>
              </a:rPr>
              <a:t>）</a:t>
            </a:r>
            <a:r>
              <a:rPr lang="en-US" altLang="zh-CN" sz="2400" b="1" baseline="-25000">
                <a:latin typeface="Times New Roman" panose="02020603050405020304" pitchFamily="18" charset="0"/>
                <a:cs typeface="Times New Roman" panose="02020603050405020304" pitchFamily="18" charset="0"/>
              </a:rPr>
              <a:t>10</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11000</a:t>
            </a:r>
            <a:r>
              <a:rPr lang="zh-CN" altLang="en-US" sz="2400" b="1">
                <a:latin typeface="Times New Roman" panose="02020603050405020304" pitchFamily="18" charset="0"/>
                <a:cs typeface="Times New Roman" panose="02020603050405020304" pitchFamily="18" charset="0"/>
              </a:rPr>
              <a:t>）</a:t>
            </a:r>
            <a:r>
              <a:rPr lang="en-US" altLang="zh-CN" sz="2400" b="1" baseline="-25000">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p:grpSp>
        <p:nvGrpSpPr>
          <p:cNvPr id="2" name="Group 29"/>
          <p:cNvGrpSpPr>
            <a:grpSpLocks/>
          </p:cNvGrpSpPr>
          <p:nvPr/>
        </p:nvGrpSpPr>
        <p:grpSpPr bwMode="auto">
          <a:xfrm>
            <a:off x="4419600" y="838200"/>
            <a:ext cx="1870075" cy="457200"/>
            <a:chOff x="2784" y="528"/>
            <a:chExt cx="1178" cy="288"/>
          </a:xfrm>
        </p:grpSpPr>
        <p:sp>
          <p:nvSpPr>
            <p:cNvPr id="92208" name="Line 30"/>
            <p:cNvSpPr>
              <a:spLocks noChangeShapeType="1"/>
            </p:cNvSpPr>
            <p:nvPr/>
          </p:nvSpPr>
          <p:spPr bwMode="auto">
            <a:xfrm>
              <a:off x="2784" y="672"/>
              <a:ext cx="240"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09" name="Text Box 31"/>
            <p:cNvSpPr txBox="1">
              <a:spLocks noChangeArrowheads="1"/>
            </p:cNvSpPr>
            <p:nvPr/>
          </p:nvSpPr>
          <p:spPr bwMode="auto">
            <a:xfrm>
              <a:off x="3168" y="528"/>
              <a:ext cx="7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cs typeface="Times New Roman" panose="02020603050405020304" pitchFamily="18" charset="0"/>
                </a:rPr>
                <a:t>需 两 片</a:t>
              </a:r>
            </a:p>
          </p:txBody>
        </p:sp>
      </p:grpSp>
      <p:sp>
        <p:nvSpPr>
          <p:cNvPr id="16416" name="Text Box 32"/>
          <p:cNvSpPr txBox="1">
            <a:spLocks noChangeArrowheads="1"/>
          </p:cNvSpPr>
          <p:nvPr/>
        </p:nvSpPr>
        <p:spPr bwMode="auto">
          <a:xfrm>
            <a:off x="1431925" y="1371600"/>
            <a:ext cx="271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cs typeface="Times New Roman" panose="02020603050405020304" pitchFamily="18" charset="0"/>
              </a:rPr>
              <a:t>初态为：</a:t>
            </a:r>
            <a:r>
              <a:rPr lang="en-US" altLang="zh-CN" sz="2400" b="1">
                <a:latin typeface="Times New Roman" panose="02020603050405020304" pitchFamily="18" charset="0"/>
                <a:cs typeface="Times New Roman" panose="02020603050405020304" pitchFamily="18" charset="0"/>
              </a:rPr>
              <a:t>0000 0001</a:t>
            </a:r>
          </a:p>
        </p:txBody>
      </p:sp>
      <p:sp>
        <p:nvSpPr>
          <p:cNvPr id="16417" name="Line 33"/>
          <p:cNvSpPr>
            <a:spLocks noChangeShapeType="1"/>
          </p:cNvSpPr>
          <p:nvPr/>
        </p:nvSpPr>
        <p:spPr bwMode="auto">
          <a:xfrm>
            <a:off x="2781300" y="1752600"/>
            <a:ext cx="568325"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8" name="Line 34"/>
          <p:cNvSpPr>
            <a:spLocks noChangeShapeType="1"/>
          </p:cNvSpPr>
          <p:nvPr/>
        </p:nvSpPr>
        <p:spPr bwMode="auto">
          <a:xfrm>
            <a:off x="3429000" y="1752600"/>
            <a:ext cx="609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9" name="Line 35"/>
          <p:cNvSpPr>
            <a:spLocks noChangeShapeType="1"/>
          </p:cNvSpPr>
          <p:nvPr/>
        </p:nvSpPr>
        <p:spPr bwMode="auto">
          <a:xfrm flipH="1">
            <a:off x="1752600" y="1752600"/>
            <a:ext cx="1981200" cy="32004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0" name="Line 36"/>
          <p:cNvSpPr>
            <a:spLocks noChangeShapeType="1"/>
          </p:cNvSpPr>
          <p:nvPr/>
        </p:nvSpPr>
        <p:spPr bwMode="auto">
          <a:xfrm>
            <a:off x="3048000" y="1752600"/>
            <a:ext cx="2057400" cy="3200400"/>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1" name="Text Box 37"/>
          <p:cNvSpPr txBox="1">
            <a:spLocks noChangeArrowheads="1"/>
          </p:cNvSpPr>
          <p:nvPr/>
        </p:nvSpPr>
        <p:spPr bwMode="auto">
          <a:xfrm>
            <a:off x="4606925" y="1371600"/>
            <a:ext cx="232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cs typeface="Times New Roman" panose="02020603050405020304" pitchFamily="18" charset="0"/>
              </a:rPr>
              <a:t>终态：</a:t>
            </a:r>
            <a:r>
              <a:rPr lang="en-US" altLang="zh-CN" sz="2400" b="1">
                <a:latin typeface="Times New Roman" panose="02020603050405020304" pitchFamily="18" charset="0"/>
                <a:cs typeface="Times New Roman" panose="02020603050405020304" pitchFamily="18" charset="0"/>
              </a:rPr>
              <a:t>00011000</a:t>
            </a:r>
          </a:p>
        </p:txBody>
      </p:sp>
      <p:sp>
        <p:nvSpPr>
          <p:cNvPr id="16422" name="Line 38"/>
          <p:cNvSpPr>
            <a:spLocks noChangeShapeType="1"/>
          </p:cNvSpPr>
          <p:nvPr/>
        </p:nvSpPr>
        <p:spPr bwMode="auto">
          <a:xfrm>
            <a:off x="5943600" y="1752600"/>
            <a:ext cx="1524000" cy="3276600"/>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3" name="Line 39"/>
          <p:cNvSpPr>
            <a:spLocks noChangeShapeType="1"/>
          </p:cNvSpPr>
          <p:nvPr/>
        </p:nvSpPr>
        <p:spPr bwMode="auto">
          <a:xfrm>
            <a:off x="5638800" y="1752600"/>
            <a:ext cx="59055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4" name="Line 40"/>
          <p:cNvSpPr>
            <a:spLocks noChangeShapeType="1"/>
          </p:cNvSpPr>
          <p:nvPr/>
        </p:nvSpPr>
        <p:spPr bwMode="auto">
          <a:xfrm>
            <a:off x="6248400" y="1752600"/>
            <a:ext cx="6096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5" name="Line 41"/>
          <p:cNvSpPr>
            <a:spLocks noChangeShapeType="1"/>
          </p:cNvSpPr>
          <p:nvPr/>
        </p:nvSpPr>
        <p:spPr bwMode="auto">
          <a:xfrm flipH="1">
            <a:off x="4191000" y="1752600"/>
            <a:ext cx="2286000" cy="312420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55"/>
          <p:cNvGrpSpPr>
            <a:grpSpLocks/>
          </p:cNvGrpSpPr>
          <p:nvPr/>
        </p:nvGrpSpPr>
        <p:grpSpPr bwMode="auto">
          <a:xfrm>
            <a:off x="1371600" y="4559300"/>
            <a:ext cx="4368800" cy="1797050"/>
            <a:chOff x="864" y="2872"/>
            <a:chExt cx="2752" cy="1132"/>
          </a:xfrm>
        </p:grpSpPr>
        <p:sp>
          <p:nvSpPr>
            <p:cNvPr id="92203" name="Line 43"/>
            <p:cNvSpPr>
              <a:spLocks noChangeShapeType="1"/>
            </p:cNvSpPr>
            <p:nvPr/>
          </p:nvSpPr>
          <p:spPr bwMode="auto">
            <a:xfrm>
              <a:off x="864" y="2880"/>
              <a:ext cx="576"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04" name="Line 44"/>
            <p:cNvSpPr>
              <a:spLocks noChangeShapeType="1"/>
            </p:cNvSpPr>
            <p:nvPr/>
          </p:nvSpPr>
          <p:spPr bwMode="auto">
            <a:xfrm>
              <a:off x="974" y="2876"/>
              <a:ext cx="0" cy="1128"/>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05" name="Line 45"/>
            <p:cNvSpPr>
              <a:spLocks noChangeShapeType="1"/>
            </p:cNvSpPr>
            <p:nvPr/>
          </p:nvSpPr>
          <p:spPr bwMode="auto">
            <a:xfrm>
              <a:off x="984" y="4000"/>
              <a:ext cx="204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06" name="Line 46"/>
            <p:cNvSpPr>
              <a:spLocks noChangeShapeType="1"/>
            </p:cNvSpPr>
            <p:nvPr/>
          </p:nvSpPr>
          <p:spPr bwMode="auto">
            <a:xfrm flipV="1">
              <a:off x="3024" y="2872"/>
              <a:ext cx="0" cy="112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07" name="Line 47"/>
            <p:cNvSpPr>
              <a:spLocks noChangeShapeType="1"/>
            </p:cNvSpPr>
            <p:nvPr/>
          </p:nvSpPr>
          <p:spPr bwMode="auto">
            <a:xfrm>
              <a:off x="3024" y="2880"/>
              <a:ext cx="592" cy="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432" name="AutoShape 48"/>
          <p:cNvSpPr>
            <a:spLocks noChangeArrowheads="1"/>
          </p:cNvSpPr>
          <p:nvPr/>
        </p:nvSpPr>
        <p:spPr bwMode="auto">
          <a:xfrm>
            <a:off x="2667000" y="5257800"/>
            <a:ext cx="762000" cy="4572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2"/>
          </a:solidFill>
          <a:ln w="38100">
            <a:solidFill>
              <a:schemeClr val="tx2"/>
            </a:solidFill>
            <a:miter lim="800000"/>
            <a:headEnd/>
            <a:tailEnd/>
          </a:ln>
        </p:spPr>
        <p:txBody>
          <a:bodyPr wrap="none" anchor="ctr"/>
          <a:lstStyle/>
          <a:p>
            <a:endParaRPr lang="zh-CN" altLang="en-US"/>
          </a:p>
        </p:txBody>
      </p:sp>
      <p:sp>
        <p:nvSpPr>
          <p:cNvPr id="16433" name="AutoShape 49"/>
          <p:cNvSpPr>
            <a:spLocks noChangeArrowheads="1"/>
          </p:cNvSpPr>
          <p:nvPr/>
        </p:nvSpPr>
        <p:spPr bwMode="auto">
          <a:xfrm>
            <a:off x="6229350" y="5257800"/>
            <a:ext cx="650875" cy="4572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2"/>
          </a:solidFill>
          <a:ln w="38100">
            <a:solidFill>
              <a:schemeClr val="tx2"/>
            </a:solidFill>
            <a:miter lim="800000"/>
            <a:headEnd/>
            <a:tailEnd/>
          </a:ln>
        </p:spPr>
        <p:txBody>
          <a:bodyPr wrap="none" anchor="ctr"/>
          <a:lstStyle/>
          <a:p>
            <a:endParaRPr lang="zh-CN" altLang="en-US"/>
          </a:p>
        </p:txBody>
      </p:sp>
      <p:sp>
        <p:nvSpPr>
          <p:cNvPr id="16399" name="Line 15"/>
          <p:cNvSpPr>
            <a:spLocks noChangeShapeType="1"/>
          </p:cNvSpPr>
          <p:nvPr/>
        </p:nvSpPr>
        <p:spPr bwMode="auto">
          <a:xfrm flipV="1">
            <a:off x="1654175" y="3702050"/>
            <a:ext cx="381000"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1" name="Line 17"/>
          <p:cNvSpPr>
            <a:spLocks noChangeShapeType="1"/>
          </p:cNvSpPr>
          <p:nvPr/>
        </p:nvSpPr>
        <p:spPr bwMode="auto">
          <a:xfrm flipH="1">
            <a:off x="5127625" y="2187575"/>
            <a:ext cx="0" cy="152400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2" name="Line 18"/>
          <p:cNvSpPr>
            <a:spLocks noChangeShapeType="1"/>
          </p:cNvSpPr>
          <p:nvPr/>
        </p:nvSpPr>
        <p:spPr bwMode="auto">
          <a:xfrm>
            <a:off x="5135563" y="3700463"/>
            <a:ext cx="473075" cy="0"/>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47" name="Text Box 63"/>
          <p:cNvSpPr txBox="1">
            <a:spLocks noChangeArrowheads="1"/>
          </p:cNvSpPr>
          <p:nvPr/>
        </p:nvSpPr>
        <p:spPr bwMode="auto">
          <a:xfrm>
            <a:off x="5083175" y="4962525"/>
            <a:ext cx="304800" cy="1195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p>
        </p:txBody>
      </p:sp>
      <p:sp>
        <p:nvSpPr>
          <p:cNvPr id="16448" name="Text Box 64"/>
          <p:cNvSpPr txBox="1">
            <a:spLocks noChangeArrowheads="1"/>
          </p:cNvSpPr>
          <p:nvPr/>
        </p:nvSpPr>
        <p:spPr bwMode="auto">
          <a:xfrm>
            <a:off x="4114800" y="4800600"/>
            <a:ext cx="304800" cy="1195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1</a:t>
            </a: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p>
          <a:p>
            <a:pPr eaLnBrk="1" hangingPunct="1">
              <a:lnSpc>
                <a:spcPct val="50000"/>
              </a:lnSpc>
              <a:spcBef>
                <a:spcPct val="50000"/>
              </a:spcBef>
              <a:buFontTx/>
              <a:buNone/>
            </a:pPr>
            <a:r>
              <a:rPr lang="en-US" altLang="zh-CN" sz="1800" b="1">
                <a:solidFill>
                  <a:schemeClr val="tx2"/>
                </a:solidFill>
                <a:latin typeface="Times New Roman" panose="02020603050405020304" pitchFamily="18" charset="0"/>
                <a:cs typeface="Times New Roman" panose="02020603050405020304" pitchFamily="18" charset="0"/>
              </a:rPr>
              <a:t>0</a:t>
            </a:r>
          </a:p>
        </p:txBody>
      </p:sp>
      <p:sp>
        <p:nvSpPr>
          <p:cNvPr id="48" name="TextBox 47"/>
          <p:cNvSpPr txBox="1">
            <a:spLocks noChangeArrowheads="1"/>
          </p:cNvSpPr>
          <p:nvPr/>
        </p:nvSpPr>
        <p:spPr bwMode="auto">
          <a:xfrm>
            <a:off x="1633538" y="3925888"/>
            <a:ext cx="3127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FF0000"/>
                </a:solidFill>
                <a:latin typeface="Arial" panose="020B0604020202020204" pitchFamily="34" charset="0"/>
              </a:rPr>
              <a:t>1</a:t>
            </a:r>
          </a:p>
          <a:p>
            <a:pPr eaLnBrk="1" hangingPunct="1">
              <a:spcBef>
                <a:spcPct val="0"/>
              </a:spcBef>
              <a:buFontTx/>
              <a:buNone/>
            </a:pPr>
            <a:r>
              <a:rPr lang="en-US" altLang="zh-CN" sz="1800" b="1">
                <a:solidFill>
                  <a:srgbClr val="FF0000"/>
                </a:solidFill>
                <a:latin typeface="Arial" panose="020B0604020202020204" pitchFamily="34" charset="0"/>
              </a:rPr>
              <a:t>1</a:t>
            </a:r>
            <a:endParaRPr lang="zh-CN" altLang="en-US" sz="1800" b="1">
              <a:solidFill>
                <a:srgbClr val="FF0000"/>
              </a:solidFill>
              <a:latin typeface="Arial" panose="020B0604020202020204" pitchFamily="34" charset="0"/>
            </a:endParaRPr>
          </a:p>
        </p:txBody>
      </p:sp>
      <p:cxnSp>
        <p:nvCxnSpPr>
          <p:cNvPr id="52" name="肘形连接符 51"/>
          <p:cNvCxnSpPr/>
          <p:nvPr/>
        </p:nvCxnSpPr>
        <p:spPr>
          <a:xfrm>
            <a:off x="3708400" y="3933825"/>
            <a:ext cx="2016125" cy="215900"/>
          </a:xfrm>
          <a:prstGeom prst="bentConnector3">
            <a:avLst>
              <a:gd name="adj1" fmla="val 22005"/>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2208" y="3272"/>
            <a:ext cx="8928566" cy="523220"/>
          </a:xfrm>
          <a:prstGeom prst="rect">
            <a:avLst/>
          </a:prstGeom>
          <a:solidFill>
            <a:schemeClr val="bg1"/>
          </a:solidFill>
        </p:spPr>
        <p:txBody>
          <a:bodyPr wrap="square">
            <a:spAutoFit/>
          </a:bodyPr>
          <a:lstStyle/>
          <a:p>
            <a:pPr algn="just" eaLnBrk="1" hangingPunct="1"/>
            <a:r>
              <a:rPr lang="zh-CN" altLang="en-US" sz="2800" dirty="0">
                <a:solidFill>
                  <a:srgbClr val="0000FF"/>
                </a:solidFill>
                <a:latin typeface="+mn-ea"/>
                <a:ea typeface="+mn-ea"/>
                <a:cs typeface="+mn-ea"/>
              </a:rPr>
              <a:t>例</a:t>
            </a:r>
            <a:r>
              <a:rPr lang="en-US" altLang="zh-CN" sz="2800" dirty="0">
                <a:solidFill>
                  <a:srgbClr val="0000FF"/>
                </a:solidFill>
                <a:latin typeface="+mn-ea"/>
                <a:ea typeface="+mn-ea"/>
                <a:cs typeface="+mn-ea"/>
              </a:rPr>
              <a:t>13</a:t>
            </a:r>
            <a:r>
              <a:rPr lang="zh-CN" altLang="en-US" sz="2800" dirty="0">
                <a:solidFill>
                  <a:srgbClr val="0000FF"/>
                </a:solidFill>
                <a:latin typeface="+mn-ea"/>
                <a:ea typeface="+mn-ea"/>
                <a:cs typeface="+mn-ea"/>
              </a:rPr>
              <a:t>：</a:t>
            </a:r>
            <a:r>
              <a:rPr lang="zh-CN" altLang="en-US" sz="2800" dirty="0">
                <a:latin typeface="+mn-ea"/>
                <a:ea typeface="+mn-ea"/>
              </a:rPr>
              <a:t>试用</a:t>
            </a:r>
            <a:r>
              <a:rPr lang="en-US" altLang="zh-CN" sz="2800" dirty="0">
                <a:latin typeface="+mn-ea"/>
                <a:ea typeface="+mn-ea"/>
              </a:rPr>
              <a:t>74HC161</a:t>
            </a:r>
            <a:r>
              <a:rPr lang="zh-CN" altLang="en-US" sz="2800" dirty="0">
                <a:latin typeface="+mn-ea"/>
                <a:ea typeface="+mn-ea"/>
              </a:rPr>
              <a:t>采用置数法构成模</a:t>
            </a:r>
            <a:r>
              <a:rPr lang="en-US" altLang="zh-CN" sz="2800" dirty="0">
                <a:latin typeface="+mn-ea"/>
                <a:ea typeface="+mn-ea"/>
              </a:rPr>
              <a:t>24</a:t>
            </a:r>
            <a:r>
              <a:rPr lang="zh-CN" altLang="en-US" sz="2800" dirty="0">
                <a:latin typeface="+mn-ea"/>
                <a:ea typeface="+mn-ea"/>
              </a:rPr>
              <a:t>计数器。</a:t>
            </a:r>
          </a:p>
        </p:txBody>
      </p:sp>
    </p:spTree>
    <p:extLst>
      <p:ext uri="{BB962C8B-B14F-4D97-AF65-F5344CB8AC3E}">
        <p14:creationId xmlns:p14="http://schemas.microsoft.com/office/powerpoint/2010/main" val="33060510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12"/>
                                        </p:tgtEl>
                                        <p:attrNameLst>
                                          <p:attrName>style.visibility</p:attrName>
                                        </p:attrNameLst>
                                      </p:cBhvr>
                                      <p:to>
                                        <p:strVal val="visible"/>
                                      </p:to>
                                    </p:set>
                                    <p:animEffect transition="in" filter="wipe(left)">
                                      <p:cBhvr>
                                        <p:cTn id="7" dur="500"/>
                                        <p:tgtEl>
                                          <p:spTgt spid="164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643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416"/>
                                        </p:tgtEl>
                                        <p:attrNameLst>
                                          <p:attrName>style.visibility</p:attrName>
                                        </p:attrNameLst>
                                      </p:cBhvr>
                                      <p:to>
                                        <p:strVal val="visible"/>
                                      </p:to>
                                    </p:set>
                                    <p:animEffect transition="in" filter="wipe(left)">
                                      <p:cBhvr>
                                        <p:cTn id="21" dur="500"/>
                                        <p:tgtEl>
                                          <p:spTgt spid="1641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421"/>
                                        </p:tgtEl>
                                        <p:attrNameLst>
                                          <p:attrName>style.visibility</p:attrName>
                                        </p:attrNameLst>
                                      </p:cBhvr>
                                      <p:to>
                                        <p:strVal val="visible"/>
                                      </p:to>
                                    </p:set>
                                    <p:animEffect transition="in" filter="wipe(left)">
                                      <p:cBhvr>
                                        <p:cTn id="26" dur="500"/>
                                        <p:tgtEl>
                                          <p:spTgt spid="1642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6418"/>
                                        </p:tgtEl>
                                        <p:attrNameLst>
                                          <p:attrName>style.visibility</p:attrName>
                                        </p:attrNameLst>
                                      </p:cBhvr>
                                      <p:to>
                                        <p:strVal val="visible"/>
                                      </p:to>
                                    </p:set>
                                    <p:animEffect transition="in" filter="wipe(left)">
                                      <p:cBhvr>
                                        <p:cTn id="36" dur="500"/>
                                        <p:tgtEl>
                                          <p:spTgt spid="1641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16419"/>
                                        </p:tgtEl>
                                        <p:attrNameLst>
                                          <p:attrName>style.visibility</p:attrName>
                                        </p:attrNameLst>
                                      </p:cBhvr>
                                      <p:to>
                                        <p:strVal val="visible"/>
                                      </p:to>
                                    </p:set>
                                    <p:animEffect transition="in" filter="strips(downLeft)">
                                      <p:cBhvr>
                                        <p:cTn id="41" dur="500"/>
                                        <p:tgtEl>
                                          <p:spTgt spid="16419"/>
                                        </p:tgtEl>
                                      </p:cBhvr>
                                    </p:animEffect>
                                  </p:childTnLst>
                                  <p:subTnLst>
                                    <p:set>
                                      <p:cBhvr override="childStyle">
                                        <p:cTn dur="1" fill="hold" display="0" masterRel="nextClick" afterEffect="1"/>
                                        <p:tgtEl>
                                          <p:spTgt spid="16419"/>
                                        </p:tgtEl>
                                        <p:attrNameLst>
                                          <p:attrName>style.visibility</p:attrName>
                                        </p:attrNameLst>
                                      </p:cBhvr>
                                      <p:to>
                                        <p:strVal val="hidden"/>
                                      </p:to>
                                    </p:set>
                                  </p:subTnLst>
                                </p:cTn>
                              </p:par>
                            </p:childTnLst>
                          </p:cTn>
                        </p:par>
                        <p:par>
                          <p:cTn id="42" fill="hold" nodeType="afterGroup">
                            <p:stCondLst>
                              <p:cond delay="500"/>
                            </p:stCondLst>
                            <p:childTnLst>
                              <p:par>
                                <p:cTn id="43" presetID="17" presetClass="entr" presetSubtype="1" fill="hold" grpId="0" nodeType="afterEffect">
                                  <p:stCondLst>
                                    <p:cond delay="0"/>
                                  </p:stCondLst>
                                  <p:childTnLst>
                                    <p:set>
                                      <p:cBhvr>
                                        <p:cTn id="44" dur="1" fill="hold">
                                          <p:stCondLst>
                                            <p:cond delay="0"/>
                                          </p:stCondLst>
                                        </p:cTn>
                                        <p:tgtEl>
                                          <p:spTgt spid="16407"/>
                                        </p:tgtEl>
                                        <p:attrNameLst>
                                          <p:attrName>style.visibility</p:attrName>
                                        </p:attrNameLst>
                                      </p:cBhvr>
                                      <p:to>
                                        <p:strVal val="visible"/>
                                      </p:to>
                                    </p:set>
                                    <p:anim calcmode="lin" valueType="num">
                                      <p:cBhvr>
                                        <p:cTn id="45" dur="500" fill="hold"/>
                                        <p:tgtEl>
                                          <p:spTgt spid="16407"/>
                                        </p:tgtEl>
                                        <p:attrNameLst>
                                          <p:attrName>ppt_x</p:attrName>
                                        </p:attrNameLst>
                                      </p:cBhvr>
                                      <p:tavLst>
                                        <p:tav tm="0">
                                          <p:val>
                                            <p:strVal val="#ppt_x"/>
                                          </p:val>
                                        </p:tav>
                                        <p:tav tm="100000">
                                          <p:val>
                                            <p:strVal val="#ppt_x"/>
                                          </p:val>
                                        </p:tav>
                                      </p:tavLst>
                                    </p:anim>
                                    <p:anim calcmode="lin" valueType="num">
                                      <p:cBhvr>
                                        <p:cTn id="46" dur="500" fill="hold"/>
                                        <p:tgtEl>
                                          <p:spTgt spid="16407"/>
                                        </p:tgtEl>
                                        <p:attrNameLst>
                                          <p:attrName>ppt_y</p:attrName>
                                        </p:attrNameLst>
                                      </p:cBhvr>
                                      <p:tavLst>
                                        <p:tav tm="0">
                                          <p:val>
                                            <p:strVal val="#ppt_y-#ppt_h/2"/>
                                          </p:val>
                                        </p:tav>
                                        <p:tav tm="100000">
                                          <p:val>
                                            <p:strVal val="#ppt_y"/>
                                          </p:val>
                                        </p:tav>
                                      </p:tavLst>
                                    </p:anim>
                                    <p:anim calcmode="lin" valueType="num">
                                      <p:cBhvr>
                                        <p:cTn id="47" dur="500" fill="hold"/>
                                        <p:tgtEl>
                                          <p:spTgt spid="16407"/>
                                        </p:tgtEl>
                                        <p:attrNameLst>
                                          <p:attrName>ppt_w</p:attrName>
                                        </p:attrNameLst>
                                      </p:cBhvr>
                                      <p:tavLst>
                                        <p:tav tm="0">
                                          <p:val>
                                            <p:strVal val="#ppt_w"/>
                                          </p:val>
                                        </p:tav>
                                        <p:tav tm="100000">
                                          <p:val>
                                            <p:strVal val="#ppt_w"/>
                                          </p:val>
                                        </p:tav>
                                      </p:tavLst>
                                    </p:anim>
                                    <p:anim calcmode="lin" valueType="num">
                                      <p:cBhvr>
                                        <p:cTn id="48" dur="500" fill="hold"/>
                                        <p:tgtEl>
                                          <p:spTgt spid="16407"/>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6417"/>
                                        </p:tgtEl>
                                        <p:attrNameLst>
                                          <p:attrName>style.visibility</p:attrName>
                                        </p:attrNameLst>
                                      </p:cBhvr>
                                      <p:to>
                                        <p:strVal val="visible"/>
                                      </p:to>
                                    </p:set>
                                    <p:animEffect transition="in" filter="wipe(left)">
                                      <p:cBhvr>
                                        <p:cTn id="53" dur="500"/>
                                        <p:tgtEl>
                                          <p:spTgt spid="1641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8" presetClass="entr" presetSubtype="6" fill="hold" grpId="0" nodeType="clickEffect">
                                  <p:stCondLst>
                                    <p:cond delay="0"/>
                                  </p:stCondLst>
                                  <p:childTnLst>
                                    <p:set>
                                      <p:cBhvr>
                                        <p:cTn id="57" dur="1" fill="hold">
                                          <p:stCondLst>
                                            <p:cond delay="0"/>
                                          </p:stCondLst>
                                        </p:cTn>
                                        <p:tgtEl>
                                          <p:spTgt spid="16420"/>
                                        </p:tgtEl>
                                        <p:attrNameLst>
                                          <p:attrName>style.visibility</p:attrName>
                                        </p:attrNameLst>
                                      </p:cBhvr>
                                      <p:to>
                                        <p:strVal val="visible"/>
                                      </p:to>
                                    </p:set>
                                    <p:animEffect transition="in" filter="strips(downRight)">
                                      <p:cBhvr>
                                        <p:cTn id="58" dur="500"/>
                                        <p:tgtEl>
                                          <p:spTgt spid="16420"/>
                                        </p:tgtEl>
                                      </p:cBhvr>
                                    </p:animEffect>
                                  </p:childTnLst>
                                  <p:subTnLst>
                                    <p:set>
                                      <p:cBhvr override="childStyle">
                                        <p:cTn dur="1" fill="hold" display="0" masterRel="nextClick" afterEffect="1"/>
                                        <p:tgtEl>
                                          <p:spTgt spid="16420"/>
                                        </p:tgtEl>
                                        <p:attrNameLst>
                                          <p:attrName>style.visibility</p:attrName>
                                        </p:attrNameLst>
                                      </p:cBhvr>
                                      <p:to>
                                        <p:strVal val="hidden"/>
                                      </p:to>
                                    </p:set>
                                  </p:subTnLst>
                                </p:cTn>
                              </p:par>
                            </p:childTnLst>
                          </p:cTn>
                        </p:par>
                        <p:par>
                          <p:cTn id="59" fill="hold" nodeType="afterGroup">
                            <p:stCondLst>
                              <p:cond delay="500"/>
                            </p:stCondLst>
                            <p:childTnLst>
                              <p:par>
                                <p:cTn id="60" presetID="17" presetClass="entr" presetSubtype="1" fill="hold" grpId="0" nodeType="afterEffect">
                                  <p:stCondLst>
                                    <p:cond delay="0"/>
                                  </p:stCondLst>
                                  <p:childTnLst>
                                    <p:set>
                                      <p:cBhvr>
                                        <p:cTn id="61" dur="1" fill="hold">
                                          <p:stCondLst>
                                            <p:cond delay="0"/>
                                          </p:stCondLst>
                                        </p:cTn>
                                        <p:tgtEl>
                                          <p:spTgt spid="16447"/>
                                        </p:tgtEl>
                                        <p:attrNameLst>
                                          <p:attrName>style.visibility</p:attrName>
                                        </p:attrNameLst>
                                      </p:cBhvr>
                                      <p:to>
                                        <p:strVal val="visible"/>
                                      </p:to>
                                    </p:set>
                                    <p:anim calcmode="lin" valueType="num">
                                      <p:cBhvr>
                                        <p:cTn id="62" dur="500" fill="hold"/>
                                        <p:tgtEl>
                                          <p:spTgt spid="16447"/>
                                        </p:tgtEl>
                                        <p:attrNameLst>
                                          <p:attrName>ppt_x</p:attrName>
                                        </p:attrNameLst>
                                      </p:cBhvr>
                                      <p:tavLst>
                                        <p:tav tm="0">
                                          <p:val>
                                            <p:strVal val="#ppt_x"/>
                                          </p:val>
                                        </p:tav>
                                        <p:tav tm="100000">
                                          <p:val>
                                            <p:strVal val="#ppt_x"/>
                                          </p:val>
                                        </p:tav>
                                      </p:tavLst>
                                    </p:anim>
                                    <p:anim calcmode="lin" valueType="num">
                                      <p:cBhvr>
                                        <p:cTn id="63" dur="500" fill="hold"/>
                                        <p:tgtEl>
                                          <p:spTgt spid="16447"/>
                                        </p:tgtEl>
                                        <p:attrNameLst>
                                          <p:attrName>ppt_y</p:attrName>
                                        </p:attrNameLst>
                                      </p:cBhvr>
                                      <p:tavLst>
                                        <p:tav tm="0">
                                          <p:val>
                                            <p:strVal val="#ppt_y-#ppt_h/2"/>
                                          </p:val>
                                        </p:tav>
                                        <p:tav tm="100000">
                                          <p:val>
                                            <p:strVal val="#ppt_y"/>
                                          </p:val>
                                        </p:tav>
                                      </p:tavLst>
                                    </p:anim>
                                    <p:anim calcmode="lin" valueType="num">
                                      <p:cBhvr>
                                        <p:cTn id="64" dur="500" fill="hold"/>
                                        <p:tgtEl>
                                          <p:spTgt spid="16447"/>
                                        </p:tgtEl>
                                        <p:attrNameLst>
                                          <p:attrName>ppt_w</p:attrName>
                                        </p:attrNameLst>
                                      </p:cBhvr>
                                      <p:tavLst>
                                        <p:tav tm="0">
                                          <p:val>
                                            <p:strVal val="#ppt_w"/>
                                          </p:val>
                                        </p:tav>
                                        <p:tav tm="100000">
                                          <p:val>
                                            <p:strVal val="#ppt_w"/>
                                          </p:val>
                                        </p:tav>
                                      </p:tavLst>
                                    </p:anim>
                                    <p:anim calcmode="lin" valueType="num">
                                      <p:cBhvr>
                                        <p:cTn id="65" dur="500" fill="hold"/>
                                        <p:tgtEl>
                                          <p:spTgt spid="16447"/>
                                        </p:tgtEl>
                                        <p:attrNameLst>
                                          <p:attrName>ppt_h</p:attrName>
                                        </p:attrNameLst>
                                      </p:cBhvr>
                                      <p:tavLst>
                                        <p:tav tm="0">
                                          <p:val>
                                            <p:fltVal val="0"/>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6423"/>
                                        </p:tgtEl>
                                        <p:attrNameLst>
                                          <p:attrName>style.visibility</p:attrName>
                                        </p:attrNameLst>
                                      </p:cBhvr>
                                      <p:to>
                                        <p:strVal val="visible"/>
                                      </p:to>
                                    </p:set>
                                    <p:animEffect transition="in" filter="wipe(left)">
                                      <p:cBhvr>
                                        <p:cTn id="70" dur="500"/>
                                        <p:tgtEl>
                                          <p:spTgt spid="1642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8" presetClass="entr" presetSubtype="6" fill="hold" grpId="0" nodeType="clickEffect">
                                  <p:stCondLst>
                                    <p:cond delay="0"/>
                                  </p:stCondLst>
                                  <p:childTnLst>
                                    <p:set>
                                      <p:cBhvr>
                                        <p:cTn id="74" dur="1" fill="hold">
                                          <p:stCondLst>
                                            <p:cond delay="0"/>
                                          </p:stCondLst>
                                        </p:cTn>
                                        <p:tgtEl>
                                          <p:spTgt spid="16422"/>
                                        </p:tgtEl>
                                        <p:attrNameLst>
                                          <p:attrName>style.visibility</p:attrName>
                                        </p:attrNameLst>
                                      </p:cBhvr>
                                      <p:to>
                                        <p:strVal val="visible"/>
                                      </p:to>
                                    </p:set>
                                    <p:animEffect transition="in" filter="strips(downRight)">
                                      <p:cBhvr>
                                        <p:cTn id="75" dur="500"/>
                                        <p:tgtEl>
                                          <p:spTgt spid="16422"/>
                                        </p:tgtEl>
                                      </p:cBhvr>
                                    </p:animEffect>
                                  </p:childTnLst>
                                  <p:subTnLst>
                                    <p:set>
                                      <p:cBhvr override="childStyle">
                                        <p:cTn dur="1" fill="hold" display="0" masterRel="nextClick" afterEffect="1"/>
                                        <p:tgtEl>
                                          <p:spTgt spid="16422"/>
                                        </p:tgtEl>
                                        <p:attrNameLst>
                                          <p:attrName>style.visibility</p:attrName>
                                        </p:attrNameLst>
                                      </p:cBhvr>
                                      <p:to>
                                        <p:strVal val="hidden"/>
                                      </p:to>
                                    </p:set>
                                  </p:sub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6404"/>
                                        </p:tgtEl>
                                        <p:attrNameLst>
                                          <p:attrName>style.visibility</p:attrName>
                                        </p:attrNameLst>
                                      </p:cBhvr>
                                      <p:to>
                                        <p:strVal val="visible"/>
                                      </p:to>
                                    </p:set>
                                    <p:animEffect transition="in" filter="wipe(down)">
                                      <p:cBhvr>
                                        <p:cTn id="80" dur="500"/>
                                        <p:tgtEl>
                                          <p:spTgt spid="1640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6424"/>
                                        </p:tgtEl>
                                        <p:attrNameLst>
                                          <p:attrName>style.visibility</p:attrName>
                                        </p:attrNameLst>
                                      </p:cBhvr>
                                      <p:to>
                                        <p:strVal val="visible"/>
                                      </p:to>
                                    </p:set>
                                    <p:animEffect transition="in" filter="wipe(left)">
                                      <p:cBhvr>
                                        <p:cTn id="85" dur="500"/>
                                        <p:tgtEl>
                                          <p:spTgt spid="1642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8" presetClass="entr" presetSubtype="12" fill="hold" grpId="0" nodeType="clickEffect">
                                  <p:stCondLst>
                                    <p:cond delay="0"/>
                                  </p:stCondLst>
                                  <p:childTnLst>
                                    <p:set>
                                      <p:cBhvr>
                                        <p:cTn id="89" dur="1" fill="hold">
                                          <p:stCondLst>
                                            <p:cond delay="0"/>
                                          </p:stCondLst>
                                        </p:cTn>
                                        <p:tgtEl>
                                          <p:spTgt spid="16425"/>
                                        </p:tgtEl>
                                        <p:attrNameLst>
                                          <p:attrName>style.visibility</p:attrName>
                                        </p:attrNameLst>
                                      </p:cBhvr>
                                      <p:to>
                                        <p:strVal val="visible"/>
                                      </p:to>
                                    </p:set>
                                    <p:animEffect transition="in" filter="strips(downLeft)">
                                      <p:cBhvr>
                                        <p:cTn id="90" dur="500"/>
                                        <p:tgtEl>
                                          <p:spTgt spid="16425"/>
                                        </p:tgtEl>
                                      </p:cBhvr>
                                    </p:animEffect>
                                  </p:childTnLst>
                                  <p:subTnLst>
                                    <p:set>
                                      <p:cBhvr override="childStyle">
                                        <p:cTn dur="1" fill="hold" display="0" masterRel="nextClick" afterEffect="1"/>
                                        <p:tgtEl>
                                          <p:spTgt spid="16425"/>
                                        </p:tgtEl>
                                        <p:attrNameLst>
                                          <p:attrName>style.visibility</p:attrName>
                                        </p:attrNameLst>
                                      </p:cBhvr>
                                      <p:to>
                                        <p:strVal val="hidden"/>
                                      </p:to>
                                    </p:set>
                                  </p:sub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6403"/>
                                        </p:tgtEl>
                                        <p:attrNameLst>
                                          <p:attrName>style.visibility</p:attrName>
                                        </p:attrNameLst>
                                      </p:cBhvr>
                                      <p:to>
                                        <p:strVal val="visible"/>
                                      </p:to>
                                    </p:set>
                                    <p:animEffect transition="in" filter="wipe(down)">
                                      <p:cBhvr>
                                        <p:cTn id="95" dur="500"/>
                                        <p:tgtEl>
                                          <p:spTgt spid="1640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blinds(horizontal)">
                                      <p:cBhvr>
                                        <p:cTn id="100" dur="500"/>
                                        <p:tgtEl>
                                          <p:spTgt spid="48"/>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2" presetClass="entr" presetSubtype="8" fill="hold" nodeType="click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slide(fromLeft)">
                                      <p:cBhvr>
                                        <p:cTn id="105" dur="500"/>
                                        <p:tgtEl>
                                          <p:spTgt spid="52"/>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7" presetClass="entr" presetSubtype="8" fill="hold" grpId="0" nodeType="clickEffect">
                                  <p:stCondLst>
                                    <p:cond delay="0"/>
                                  </p:stCondLst>
                                  <p:childTnLst>
                                    <p:set>
                                      <p:cBhvr>
                                        <p:cTn id="109" dur="1" fill="hold">
                                          <p:stCondLst>
                                            <p:cond delay="0"/>
                                          </p:stCondLst>
                                        </p:cTn>
                                        <p:tgtEl>
                                          <p:spTgt spid="16409"/>
                                        </p:tgtEl>
                                        <p:attrNameLst>
                                          <p:attrName>style.visibility</p:attrName>
                                        </p:attrNameLst>
                                      </p:cBhvr>
                                      <p:to>
                                        <p:strVal val="visible"/>
                                      </p:to>
                                    </p:set>
                                    <p:anim calcmode="lin" valueType="num">
                                      <p:cBhvr>
                                        <p:cTn id="110" dur="500" fill="hold"/>
                                        <p:tgtEl>
                                          <p:spTgt spid="16409"/>
                                        </p:tgtEl>
                                        <p:attrNameLst>
                                          <p:attrName>ppt_x</p:attrName>
                                        </p:attrNameLst>
                                      </p:cBhvr>
                                      <p:tavLst>
                                        <p:tav tm="0">
                                          <p:val>
                                            <p:strVal val="#ppt_x-#ppt_w/2"/>
                                          </p:val>
                                        </p:tav>
                                        <p:tav tm="100000">
                                          <p:val>
                                            <p:strVal val="#ppt_x"/>
                                          </p:val>
                                        </p:tav>
                                      </p:tavLst>
                                    </p:anim>
                                    <p:anim calcmode="lin" valueType="num">
                                      <p:cBhvr>
                                        <p:cTn id="111" dur="500" fill="hold"/>
                                        <p:tgtEl>
                                          <p:spTgt spid="16409"/>
                                        </p:tgtEl>
                                        <p:attrNameLst>
                                          <p:attrName>ppt_y</p:attrName>
                                        </p:attrNameLst>
                                      </p:cBhvr>
                                      <p:tavLst>
                                        <p:tav tm="0">
                                          <p:val>
                                            <p:strVal val="#ppt_y"/>
                                          </p:val>
                                        </p:tav>
                                        <p:tav tm="100000">
                                          <p:val>
                                            <p:strVal val="#ppt_y"/>
                                          </p:val>
                                        </p:tav>
                                      </p:tavLst>
                                    </p:anim>
                                    <p:anim calcmode="lin" valueType="num">
                                      <p:cBhvr>
                                        <p:cTn id="112" dur="500" fill="hold"/>
                                        <p:tgtEl>
                                          <p:spTgt spid="16409"/>
                                        </p:tgtEl>
                                        <p:attrNameLst>
                                          <p:attrName>ppt_w</p:attrName>
                                        </p:attrNameLst>
                                      </p:cBhvr>
                                      <p:tavLst>
                                        <p:tav tm="0">
                                          <p:val>
                                            <p:fltVal val="0"/>
                                          </p:val>
                                        </p:tav>
                                        <p:tav tm="100000">
                                          <p:val>
                                            <p:strVal val="#ppt_w"/>
                                          </p:val>
                                        </p:tav>
                                      </p:tavLst>
                                    </p:anim>
                                    <p:anim calcmode="lin" valueType="num">
                                      <p:cBhvr>
                                        <p:cTn id="113" dur="500" fill="hold"/>
                                        <p:tgtEl>
                                          <p:spTgt spid="16409"/>
                                        </p:tgtEl>
                                        <p:attrNameLst>
                                          <p:attrName>ppt_h</p:attrName>
                                        </p:attrNameLst>
                                      </p:cBhvr>
                                      <p:tavLst>
                                        <p:tav tm="0">
                                          <p:val>
                                            <p:strVal val="#ppt_h"/>
                                          </p:val>
                                        </p:tav>
                                        <p:tav tm="100000">
                                          <p:val>
                                            <p:strVal val="#ppt_h"/>
                                          </p:val>
                                        </p:tav>
                                      </p:tavLst>
                                    </p:anim>
                                  </p:childTnLst>
                                </p:cTn>
                              </p:par>
                            </p:childTnLst>
                          </p:cTn>
                        </p:par>
                        <p:par>
                          <p:cTn id="114" fill="hold" nodeType="afterGroup">
                            <p:stCondLst>
                              <p:cond delay="500"/>
                            </p:stCondLst>
                            <p:childTnLst>
                              <p:par>
                                <p:cTn id="115" presetID="17" presetClass="entr" presetSubtype="4" fill="hold" grpId="0" nodeType="afterEffect">
                                  <p:stCondLst>
                                    <p:cond delay="0"/>
                                  </p:stCondLst>
                                  <p:childTnLst>
                                    <p:set>
                                      <p:cBhvr>
                                        <p:cTn id="116" dur="1" fill="hold">
                                          <p:stCondLst>
                                            <p:cond delay="0"/>
                                          </p:stCondLst>
                                        </p:cTn>
                                        <p:tgtEl>
                                          <p:spTgt spid="16391"/>
                                        </p:tgtEl>
                                        <p:attrNameLst>
                                          <p:attrName>style.visibility</p:attrName>
                                        </p:attrNameLst>
                                      </p:cBhvr>
                                      <p:to>
                                        <p:strVal val="visible"/>
                                      </p:to>
                                    </p:set>
                                    <p:anim calcmode="lin" valueType="num">
                                      <p:cBhvr>
                                        <p:cTn id="117" dur="500" fill="hold"/>
                                        <p:tgtEl>
                                          <p:spTgt spid="16391"/>
                                        </p:tgtEl>
                                        <p:attrNameLst>
                                          <p:attrName>ppt_x</p:attrName>
                                        </p:attrNameLst>
                                      </p:cBhvr>
                                      <p:tavLst>
                                        <p:tav tm="0">
                                          <p:val>
                                            <p:strVal val="#ppt_x"/>
                                          </p:val>
                                        </p:tav>
                                        <p:tav tm="100000">
                                          <p:val>
                                            <p:strVal val="#ppt_x"/>
                                          </p:val>
                                        </p:tav>
                                      </p:tavLst>
                                    </p:anim>
                                    <p:anim calcmode="lin" valueType="num">
                                      <p:cBhvr>
                                        <p:cTn id="118" dur="500" fill="hold"/>
                                        <p:tgtEl>
                                          <p:spTgt spid="16391"/>
                                        </p:tgtEl>
                                        <p:attrNameLst>
                                          <p:attrName>ppt_y</p:attrName>
                                        </p:attrNameLst>
                                      </p:cBhvr>
                                      <p:tavLst>
                                        <p:tav tm="0">
                                          <p:val>
                                            <p:strVal val="#ppt_y+#ppt_h/2"/>
                                          </p:val>
                                        </p:tav>
                                        <p:tav tm="100000">
                                          <p:val>
                                            <p:strVal val="#ppt_y"/>
                                          </p:val>
                                        </p:tav>
                                      </p:tavLst>
                                    </p:anim>
                                    <p:anim calcmode="lin" valueType="num">
                                      <p:cBhvr>
                                        <p:cTn id="119" dur="500" fill="hold"/>
                                        <p:tgtEl>
                                          <p:spTgt spid="16391"/>
                                        </p:tgtEl>
                                        <p:attrNameLst>
                                          <p:attrName>ppt_w</p:attrName>
                                        </p:attrNameLst>
                                      </p:cBhvr>
                                      <p:tavLst>
                                        <p:tav tm="0">
                                          <p:val>
                                            <p:strVal val="#ppt_w"/>
                                          </p:val>
                                        </p:tav>
                                        <p:tav tm="100000">
                                          <p:val>
                                            <p:strVal val="#ppt_w"/>
                                          </p:val>
                                        </p:tav>
                                      </p:tavLst>
                                    </p:anim>
                                    <p:anim calcmode="lin" valueType="num">
                                      <p:cBhvr>
                                        <p:cTn id="120" dur="500" fill="hold"/>
                                        <p:tgtEl>
                                          <p:spTgt spid="16391"/>
                                        </p:tgtEl>
                                        <p:attrNameLst>
                                          <p:attrName>ppt_h</p:attrName>
                                        </p:attrNameLst>
                                      </p:cBhvr>
                                      <p:tavLst>
                                        <p:tav tm="0">
                                          <p:val>
                                            <p:fltVal val="0"/>
                                          </p:val>
                                        </p:tav>
                                        <p:tav tm="100000">
                                          <p:val>
                                            <p:strVal val="#ppt_h"/>
                                          </p:val>
                                        </p:tav>
                                      </p:tavLst>
                                    </p:anim>
                                  </p:childTnLst>
                                </p:cTn>
                              </p:par>
                            </p:childTnLst>
                          </p:cTn>
                        </p:par>
                        <p:par>
                          <p:cTn id="121" fill="hold" nodeType="afterGroup">
                            <p:stCondLst>
                              <p:cond delay="1000"/>
                            </p:stCondLst>
                            <p:childTnLst>
                              <p:par>
                                <p:cTn id="122" presetID="17" presetClass="entr" presetSubtype="2" fill="hold" grpId="0" nodeType="afterEffect">
                                  <p:stCondLst>
                                    <p:cond delay="0"/>
                                  </p:stCondLst>
                                  <p:childTnLst>
                                    <p:set>
                                      <p:cBhvr>
                                        <p:cTn id="123" dur="1" fill="hold">
                                          <p:stCondLst>
                                            <p:cond delay="0"/>
                                          </p:stCondLst>
                                        </p:cTn>
                                        <p:tgtEl>
                                          <p:spTgt spid="16392"/>
                                        </p:tgtEl>
                                        <p:attrNameLst>
                                          <p:attrName>style.visibility</p:attrName>
                                        </p:attrNameLst>
                                      </p:cBhvr>
                                      <p:to>
                                        <p:strVal val="visible"/>
                                      </p:to>
                                    </p:set>
                                    <p:anim calcmode="lin" valueType="num">
                                      <p:cBhvr>
                                        <p:cTn id="124" dur="500" fill="hold"/>
                                        <p:tgtEl>
                                          <p:spTgt spid="16392"/>
                                        </p:tgtEl>
                                        <p:attrNameLst>
                                          <p:attrName>ppt_x</p:attrName>
                                        </p:attrNameLst>
                                      </p:cBhvr>
                                      <p:tavLst>
                                        <p:tav tm="0">
                                          <p:val>
                                            <p:strVal val="#ppt_x+#ppt_w/2"/>
                                          </p:val>
                                        </p:tav>
                                        <p:tav tm="100000">
                                          <p:val>
                                            <p:strVal val="#ppt_x"/>
                                          </p:val>
                                        </p:tav>
                                      </p:tavLst>
                                    </p:anim>
                                    <p:anim calcmode="lin" valueType="num">
                                      <p:cBhvr>
                                        <p:cTn id="125" dur="500" fill="hold"/>
                                        <p:tgtEl>
                                          <p:spTgt spid="16392"/>
                                        </p:tgtEl>
                                        <p:attrNameLst>
                                          <p:attrName>ppt_y</p:attrName>
                                        </p:attrNameLst>
                                      </p:cBhvr>
                                      <p:tavLst>
                                        <p:tav tm="0">
                                          <p:val>
                                            <p:strVal val="#ppt_y"/>
                                          </p:val>
                                        </p:tav>
                                        <p:tav tm="100000">
                                          <p:val>
                                            <p:strVal val="#ppt_y"/>
                                          </p:val>
                                        </p:tav>
                                      </p:tavLst>
                                    </p:anim>
                                    <p:anim calcmode="lin" valueType="num">
                                      <p:cBhvr>
                                        <p:cTn id="126" dur="500" fill="hold"/>
                                        <p:tgtEl>
                                          <p:spTgt spid="16392"/>
                                        </p:tgtEl>
                                        <p:attrNameLst>
                                          <p:attrName>ppt_w</p:attrName>
                                        </p:attrNameLst>
                                      </p:cBhvr>
                                      <p:tavLst>
                                        <p:tav tm="0">
                                          <p:val>
                                            <p:fltVal val="0"/>
                                          </p:val>
                                        </p:tav>
                                        <p:tav tm="100000">
                                          <p:val>
                                            <p:strVal val="#ppt_w"/>
                                          </p:val>
                                        </p:tav>
                                      </p:tavLst>
                                    </p:anim>
                                    <p:anim calcmode="lin" valueType="num">
                                      <p:cBhvr>
                                        <p:cTn id="127" dur="500" fill="hold"/>
                                        <p:tgtEl>
                                          <p:spTgt spid="16392"/>
                                        </p:tgtEl>
                                        <p:attrNameLst>
                                          <p:attrName>ppt_h</p:attrName>
                                        </p:attrNameLst>
                                      </p:cBhvr>
                                      <p:tavLst>
                                        <p:tav tm="0">
                                          <p:val>
                                            <p:strVal val="#ppt_h"/>
                                          </p:val>
                                        </p:tav>
                                        <p:tav tm="100000">
                                          <p:val>
                                            <p:strVal val="#ppt_h"/>
                                          </p:val>
                                        </p:tav>
                                      </p:tavLst>
                                    </p:anim>
                                  </p:childTnLst>
                                </p:cTn>
                              </p:par>
                            </p:childTnLst>
                          </p:cTn>
                        </p:par>
                        <p:par>
                          <p:cTn id="128" fill="hold" nodeType="afterGroup">
                            <p:stCondLst>
                              <p:cond delay="1500"/>
                            </p:stCondLst>
                            <p:childTnLst>
                              <p:par>
                                <p:cTn id="129" presetID="17" presetClass="entr" presetSubtype="4" fill="hold" grpId="0" nodeType="afterEffect">
                                  <p:stCondLst>
                                    <p:cond delay="0"/>
                                  </p:stCondLst>
                                  <p:childTnLst>
                                    <p:set>
                                      <p:cBhvr>
                                        <p:cTn id="130" dur="1" fill="hold">
                                          <p:stCondLst>
                                            <p:cond delay="0"/>
                                          </p:stCondLst>
                                        </p:cTn>
                                        <p:tgtEl>
                                          <p:spTgt spid="16393"/>
                                        </p:tgtEl>
                                        <p:attrNameLst>
                                          <p:attrName>style.visibility</p:attrName>
                                        </p:attrNameLst>
                                      </p:cBhvr>
                                      <p:to>
                                        <p:strVal val="visible"/>
                                      </p:to>
                                    </p:set>
                                    <p:anim calcmode="lin" valueType="num">
                                      <p:cBhvr>
                                        <p:cTn id="131" dur="500" fill="hold"/>
                                        <p:tgtEl>
                                          <p:spTgt spid="16393"/>
                                        </p:tgtEl>
                                        <p:attrNameLst>
                                          <p:attrName>ppt_x</p:attrName>
                                        </p:attrNameLst>
                                      </p:cBhvr>
                                      <p:tavLst>
                                        <p:tav tm="0">
                                          <p:val>
                                            <p:strVal val="#ppt_x"/>
                                          </p:val>
                                        </p:tav>
                                        <p:tav tm="100000">
                                          <p:val>
                                            <p:strVal val="#ppt_x"/>
                                          </p:val>
                                        </p:tav>
                                      </p:tavLst>
                                    </p:anim>
                                    <p:anim calcmode="lin" valueType="num">
                                      <p:cBhvr>
                                        <p:cTn id="132" dur="500" fill="hold"/>
                                        <p:tgtEl>
                                          <p:spTgt spid="16393"/>
                                        </p:tgtEl>
                                        <p:attrNameLst>
                                          <p:attrName>ppt_y</p:attrName>
                                        </p:attrNameLst>
                                      </p:cBhvr>
                                      <p:tavLst>
                                        <p:tav tm="0">
                                          <p:val>
                                            <p:strVal val="#ppt_y+#ppt_h/2"/>
                                          </p:val>
                                        </p:tav>
                                        <p:tav tm="100000">
                                          <p:val>
                                            <p:strVal val="#ppt_y"/>
                                          </p:val>
                                        </p:tav>
                                      </p:tavLst>
                                    </p:anim>
                                    <p:anim calcmode="lin" valueType="num">
                                      <p:cBhvr>
                                        <p:cTn id="133" dur="500" fill="hold"/>
                                        <p:tgtEl>
                                          <p:spTgt spid="16393"/>
                                        </p:tgtEl>
                                        <p:attrNameLst>
                                          <p:attrName>ppt_w</p:attrName>
                                        </p:attrNameLst>
                                      </p:cBhvr>
                                      <p:tavLst>
                                        <p:tav tm="0">
                                          <p:val>
                                            <p:strVal val="#ppt_w"/>
                                          </p:val>
                                        </p:tav>
                                        <p:tav tm="100000">
                                          <p:val>
                                            <p:strVal val="#ppt_w"/>
                                          </p:val>
                                        </p:tav>
                                      </p:tavLst>
                                    </p:anim>
                                    <p:anim calcmode="lin" valueType="num">
                                      <p:cBhvr>
                                        <p:cTn id="134" dur="500" fill="hold"/>
                                        <p:tgtEl>
                                          <p:spTgt spid="16393"/>
                                        </p:tgtEl>
                                        <p:attrNameLst>
                                          <p:attrName>ppt_h</p:attrName>
                                        </p:attrNameLst>
                                      </p:cBhvr>
                                      <p:tavLst>
                                        <p:tav tm="0">
                                          <p:val>
                                            <p:fltVal val="0"/>
                                          </p:val>
                                        </p:tav>
                                        <p:tav tm="100000">
                                          <p:val>
                                            <p:strVal val="#ppt_h"/>
                                          </p:val>
                                        </p:tav>
                                      </p:tavLst>
                                    </p:anim>
                                  </p:childTnLst>
                                </p:cTn>
                              </p:par>
                            </p:childTnLst>
                          </p:cTn>
                        </p:par>
                        <p:par>
                          <p:cTn id="135" fill="hold" nodeType="afterGroup">
                            <p:stCondLst>
                              <p:cond delay="2000"/>
                            </p:stCondLst>
                            <p:childTnLst>
                              <p:par>
                                <p:cTn id="136" presetID="17" presetClass="entr" presetSubtype="8" fill="hold" grpId="0" nodeType="afterEffect">
                                  <p:stCondLst>
                                    <p:cond delay="0"/>
                                  </p:stCondLst>
                                  <p:childTnLst>
                                    <p:set>
                                      <p:cBhvr>
                                        <p:cTn id="137" dur="1" fill="hold">
                                          <p:stCondLst>
                                            <p:cond delay="0"/>
                                          </p:stCondLst>
                                        </p:cTn>
                                        <p:tgtEl>
                                          <p:spTgt spid="16394"/>
                                        </p:tgtEl>
                                        <p:attrNameLst>
                                          <p:attrName>style.visibility</p:attrName>
                                        </p:attrNameLst>
                                      </p:cBhvr>
                                      <p:to>
                                        <p:strVal val="visible"/>
                                      </p:to>
                                    </p:set>
                                    <p:anim calcmode="lin" valueType="num">
                                      <p:cBhvr>
                                        <p:cTn id="138" dur="500" fill="hold"/>
                                        <p:tgtEl>
                                          <p:spTgt spid="16394"/>
                                        </p:tgtEl>
                                        <p:attrNameLst>
                                          <p:attrName>ppt_x</p:attrName>
                                        </p:attrNameLst>
                                      </p:cBhvr>
                                      <p:tavLst>
                                        <p:tav tm="0">
                                          <p:val>
                                            <p:strVal val="#ppt_x-#ppt_w/2"/>
                                          </p:val>
                                        </p:tav>
                                        <p:tav tm="100000">
                                          <p:val>
                                            <p:strVal val="#ppt_x"/>
                                          </p:val>
                                        </p:tav>
                                      </p:tavLst>
                                    </p:anim>
                                    <p:anim calcmode="lin" valueType="num">
                                      <p:cBhvr>
                                        <p:cTn id="139" dur="500" fill="hold"/>
                                        <p:tgtEl>
                                          <p:spTgt spid="16394"/>
                                        </p:tgtEl>
                                        <p:attrNameLst>
                                          <p:attrName>ppt_y</p:attrName>
                                        </p:attrNameLst>
                                      </p:cBhvr>
                                      <p:tavLst>
                                        <p:tav tm="0">
                                          <p:val>
                                            <p:strVal val="#ppt_y"/>
                                          </p:val>
                                        </p:tav>
                                        <p:tav tm="100000">
                                          <p:val>
                                            <p:strVal val="#ppt_y"/>
                                          </p:val>
                                        </p:tav>
                                      </p:tavLst>
                                    </p:anim>
                                    <p:anim calcmode="lin" valueType="num">
                                      <p:cBhvr>
                                        <p:cTn id="140" dur="500" fill="hold"/>
                                        <p:tgtEl>
                                          <p:spTgt spid="16394"/>
                                        </p:tgtEl>
                                        <p:attrNameLst>
                                          <p:attrName>ppt_w</p:attrName>
                                        </p:attrNameLst>
                                      </p:cBhvr>
                                      <p:tavLst>
                                        <p:tav tm="0">
                                          <p:val>
                                            <p:fltVal val="0"/>
                                          </p:val>
                                        </p:tav>
                                        <p:tav tm="100000">
                                          <p:val>
                                            <p:strVal val="#ppt_w"/>
                                          </p:val>
                                        </p:tav>
                                      </p:tavLst>
                                    </p:anim>
                                    <p:anim calcmode="lin" valueType="num">
                                      <p:cBhvr>
                                        <p:cTn id="141" dur="500" fill="hold"/>
                                        <p:tgtEl>
                                          <p:spTgt spid="16394"/>
                                        </p:tgtEl>
                                        <p:attrNameLst>
                                          <p:attrName>ppt_h</p:attrName>
                                        </p:attrNameLst>
                                      </p:cBhvr>
                                      <p:tavLst>
                                        <p:tav tm="0">
                                          <p:val>
                                            <p:strVal val="#ppt_h"/>
                                          </p:val>
                                        </p:tav>
                                        <p:tav tm="100000">
                                          <p:val>
                                            <p:strVal val="#ppt_h"/>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7" presetClass="entr" presetSubtype="8" fill="hold" grpId="0" nodeType="clickEffect">
                                  <p:stCondLst>
                                    <p:cond delay="0"/>
                                  </p:stCondLst>
                                  <p:childTnLst>
                                    <p:set>
                                      <p:cBhvr>
                                        <p:cTn id="145" dur="1" fill="hold">
                                          <p:stCondLst>
                                            <p:cond delay="0"/>
                                          </p:stCondLst>
                                        </p:cTn>
                                        <p:tgtEl>
                                          <p:spTgt spid="16411"/>
                                        </p:tgtEl>
                                        <p:attrNameLst>
                                          <p:attrName>style.visibility</p:attrName>
                                        </p:attrNameLst>
                                      </p:cBhvr>
                                      <p:to>
                                        <p:strVal val="visible"/>
                                      </p:to>
                                    </p:set>
                                    <p:anim calcmode="lin" valueType="num">
                                      <p:cBhvr>
                                        <p:cTn id="146" dur="500" fill="hold"/>
                                        <p:tgtEl>
                                          <p:spTgt spid="16411"/>
                                        </p:tgtEl>
                                        <p:attrNameLst>
                                          <p:attrName>ppt_x</p:attrName>
                                        </p:attrNameLst>
                                      </p:cBhvr>
                                      <p:tavLst>
                                        <p:tav tm="0">
                                          <p:val>
                                            <p:strVal val="#ppt_x-#ppt_w/2"/>
                                          </p:val>
                                        </p:tav>
                                        <p:tav tm="100000">
                                          <p:val>
                                            <p:strVal val="#ppt_x"/>
                                          </p:val>
                                        </p:tav>
                                      </p:tavLst>
                                    </p:anim>
                                    <p:anim calcmode="lin" valueType="num">
                                      <p:cBhvr>
                                        <p:cTn id="147" dur="500" fill="hold"/>
                                        <p:tgtEl>
                                          <p:spTgt spid="16411"/>
                                        </p:tgtEl>
                                        <p:attrNameLst>
                                          <p:attrName>ppt_y</p:attrName>
                                        </p:attrNameLst>
                                      </p:cBhvr>
                                      <p:tavLst>
                                        <p:tav tm="0">
                                          <p:val>
                                            <p:strVal val="#ppt_y"/>
                                          </p:val>
                                        </p:tav>
                                        <p:tav tm="100000">
                                          <p:val>
                                            <p:strVal val="#ppt_y"/>
                                          </p:val>
                                        </p:tav>
                                      </p:tavLst>
                                    </p:anim>
                                    <p:anim calcmode="lin" valueType="num">
                                      <p:cBhvr>
                                        <p:cTn id="148" dur="500" fill="hold"/>
                                        <p:tgtEl>
                                          <p:spTgt spid="16411"/>
                                        </p:tgtEl>
                                        <p:attrNameLst>
                                          <p:attrName>ppt_w</p:attrName>
                                        </p:attrNameLst>
                                      </p:cBhvr>
                                      <p:tavLst>
                                        <p:tav tm="0">
                                          <p:val>
                                            <p:fltVal val="0"/>
                                          </p:val>
                                        </p:tav>
                                        <p:tav tm="100000">
                                          <p:val>
                                            <p:strVal val="#ppt_w"/>
                                          </p:val>
                                        </p:tav>
                                      </p:tavLst>
                                    </p:anim>
                                    <p:anim calcmode="lin" valueType="num">
                                      <p:cBhvr>
                                        <p:cTn id="149" dur="500" fill="hold"/>
                                        <p:tgtEl>
                                          <p:spTgt spid="16411"/>
                                        </p:tgtEl>
                                        <p:attrNameLst>
                                          <p:attrName>ppt_h</p:attrName>
                                        </p:attrNameLst>
                                      </p:cBhvr>
                                      <p:tavLst>
                                        <p:tav tm="0">
                                          <p:val>
                                            <p:strVal val="#ppt_h"/>
                                          </p:val>
                                        </p:tav>
                                        <p:tav tm="100000">
                                          <p:val>
                                            <p:strVal val="#ppt_h"/>
                                          </p:val>
                                        </p:tav>
                                      </p:tavLst>
                                    </p:anim>
                                  </p:childTnLst>
                                </p:cTn>
                              </p:par>
                            </p:childTnLst>
                          </p:cTn>
                        </p:par>
                        <p:par>
                          <p:cTn id="150" fill="hold" nodeType="afterGroup">
                            <p:stCondLst>
                              <p:cond delay="500"/>
                            </p:stCondLst>
                            <p:childTnLst>
                              <p:par>
                                <p:cTn id="151" presetID="17" presetClass="entr" presetSubtype="4" fill="hold" grpId="0" nodeType="afterEffect">
                                  <p:stCondLst>
                                    <p:cond delay="0"/>
                                  </p:stCondLst>
                                  <p:childTnLst>
                                    <p:set>
                                      <p:cBhvr>
                                        <p:cTn id="152" dur="1" fill="hold">
                                          <p:stCondLst>
                                            <p:cond delay="0"/>
                                          </p:stCondLst>
                                        </p:cTn>
                                        <p:tgtEl>
                                          <p:spTgt spid="16390"/>
                                        </p:tgtEl>
                                        <p:attrNameLst>
                                          <p:attrName>style.visibility</p:attrName>
                                        </p:attrNameLst>
                                      </p:cBhvr>
                                      <p:to>
                                        <p:strVal val="visible"/>
                                      </p:to>
                                    </p:set>
                                    <p:anim calcmode="lin" valueType="num">
                                      <p:cBhvr>
                                        <p:cTn id="153" dur="500" fill="hold"/>
                                        <p:tgtEl>
                                          <p:spTgt spid="16390"/>
                                        </p:tgtEl>
                                        <p:attrNameLst>
                                          <p:attrName>ppt_x</p:attrName>
                                        </p:attrNameLst>
                                      </p:cBhvr>
                                      <p:tavLst>
                                        <p:tav tm="0">
                                          <p:val>
                                            <p:strVal val="#ppt_x"/>
                                          </p:val>
                                        </p:tav>
                                        <p:tav tm="100000">
                                          <p:val>
                                            <p:strVal val="#ppt_x"/>
                                          </p:val>
                                        </p:tav>
                                      </p:tavLst>
                                    </p:anim>
                                    <p:anim calcmode="lin" valueType="num">
                                      <p:cBhvr>
                                        <p:cTn id="154" dur="500" fill="hold"/>
                                        <p:tgtEl>
                                          <p:spTgt spid="16390"/>
                                        </p:tgtEl>
                                        <p:attrNameLst>
                                          <p:attrName>ppt_y</p:attrName>
                                        </p:attrNameLst>
                                      </p:cBhvr>
                                      <p:tavLst>
                                        <p:tav tm="0">
                                          <p:val>
                                            <p:strVal val="#ppt_y+#ppt_h/2"/>
                                          </p:val>
                                        </p:tav>
                                        <p:tav tm="100000">
                                          <p:val>
                                            <p:strVal val="#ppt_y"/>
                                          </p:val>
                                        </p:tav>
                                      </p:tavLst>
                                    </p:anim>
                                    <p:anim calcmode="lin" valueType="num">
                                      <p:cBhvr>
                                        <p:cTn id="155" dur="500" fill="hold"/>
                                        <p:tgtEl>
                                          <p:spTgt spid="16390"/>
                                        </p:tgtEl>
                                        <p:attrNameLst>
                                          <p:attrName>ppt_w</p:attrName>
                                        </p:attrNameLst>
                                      </p:cBhvr>
                                      <p:tavLst>
                                        <p:tav tm="0">
                                          <p:val>
                                            <p:strVal val="#ppt_w"/>
                                          </p:val>
                                        </p:tav>
                                        <p:tav tm="100000">
                                          <p:val>
                                            <p:strVal val="#ppt_w"/>
                                          </p:val>
                                        </p:tav>
                                      </p:tavLst>
                                    </p:anim>
                                    <p:anim calcmode="lin" valueType="num">
                                      <p:cBhvr>
                                        <p:cTn id="156" dur="500" fill="hold"/>
                                        <p:tgtEl>
                                          <p:spTgt spid="16390"/>
                                        </p:tgtEl>
                                        <p:attrNameLst>
                                          <p:attrName>ppt_h</p:attrName>
                                        </p:attrNameLst>
                                      </p:cBhvr>
                                      <p:tavLst>
                                        <p:tav tm="0">
                                          <p:val>
                                            <p:fltVal val="0"/>
                                          </p:val>
                                        </p:tav>
                                        <p:tav tm="100000">
                                          <p:val>
                                            <p:strVal val="#ppt_h"/>
                                          </p:val>
                                        </p:tav>
                                      </p:tavLst>
                                    </p:anim>
                                  </p:childTnLst>
                                </p:cTn>
                              </p:par>
                            </p:childTnLst>
                          </p:cTn>
                        </p:par>
                        <p:par>
                          <p:cTn id="157" fill="hold" nodeType="afterGroup">
                            <p:stCondLst>
                              <p:cond delay="1000"/>
                            </p:stCondLst>
                            <p:childTnLst>
                              <p:par>
                                <p:cTn id="158" presetID="17" presetClass="entr" presetSubtype="8" fill="hold" grpId="0" nodeType="afterEffect">
                                  <p:stCondLst>
                                    <p:cond delay="0"/>
                                  </p:stCondLst>
                                  <p:childTnLst>
                                    <p:set>
                                      <p:cBhvr>
                                        <p:cTn id="159" dur="1" fill="hold">
                                          <p:stCondLst>
                                            <p:cond delay="0"/>
                                          </p:stCondLst>
                                        </p:cTn>
                                        <p:tgtEl>
                                          <p:spTgt spid="16395"/>
                                        </p:tgtEl>
                                        <p:attrNameLst>
                                          <p:attrName>style.visibility</p:attrName>
                                        </p:attrNameLst>
                                      </p:cBhvr>
                                      <p:to>
                                        <p:strVal val="visible"/>
                                      </p:to>
                                    </p:set>
                                    <p:anim calcmode="lin" valueType="num">
                                      <p:cBhvr>
                                        <p:cTn id="160" dur="500" fill="hold"/>
                                        <p:tgtEl>
                                          <p:spTgt spid="16395"/>
                                        </p:tgtEl>
                                        <p:attrNameLst>
                                          <p:attrName>ppt_x</p:attrName>
                                        </p:attrNameLst>
                                      </p:cBhvr>
                                      <p:tavLst>
                                        <p:tav tm="0">
                                          <p:val>
                                            <p:strVal val="#ppt_x-#ppt_w/2"/>
                                          </p:val>
                                        </p:tav>
                                        <p:tav tm="100000">
                                          <p:val>
                                            <p:strVal val="#ppt_x"/>
                                          </p:val>
                                        </p:tav>
                                      </p:tavLst>
                                    </p:anim>
                                    <p:anim calcmode="lin" valueType="num">
                                      <p:cBhvr>
                                        <p:cTn id="161" dur="500" fill="hold"/>
                                        <p:tgtEl>
                                          <p:spTgt spid="16395"/>
                                        </p:tgtEl>
                                        <p:attrNameLst>
                                          <p:attrName>ppt_y</p:attrName>
                                        </p:attrNameLst>
                                      </p:cBhvr>
                                      <p:tavLst>
                                        <p:tav tm="0">
                                          <p:val>
                                            <p:strVal val="#ppt_y"/>
                                          </p:val>
                                        </p:tav>
                                        <p:tav tm="100000">
                                          <p:val>
                                            <p:strVal val="#ppt_y"/>
                                          </p:val>
                                        </p:tav>
                                      </p:tavLst>
                                    </p:anim>
                                    <p:anim calcmode="lin" valueType="num">
                                      <p:cBhvr>
                                        <p:cTn id="162" dur="500" fill="hold"/>
                                        <p:tgtEl>
                                          <p:spTgt spid="16395"/>
                                        </p:tgtEl>
                                        <p:attrNameLst>
                                          <p:attrName>ppt_w</p:attrName>
                                        </p:attrNameLst>
                                      </p:cBhvr>
                                      <p:tavLst>
                                        <p:tav tm="0">
                                          <p:val>
                                            <p:fltVal val="0"/>
                                          </p:val>
                                        </p:tav>
                                        <p:tav tm="100000">
                                          <p:val>
                                            <p:strVal val="#ppt_w"/>
                                          </p:val>
                                        </p:tav>
                                      </p:tavLst>
                                    </p:anim>
                                    <p:anim calcmode="lin" valueType="num">
                                      <p:cBhvr>
                                        <p:cTn id="163" dur="500" fill="hold"/>
                                        <p:tgtEl>
                                          <p:spTgt spid="16395"/>
                                        </p:tgtEl>
                                        <p:attrNameLst>
                                          <p:attrName>ppt_h</p:attrName>
                                        </p:attrNameLst>
                                      </p:cBhvr>
                                      <p:tavLst>
                                        <p:tav tm="0">
                                          <p:val>
                                            <p:strVal val="#ppt_h"/>
                                          </p:val>
                                        </p:tav>
                                        <p:tav tm="100000">
                                          <p:val>
                                            <p:strVal val="#ppt_h"/>
                                          </p:val>
                                        </p:tav>
                                      </p:tavLst>
                                    </p:anim>
                                  </p:childTnLst>
                                </p:cTn>
                              </p:par>
                            </p:childTnLst>
                          </p:cTn>
                        </p:par>
                        <p:par>
                          <p:cTn id="164" fill="hold" nodeType="afterGroup">
                            <p:stCondLst>
                              <p:cond delay="1500"/>
                            </p:stCondLst>
                            <p:childTnLst>
                              <p:par>
                                <p:cTn id="165" presetID="23" presetClass="entr" presetSubtype="288" fill="hold" grpId="0" nodeType="afterEffect">
                                  <p:stCondLst>
                                    <p:cond delay="0"/>
                                  </p:stCondLst>
                                  <p:iterate type="lt">
                                    <p:tmPct val="100000"/>
                                  </p:iterate>
                                  <p:childTnLst>
                                    <p:set>
                                      <p:cBhvr>
                                        <p:cTn id="166" dur="1" fill="hold">
                                          <p:stCondLst>
                                            <p:cond delay="0"/>
                                          </p:stCondLst>
                                        </p:cTn>
                                        <p:tgtEl>
                                          <p:spTgt spid="16405"/>
                                        </p:tgtEl>
                                        <p:attrNameLst>
                                          <p:attrName>style.visibility</p:attrName>
                                        </p:attrNameLst>
                                      </p:cBhvr>
                                      <p:to>
                                        <p:strVal val="visible"/>
                                      </p:to>
                                    </p:set>
                                    <p:anim calcmode="lin" valueType="num">
                                      <p:cBhvr>
                                        <p:cTn id="167" dur="75" fill="hold"/>
                                        <p:tgtEl>
                                          <p:spTgt spid="16405"/>
                                        </p:tgtEl>
                                        <p:attrNameLst>
                                          <p:attrName>ppt_w</p:attrName>
                                        </p:attrNameLst>
                                      </p:cBhvr>
                                      <p:tavLst>
                                        <p:tav tm="0">
                                          <p:val>
                                            <p:strVal val="4/3*#ppt_w"/>
                                          </p:val>
                                        </p:tav>
                                        <p:tav tm="100000">
                                          <p:val>
                                            <p:strVal val="#ppt_w"/>
                                          </p:val>
                                        </p:tav>
                                      </p:tavLst>
                                    </p:anim>
                                    <p:anim calcmode="lin" valueType="num">
                                      <p:cBhvr>
                                        <p:cTn id="168" dur="75" fill="hold"/>
                                        <p:tgtEl>
                                          <p:spTgt spid="16405"/>
                                        </p:tgtEl>
                                        <p:attrNameLst>
                                          <p:attrName>ppt_h</p:attrName>
                                        </p:attrNameLst>
                                      </p:cBhvr>
                                      <p:tavLst>
                                        <p:tav tm="0">
                                          <p:val>
                                            <p:strVal val="4/3*#ppt_h"/>
                                          </p:val>
                                        </p:tav>
                                        <p:tav tm="100000">
                                          <p:val>
                                            <p:strVal val="#ppt_h"/>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7" presetClass="entr" presetSubtype="8" fill="hold" grpId="0" nodeType="clickEffect">
                                  <p:stCondLst>
                                    <p:cond delay="0"/>
                                  </p:stCondLst>
                                  <p:childTnLst>
                                    <p:set>
                                      <p:cBhvr>
                                        <p:cTn id="172" dur="1" fill="hold">
                                          <p:stCondLst>
                                            <p:cond delay="0"/>
                                          </p:stCondLst>
                                        </p:cTn>
                                        <p:tgtEl>
                                          <p:spTgt spid="16406"/>
                                        </p:tgtEl>
                                        <p:attrNameLst>
                                          <p:attrName>style.visibility</p:attrName>
                                        </p:attrNameLst>
                                      </p:cBhvr>
                                      <p:to>
                                        <p:strVal val="visible"/>
                                      </p:to>
                                    </p:set>
                                    <p:anim calcmode="lin" valueType="num">
                                      <p:cBhvr>
                                        <p:cTn id="173" dur="500" fill="hold"/>
                                        <p:tgtEl>
                                          <p:spTgt spid="16406"/>
                                        </p:tgtEl>
                                        <p:attrNameLst>
                                          <p:attrName>ppt_x</p:attrName>
                                        </p:attrNameLst>
                                      </p:cBhvr>
                                      <p:tavLst>
                                        <p:tav tm="0">
                                          <p:val>
                                            <p:strVal val="#ppt_x-#ppt_w/2"/>
                                          </p:val>
                                        </p:tav>
                                        <p:tav tm="100000">
                                          <p:val>
                                            <p:strVal val="#ppt_x"/>
                                          </p:val>
                                        </p:tav>
                                      </p:tavLst>
                                    </p:anim>
                                    <p:anim calcmode="lin" valueType="num">
                                      <p:cBhvr>
                                        <p:cTn id="174" dur="500" fill="hold"/>
                                        <p:tgtEl>
                                          <p:spTgt spid="16406"/>
                                        </p:tgtEl>
                                        <p:attrNameLst>
                                          <p:attrName>ppt_y</p:attrName>
                                        </p:attrNameLst>
                                      </p:cBhvr>
                                      <p:tavLst>
                                        <p:tav tm="0">
                                          <p:val>
                                            <p:strVal val="#ppt_y"/>
                                          </p:val>
                                        </p:tav>
                                        <p:tav tm="100000">
                                          <p:val>
                                            <p:strVal val="#ppt_y"/>
                                          </p:val>
                                        </p:tav>
                                      </p:tavLst>
                                    </p:anim>
                                    <p:anim calcmode="lin" valueType="num">
                                      <p:cBhvr>
                                        <p:cTn id="175" dur="500" fill="hold"/>
                                        <p:tgtEl>
                                          <p:spTgt spid="16406"/>
                                        </p:tgtEl>
                                        <p:attrNameLst>
                                          <p:attrName>ppt_w</p:attrName>
                                        </p:attrNameLst>
                                      </p:cBhvr>
                                      <p:tavLst>
                                        <p:tav tm="0">
                                          <p:val>
                                            <p:fltVal val="0"/>
                                          </p:val>
                                        </p:tav>
                                        <p:tav tm="100000">
                                          <p:val>
                                            <p:strVal val="#ppt_w"/>
                                          </p:val>
                                        </p:tav>
                                      </p:tavLst>
                                    </p:anim>
                                    <p:anim calcmode="lin" valueType="num">
                                      <p:cBhvr>
                                        <p:cTn id="176" dur="500" fill="hold"/>
                                        <p:tgtEl>
                                          <p:spTgt spid="16406"/>
                                        </p:tgtEl>
                                        <p:attrNameLst>
                                          <p:attrName>ppt_h</p:attrName>
                                        </p:attrNameLst>
                                      </p:cBhvr>
                                      <p:tavLst>
                                        <p:tav tm="0">
                                          <p:val>
                                            <p:strVal val="#ppt_h"/>
                                          </p:val>
                                        </p:tav>
                                        <p:tav tm="100000">
                                          <p:val>
                                            <p:strVal val="#ppt_h"/>
                                          </p:val>
                                        </p:tav>
                                      </p:tavLst>
                                    </p:anim>
                                  </p:childTnLst>
                                </p:cTn>
                              </p:par>
                            </p:childTnLst>
                          </p:cTn>
                        </p:par>
                        <p:par>
                          <p:cTn id="177" fill="hold" nodeType="afterGroup">
                            <p:stCondLst>
                              <p:cond delay="500"/>
                            </p:stCondLst>
                            <p:childTnLst>
                              <p:par>
                                <p:cTn id="178" presetID="17" presetClass="entr" presetSubtype="4" fill="hold" grpId="0" nodeType="afterEffect">
                                  <p:stCondLst>
                                    <p:cond delay="0"/>
                                  </p:stCondLst>
                                  <p:childTnLst>
                                    <p:set>
                                      <p:cBhvr>
                                        <p:cTn id="179" dur="1" fill="hold">
                                          <p:stCondLst>
                                            <p:cond delay="0"/>
                                          </p:stCondLst>
                                        </p:cTn>
                                        <p:tgtEl>
                                          <p:spTgt spid="16397"/>
                                        </p:tgtEl>
                                        <p:attrNameLst>
                                          <p:attrName>style.visibility</p:attrName>
                                        </p:attrNameLst>
                                      </p:cBhvr>
                                      <p:to>
                                        <p:strVal val="visible"/>
                                      </p:to>
                                    </p:set>
                                    <p:anim calcmode="lin" valueType="num">
                                      <p:cBhvr>
                                        <p:cTn id="180" dur="500" fill="hold"/>
                                        <p:tgtEl>
                                          <p:spTgt spid="16397"/>
                                        </p:tgtEl>
                                        <p:attrNameLst>
                                          <p:attrName>ppt_x</p:attrName>
                                        </p:attrNameLst>
                                      </p:cBhvr>
                                      <p:tavLst>
                                        <p:tav tm="0">
                                          <p:val>
                                            <p:strVal val="#ppt_x"/>
                                          </p:val>
                                        </p:tav>
                                        <p:tav tm="100000">
                                          <p:val>
                                            <p:strVal val="#ppt_x"/>
                                          </p:val>
                                        </p:tav>
                                      </p:tavLst>
                                    </p:anim>
                                    <p:anim calcmode="lin" valueType="num">
                                      <p:cBhvr>
                                        <p:cTn id="181" dur="500" fill="hold"/>
                                        <p:tgtEl>
                                          <p:spTgt spid="16397"/>
                                        </p:tgtEl>
                                        <p:attrNameLst>
                                          <p:attrName>ppt_y</p:attrName>
                                        </p:attrNameLst>
                                      </p:cBhvr>
                                      <p:tavLst>
                                        <p:tav tm="0">
                                          <p:val>
                                            <p:strVal val="#ppt_y+#ppt_h/2"/>
                                          </p:val>
                                        </p:tav>
                                        <p:tav tm="100000">
                                          <p:val>
                                            <p:strVal val="#ppt_y"/>
                                          </p:val>
                                        </p:tav>
                                      </p:tavLst>
                                    </p:anim>
                                    <p:anim calcmode="lin" valueType="num">
                                      <p:cBhvr>
                                        <p:cTn id="182" dur="500" fill="hold"/>
                                        <p:tgtEl>
                                          <p:spTgt spid="16397"/>
                                        </p:tgtEl>
                                        <p:attrNameLst>
                                          <p:attrName>ppt_w</p:attrName>
                                        </p:attrNameLst>
                                      </p:cBhvr>
                                      <p:tavLst>
                                        <p:tav tm="0">
                                          <p:val>
                                            <p:strVal val="#ppt_w"/>
                                          </p:val>
                                        </p:tav>
                                        <p:tav tm="100000">
                                          <p:val>
                                            <p:strVal val="#ppt_w"/>
                                          </p:val>
                                        </p:tav>
                                      </p:tavLst>
                                    </p:anim>
                                    <p:anim calcmode="lin" valueType="num">
                                      <p:cBhvr>
                                        <p:cTn id="183" dur="500" fill="hold"/>
                                        <p:tgtEl>
                                          <p:spTgt spid="16397"/>
                                        </p:tgtEl>
                                        <p:attrNameLst>
                                          <p:attrName>ppt_h</p:attrName>
                                        </p:attrNameLst>
                                      </p:cBhvr>
                                      <p:tavLst>
                                        <p:tav tm="0">
                                          <p:val>
                                            <p:fltVal val="0"/>
                                          </p:val>
                                        </p:tav>
                                        <p:tav tm="100000">
                                          <p:val>
                                            <p:strVal val="#ppt_h"/>
                                          </p:val>
                                        </p:tav>
                                      </p:tavLst>
                                    </p:anim>
                                  </p:childTnLst>
                                </p:cTn>
                              </p:par>
                            </p:childTnLst>
                          </p:cTn>
                        </p:par>
                        <p:par>
                          <p:cTn id="184" fill="hold" nodeType="afterGroup">
                            <p:stCondLst>
                              <p:cond delay="1000"/>
                            </p:stCondLst>
                            <p:childTnLst>
                              <p:par>
                                <p:cTn id="185" presetID="17" presetClass="entr" presetSubtype="2" fill="hold" grpId="0" nodeType="afterEffect">
                                  <p:stCondLst>
                                    <p:cond delay="0"/>
                                  </p:stCondLst>
                                  <p:childTnLst>
                                    <p:set>
                                      <p:cBhvr>
                                        <p:cTn id="186" dur="1" fill="hold">
                                          <p:stCondLst>
                                            <p:cond delay="0"/>
                                          </p:stCondLst>
                                        </p:cTn>
                                        <p:tgtEl>
                                          <p:spTgt spid="16396"/>
                                        </p:tgtEl>
                                        <p:attrNameLst>
                                          <p:attrName>style.visibility</p:attrName>
                                        </p:attrNameLst>
                                      </p:cBhvr>
                                      <p:to>
                                        <p:strVal val="visible"/>
                                      </p:to>
                                    </p:set>
                                    <p:anim calcmode="lin" valueType="num">
                                      <p:cBhvr>
                                        <p:cTn id="187" dur="500" fill="hold"/>
                                        <p:tgtEl>
                                          <p:spTgt spid="16396"/>
                                        </p:tgtEl>
                                        <p:attrNameLst>
                                          <p:attrName>ppt_x</p:attrName>
                                        </p:attrNameLst>
                                      </p:cBhvr>
                                      <p:tavLst>
                                        <p:tav tm="0">
                                          <p:val>
                                            <p:strVal val="#ppt_x+#ppt_w/2"/>
                                          </p:val>
                                        </p:tav>
                                        <p:tav tm="100000">
                                          <p:val>
                                            <p:strVal val="#ppt_x"/>
                                          </p:val>
                                        </p:tav>
                                      </p:tavLst>
                                    </p:anim>
                                    <p:anim calcmode="lin" valueType="num">
                                      <p:cBhvr>
                                        <p:cTn id="188" dur="500" fill="hold"/>
                                        <p:tgtEl>
                                          <p:spTgt spid="16396"/>
                                        </p:tgtEl>
                                        <p:attrNameLst>
                                          <p:attrName>ppt_y</p:attrName>
                                        </p:attrNameLst>
                                      </p:cBhvr>
                                      <p:tavLst>
                                        <p:tav tm="0">
                                          <p:val>
                                            <p:strVal val="#ppt_y"/>
                                          </p:val>
                                        </p:tav>
                                        <p:tav tm="100000">
                                          <p:val>
                                            <p:strVal val="#ppt_y"/>
                                          </p:val>
                                        </p:tav>
                                      </p:tavLst>
                                    </p:anim>
                                    <p:anim calcmode="lin" valueType="num">
                                      <p:cBhvr>
                                        <p:cTn id="189" dur="500" fill="hold"/>
                                        <p:tgtEl>
                                          <p:spTgt spid="16396"/>
                                        </p:tgtEl>
                                        <p:attrNameLst>
                                          <p:attrName>ppt_w</p:attrName>
                                        </p:attrNameLst>
                                      </p:cBhvr>
                                      <p:tavLst>
                                        <p:tav tm="0">
                                          <p:val>
                                            <p:fltVal val="0"/>
                                          </p:val>
                                        </p:tav>
                                        <p:tav tm="100000">
                                          <p:val>
                                            <p:strVal val="#ppt_w"/>
                                          </p:val>
                                        </p:tav>
                                      </p:tavLst>
                                    </p:anim>
                                    <p:anim calcmode="lin" valueType="num">
                                      <p:cBhvr>
                                        <p:cTn id="190" dur="500" fill="hold"/>
                                        <p:tgtEl>
                                          <p:spTgt spid="16396"/>
                                        </p:tgtEl>
                                        <p:attrNameLst>
                                          <p:attrName>ppt_h</p:attrName>
                                        </p:attrNameLst>
                                      </p:cBhvr>
                                      <p:tavLst>
                                        <p:tav tm="0">
                                          <p:val>
                                            <p:strVal val="#ppt_h"/>
                                          </p:val>
                                        </p:tav>
                                        <p:tav tm="100000">
                                          <p:val>
                                            <p:strVal val="#ppt_h"/>
                                          </p:val>
                                        </p:tav>
                                      </p:tavLst>
                                    </p:anim>
                                  </p:childTnLst>
                                </p:cTn>
                              </p:par>
                            </p:childTnLst>
                          </p:cTn>
                        </p:par>
                        <p:par>
                          <p:cTn id="191" fill="hold" nodeType="afterGroup">
                            <p:stCondLst>
                              <p:cond delay="1500"/>
                            </p:stCondLst>
                            <p:childTnLst>
                              <p:par>
                                <p:cTn id="192" presetID="17" presetClass="entr" presetSubtype="1" fill="hold" grpId="0" nodeType="afterEffect">
                                  <p:stCondLst>
                                    <p:cond delay="0"/>
                                  </p:stCondLst>
                                  <p:childTnLst>
                                    <p:set>
                                      <p:cBhvr>
                                        <p:cTn id="193" dur="1" fill="hold">
                                          <p:stCondLst>
                                            <p:cond delay="0"/>
                                          </p:stCondLst>
                                        </p:cTn>
                                        <p:tgtEl>
                                          <p:spTgt spid="16398"/>
                                        </p:tgtEl>
                                        <p:attrNameLst>
                                          <p:attrName>style.visibility</p:attrName>
                                        </p:attrNameLst>
                                      </p:cBhvr>
                                      <p:to>
                                        <p:strVal val="visible"/>
                                      </p:to>
                                    </p:set>
                                    <p:anim calcmode="lin" valueType="num">
                                      <p:cBhvr>
                                        <p:cTn id="194" dur="500" fill="hold"/>
                                        <p:tgtEl>
                                          <p:spTgt spid="16398"/>
                                        </p:tgtEl>
                                        <p:attrNameLst>
                                          <p:attrName>ppt_x</p:attrName>
                                        </p:attrNameLst>
                                      </p:cBhvr>
                                      <p:tavLst>
                                        <p:tav tm="0">
                                          <p:val>
                                            <p:strVal val="#ppt_x"/>
                                          </p:val>
                                        </p:tav>
                                        <p:tav tm="100000">
                                          <p:val>
                                            <p:strVal val="#ppt_x"/>
                                          </p:val>
                                        </p:tav>
                                      </p:tavLst>
                                    </p:anim>
                                    <p:anim calcmode="lin" valueType="num">
                                      <p:cBhvr>
                                        <p:cTn id="195" dur="500" fill="hold"/>
                                        <p:tgtEl>
                                          <p:spTgt spid="16398"/>
                                        </p:tgtEl>
                                        <p:attrNameLst>
                                          <p:attrName>ppt_y</p:attrName>
                                        </p:attrNameLst>
                                      </p:cBhvr>
                                      <p:tavLst>
                                        <p:tav tm="0">
                                          <p:val>
                                            <p:strVal val="#ppt_y-#ppt_h/2"/>
                                          </p:val>
                                        </p:tav>
                                        <p:tav tm="100000">
                                          <p:val>
                                            <p:strVal val="#ppt_y"/>
                                          </p:val>
                                        </p:tav>
                                      </p:tavLst>
                                    </p:anim>
                                    <p:anim calcmode="lin" valueType="num">
                                      <p:cBhvr>
                                        <p:cTn id="196" dur="500" fill="hold"/>
                                        <p:tgtEl>
                                          <p:spTgt spid="16398"/>
                                        </p:tgtEl>
                                        <p:attrNameLst>
                                          <p:attrName>ppt_w</p:attrName>
                                        </p:attrNameLst>
                                      </p:cBhvr>
                                      <p:tavLst>
                                        <p:tav tm="0">
                                          <p:val>
                                            <p:strVal val="#ppt_w"/>
                                          </p:val>
                                        </p:tav>
                                        <p:tav tm="100000">
                                          <p:val>
                                            <p:strVal val="#ppt_w"/>
                                          </p:val>
                                        </p:tav>
                                      </p:tavLst>
                                    </p:anim>
                                    <p:anim calcmode="lin" valueType="num">
                                      <p:cBhvr>
                                        <p:cTn id="197" dur="500" fill="hold"/>
                                        <p:tgtEl>
                                          <p:spTgt spid="16398"/>
                                        </p:tgtEl>
                                        <p:attrNameLst>
                                          <p:attrName>ppt_h</p:attrName>
                                        </p:attrNameLst>
                                      </p:cBhvr>
                                      <p:tavLst>
                                        <p:tav tm="0">
                                          <p:val>
                                            <p:fltVal val="0"/>
                                          </p:val>
                                        </p:tav>
                                        <p:tav tm="100000">
                                          <p:val>
                                            <p:strVal val="#ppt_h"/>
                                          </p:val>
                                        </p:tav>
                                      </p:tavLst>
                                    </p:anim>
                                  </p:childTnLst>
                                </p:cTn>
                              </p:par>
                            </p:childTnLst>
                          </p:cTn>
                        </p:par>
                        <p:par>
                          <p:cTn id="198" fill="hold" nodeType="afterGroup">
                            <p:stCondLst>
                              <p:cond delay="2000"/>
                            </p:stCondLst>
                            <p:childTnLst>
                              <p:par>
                                <p:cTn id="199" presetID="17" presetClass="entr" presetSubtype="8" fill="hold" grpId="0" nodeType="afterEffect">
                                  <p:stCondLst>
                                    <p:cond delay="0"/>
                                  </p:stCondLst>
                                  <p:childTnLst>
                                    <p:set>
                                      <p:cBhvr>
                                        <p:cTn id="200" dur="1" fill="hold">
                                          <p:stCondLst>
                                            <p:cond delay="0"/>
                                          </p:stCondLst>
                                        </p:cTn>
                                        <p:tgtEl>
                                          <p:spTgt spid="16399"/>
                                        </p:tgtEl>
                                        <p:attrNameLst>
                                          <p:attrName>style.visibility</p:attrName>
                                        </p:attrNameLst>
                                      </p:cBhvr>
                                      <p:to>
                                        <p:strVal val="visible"/>
                                      </p:to>
                                    </p:set>
                                    <p:anim calcmode="lin" valueType="num">
                                      <p:cBhvr>
                                        <p:cTn id="201" dur="500" fill="hold"/>
                                        <p:tgtEl>
                                          <p:spTgt spid="16399"/>
                                        </p:tgtEl>
                                        <p:attrNameLst>
                                          <p:attrName>ppt_x</p:attrName>
                                        </p:attrNameLst>
                                      </p:cBhvr>
                                      <p:tavLst>
                                        <p:tav tm="0">
                                          <p:val>
                                            <p:strVal val="#ppt_x-#ppt_w/2"/>
                                          </p:val>
                                        </p:tav>
                                        <p:tav tm="100000">
                                          <p:val>
                                            <p:strVal val="#ppt_x"/>
                                          </p:val>
                                        </p:tav>
                                      </p:tavLst>
                                    </p:anim>
                                    <p:anim calcmode="lin" valueType="num">
                                      <p:cBhvr>
                                        <p:cTn id="202" dur="500" fill="hold"/>
                                        <p:tgtEl>
                                          <p:spTgt spid="16399"/>
                                        </p:tgtEl>
                                        <p:attrNameLst>
                                          <p:attrName>ppt_y</p:attrName>
                                        </p:attrNameLst>
                                      </p:cBhvr>
                                      <p:tavLst>
                                        <p:tav tm="0">
                                          <p:val>
                                            <p:strVal val="#ppt_y"/>
                                          </p:val>
                                        </p:tav>
                                        <p:tav tm="100000">
                                          <p:val>
                                            <p:strVal val="#ppt_y"/>
                                          </p:val>
                                        </p:tav>
                                      </p:tavLst>
                                    </p:anim>
                                    <p:anim calcmode="lin" valueType="num">
                                      <p:cBhvr>
                                        <p:cTn id="203" dur="500" fill="hold"/>
                                        <p:tgtEl>
                                          <p:spTgt spid="16399"/>
                                        </p:tgtEl>
                                        <p:attrNameLst>
                                          <p:attrName>ppt_w</p:attrName>
                                        </p:attrNameLst>
                                      </p:cBhvr>
                                      <p:tavLst>
                                        <p:tav tm="0">
                                          <p:val>
                                            <p:fltVal val="0"/>
                                          </p:val>
                                        </p:tav>
                                        <p:tav tm="100000">
                                          <p:val>
                                            <p:strVal val="#ppt_w"/>
                                          </p:val>
                                        </p:tav>
                                      </p:tavLst>
                                    </p:anim>
                                    <p:anim calcmode="lin" valueType="num">
                                      <p:cBhvr>
                                        <p:cTn id="204" dur="500" fill="hold"/>
                                        <p:tgtEl>
                                          <p:spTgt spid="16399"/>
                                        </p:tgtEl>
                                        <p:attrNameLst>
                                          <p:attrName>ppt_h</p:attrName>
                                        </p:attrNameLst>
                                      </p:cBhvr>
                                      <p:tavLst>
                                        <p:tav tm="0">
                                          <p:val>
                                            <p:strVal val="#ppt_h"/>
                                          </p:val>
                                        </p:tav>
                                        <p:tav tm="100000">
                                          <p:val>
                                            <p:strVal val="#ppt_h"/>
                                          </p:val>
                                        </p:tav>
                                      </p:tavLst>
                                    </p:anim>
                                  </p:childTnLst>
                                </p:cTn>
                              </p:par>
                            </p:childTnLst>
                          </p:cTn>
                        </p:par>
                        <p:par>
                          <p:cTn id="205" fill="hold" nodeType="afterGroup">
                            <p:stCondLst>
                              <p:cond delay="2500"/>
                            </p:stCondLst>
                            <p:childTnLst>
                              <p:par>
                                <p:cTn id="206" presetID="17" presetClass="entr" presetSubtype="1" fill="hold" grpId="0" nodeType="afterEffect">
                                  <p:stCondLst>
                                    <p:cond delay="0"/>
                                  </p:stCondLst>
                                  <p:childTnLst>
                                    <p:set>
                                      <p:cBhvr>
                                        <p:cTn id="207" dur="1" fill="hold">
                                          <p:stCondLst>
                                            <p:cond delay="0"/>
                                          </p:stCondLst>
                                        </p:cTn>
                                        <p:tgtEl>
                                          <p:spTgt spid="16401"/>
                                        </p:tgtEl>
                                        <p:attrNameLst>
                                          <p:attrName>style.visibility</p:attrName>
                                        </p:attrNameLst>
                                      </p:cBhvr>
                                      <p:to>
                                        <p:strVal val="visible"/>
                                      </p:to>
                                    </p:set>
                                    <p:anim calcmode="lin" valueType="num">
                                      <p:cBhvr>
                                        <p:cTn id="208" dur="500" fill="hold"/>
                                        <p:tgtEl>
                                          <p:spTgt spid="16401"/>
                                        </p:tgtEl>
                                        <p:attrNameLst>
                                          <p:attrName>ppt_x</p:attrName>
                                        </p:attrNameLst>
                                      </p:cBhvr>
                                      <p:tavLst>
                                        <p:tav tm="0">
                                          <p:val>
                                            <p:strVal val="#ppt_x"/>
                                          </p:val>
                                        </p:tav>
                                        <p:tav tm="100000">
                                          <p:val>
                                            <p:strVal val="#ppt_x"/>
                                          </p:val>
                                        </p:tav>
                                      </p:tavLst>
                                    </p:anim>
                                    <p:anim calcmode="lin" valueType="num">
                                      <p:cBhvr>
                                        <p:cTn id="209" dur="500" fill="hold"/>
                                        <p:tgtEl>
                                          <p:spTgt spid="16401"/>
                                        </p:tgtEl>
                                        <p:attrNameLst>
                                          <p:attrName>ppt_y</p:attrName>
                                        </p:attrNameLst>
                                      </p:cBhvr>
                                      <p:tavLst>
                                        <p:tav tm="0">
                                          <p:val>
                                            <p:strVal val="#ppt_y-#ppt_h/2"/>
                                          </p:val>
                                        </p:tav>
                                        <p:tav tm="100000">
                                          <p:val>
                                            <p:strVal val="#ppt_y"/>
                                          </p:val>
                                        </p:tav>
                                      </p:tavLst>
                                    </p:anim>
                                    <p:anim calcmode="lin" valueType="num">
                                      <p:cBhvr>
                                        <p:cTn id="210" dur="500" fill="hold"/>
                                        <p:tgtEl>
                                          <p:spTgt spid="16401"/>
                                        </p:tgtEl>
                                        <p:attrNameLst>
                                          <p:attrName>ppt_w</p:attrName>
                                        </p:attrNameLst>
                                      </p:cBhvr>
                                      <p:tavLst>
                                        <p:tav tm="0">
                                          <p:val>
                                            <p:strVal val="#ppt_w"/>
                                          </p:val>
                                        </p:tav>
                                        <p:tav tm="100000">
                                          <p:val>
                                            <p:strVal val="#ppt_w"/>
                                          </p:val>
                                        </p:tav>
                                      </p:tavLst>
                                    </p:anim>
                                    <p:anim calcmode="lin" valueType="num">
                                      <p:cBhvr>
                                        <p:cTn id="211" dur="500" fill="hold"/>
                                        <p:tgtEl>
                                          <p:spTgt spid="16401"/>
                                        </p:tgtEl>
                                        <p:attrNameLst>
                                          <p:attrName>ppt_h</p:attrName>
                                        </p:attrNameLst>
                                      </p:cBhvr>
                                      <p:tavLst>
                                        <p:tav tm="0">
                                          <p:val>
                                            <p:fltVal val="0"/>
                                          </p:val>
                                        </p:tav>
                                        <p:tav tm="100000">
                                          <p:val>
                                            <p:strVal val="#ppt_h"/>
                                          </p:val>
                                        </p:tav>
                                      </p:tavLst>
                                    </p:anim>
                                  </p:childTnLst>
                                </p:cTn>
                              </p:par>
                            </p:childTnLst>
                          </p:cTn>
                        </p:par>
                        <p:par>
                          <p:cTn id="212" fill="hold" nodeType="afterGroup">
                            <p:stCondLst>
                              <p:cond delay="3000"/>
                            </p:stCondLst>
                            <p:childTnLst>
                              <p:par>
                                <p:cTn id="213" presetID="17" presetClass="entr" presetSubtype="8" fill="hold" grpId="0" nodeType="afterEffect">
                                  <p:stCondLst>
                                    <p:cond delay="0"/>
                                  </p:stCondLst>
                                  <p:childTnLst>
                                    <p:set>
                                      <p:cBhvr>
                                        <p:cTn id="214" dur="1" fill="hold">
                                          <p:stCondLst>
                                            <p:cond delay="0"/>
                                          </p:stCondLst>
                                        </p:cTn>
                                        <p:tgtEl>
                                          <p:spTgt spid="16402"/>
                                        </p:tgtEl>
                                        <p:attrNameLst>
                                          <p:attrName>style.visibility</p:attrName>
                                        </p:attrNameLst>
                                      </p:cBhvr>
                                      <p:to>
                                        <p:strVal val="visible"/>
                                      </p:to>
                                    </p:set>
                                    <p:anim calcmode="lin" valueType="num">
                                      <p:cBhvr>
                                        <p:cTn id="215" dur="500" fill="hold"/>
                                        <p:tgtEl>
                                          <p:spTgt spid="16402"/>
                                        </p:tgtEl>
                                        <p:attrNameLst>
                                          <p:attrName>ppt_x</p:attrName>
                                        </p:attrNameLst>
                                      </p:cBhvr>
                                      <p:tavLst>
                                        <p:tav tm="0">
                                          <p:val>
                                            <p:strVal val="#ppt_x-#ppt_w/2"/>
                                          </p:val>
                                        </p:tav>
                                        <p:tav tm="100000">
                                          <p:val>
                                            <p:strVal val="#ppt_x"/>
                                          </p:val>
                                        </p:tav>
                                      </p:tavLst>
                                    </p:anim>
                                    <p:anim calcmode="lin" valueType="num">
                                      <p:cBhvr>
                                        <p:cTn id="216" dur="500" fill="hold"/>
                                        <p:tgtEl>
                                          <p:spTgt spid="16402"/>
                                        </p:tgtEl>
                                        <p:attrNameLst>
                                          <p:attrName>ppt_y</p:attrName>
                                        </p:attrNameLst>
                                      </p:cBhvr>
                                      <p:tavLst>
                                        <p:tav tm="0">
                                          <p:val>
                                            <p:strVal val="#ppt_y"/>
                                          </p:val>
                                        </p:tav>
                                        <p:tav tm="100000">
                                          <p:val>
                                            <p:strVal val="#ppt_y"/>
                                          </p:val>
                                        </p:tav>
                                      </p:tavLst>
                                    </p:anim>
                                    <p:anim calcmode="lin" valueType="num">
                                      <p:cBhvr>
                                        <p:cTn id="217" dur="500" fill="hold"/>
                                        <p:tgtEl>
                                          <p:spTgt spid="16402"/>
                                        </p:tgtEl>
                                        <p:attrNameLst>
                                          <p:attrName>ppt_w</p:attrName>
                                        </p:attrNameLst>
                                      </p:cBhvr>
                                      <p:tavLst>
                                        <p:tav tm="0">
                                          <p:val>
                                            <p:fltVal val="0"/>
                                          </p:val>
                                        </p:tav>
                                        <p:tav tm="100000">
                                          <p:val>
                                            <p:strVal val="#ppt_w"/>
                                          </p:val>
                                        </p:tav>
                                      </p:tavLst>
                                    </p:anim>
                                    <p:anim calcmode="lin" valueType="num">
                                      <p:cBhvr>
                                        <p:cTn id="218" dur="500" fill="hold"/>
                                        <p:tgtEl>
                                          <p:spTgt spid="16402"/>
                                        </p:tgtEl>
                                        <p:attrNameLst>
                                          <p:attrName>ppt_h</p:attrName>
                                        </p:attrNameLst>
                                      </p:cBhvr>
                                      <p:tavLst>
                                        <p:tav tm="0">
                                          <p:val>
                                            <p:strVal val="#ppt_h"/>
                                          </p:val>
                                        </p:tav>
                                        <p:tav tm="100000">
                                          <p:val>
                                            <p:strVal val="#ppt_h"/>
                                          </p:val>
                                        </p:tav>
                                      </p:tavLst>
                                    </p:anim>
                                  </p:childTnLst>
                                </p:cTn>
                              </p:par>
                            </p:childTnLst>
                          </p:cTn>
                        </p:par>
                      </p:childTnLst>
                    </p:cTn>
                  </p:par>
                  <p:par>
                    <p:cTn id="219" fill="hold" nodeType="clickPar">
                      <p:stCondLst>
                        <p:cond delay="indefinite"/>
                      </p:stCondLst>
                      <p:childTnLst>
                        <p:par>
                          <p:cTn id="220" fill="hold" nodeType="withGroup">
                            <p:stCondLst>
                              <p:cond delay="0"/>
                            </p:stCondLst>
                            <p:childTnLst>
                              <p:par>
                                <p:cTn id="221" presetID="17" presetClass="entr" presetSubtype="8" fill="hold" grpId="0" nodeType="clickEffect">
                                  <p:stCondLst>
                                    <p:cond delay="0"/>
                                  </p:stCondLst>
                                  <p:childTnLst>
                                    <p:set>
                                      <p:cBhvr>
                                        <p:cTn id="222" dur="1" fill="hold">
                                          <p:stCondLst>
                                            <p:cond delay="0"/>
                                          </p:stCondLst>
                                        </p:cTn>
                                        <p:tgtEl>
                                          <p:spTgt spid="16432"/>
                                        </p:tgtEl>
                                        <p:attrNameLst>
                                          <p:attrName>style.visibility</p:attrName>
                                        </p:attrNameLst>
                                      </p:cBhvr>
                                      <p:to>
                                        <p:strVal val="visible"/>
                                      </p:to>
                                    </p:set>
                                    <p:anim calcmode="lin" valueType="num">
                                      <p:cBhvr>
                                        <p:cTn id="223" dur="500" fill="hold"/>
                                        <p:tgtEl>
                                          <p:spTgt spid="16432"/>
                                        </p:tgtEl>
                                        <p:attrNameLst>
                                          <p:attrName>ppt_x</p:attrName>
                                        </p:attrNameLst>
                                      </p:cBhvr>
                                      <p:tavLst>
                                        <p:tav tm="0">
                                          <p:val>
                                            <p:strVal val="#ppt_x-#ppt_w/2"/>
                                          </p:val>
                                        </p:tav>
                                        <p:tav tm="100000">
                                          <p:val>
                                            <p:strVal val="#ppt_x"/>
                                          </p:val>
                                        </p:tav>
                                      </p:tavLst>
                                    </p:anim>
                                    <p:anim calcmode="lin" valueType="num">
                                      <p:cBhvr>
                                        <p:cTn id="224" dur="500" fill="hold"/>
                                        <p:tgtEl>
                                          <p:spTgt spid="16432"/>
                                        </p:tgtEl>
                                        <p:attrNameLst>
                                          <p:attrName>ppt_y</p:attrName>
                                        </p:attrNameLst>
                                      </p:cBhvr>
                                      <p:tavLst>
                                        <p:tav tm="0">
                                          <p:val>
                                            <p:strVal val="#ppt_y"/>
                                          </p:val>
                                        </p:tav>
                                        <p:tav tm="100000">
                                          <p:val>
                                            <p:strVal val="#ppt_y"/>
                                          </p:val>
                                        </p:tav>
                                      </p:tavLst>
                                    </p:anim>
                                    <p:anim calcmode="lin" valueType="num">
                                      <p:cBhvr>
                                        <p:cTn id="225" dur="500" fill="hold"/>
                                        <p:tgtEl>
                                          <p:spTgt spid="16432"/>
                                        </p:tgtEl>
                                        <p:attrNameLst>
                                          <p:attrName>ppt_w</p:attrName>
                                        </p:attrNameLst>
                                      </p:cBhvr>
                                      <p:tavLst>
                                        <p:tav tm="0">
                                          <p:val>
                                            <p:fltVal val="0"/>
                                          </p:val>
                                        </p:tav>
                                        <p:tav tm="100000">
                                          <p:val>
                                            <p:strVal val="#ppt_w"/>
                                          </p:val>
                                        </p:tav>
                                      </p:tavLst>
                                    </p:anim>
                                    <p:anim calcmode="lin" valueType="num">
                                      <p:cBhvr>
                                        <p:cTn id="226" dur="500" fill="hold"/>
                                        <p:tgtEl>
                                          <p:spTgt spid="16432"/>
                                        </p:tgtEl>
                                        <p:attrNameLst>
                                          <p:attrName>ppt_h</p:attrName>
                                        </p:attrNameLst>
                                      </p:cBhvr>
                                      <p:tavLst>
                                        <p:tav tm="0">
                                          <p:val>
                                            <p:strVal val="#ppt_h"/>
                                          </p:val>
                                        </p:tav>
                                        <p:tav tm="100000">
                                          <p:val>
                                            <p:strVal val="#ppt_h"/>
                                          </p:val>
                                        </p:tav>
                                      </p:tavLst>
                                    </p:anim>
                                  </p:childTnLst>
                                </p:cTn>
                              </p:par>
                            </p:childTnLst>
                          </p:cTn>
                        </p:par>
                        <p:par>
                          <p:cTn id="227" fill="hold" nodeType="afterGroup">
                            <p:stCondLst>
                              <p:cond delay="500"/>
                            </p:stCondLst>
                            <p:childTnLst>
                              <p:par>
                                <p:cTn id="228" presetID="17" presetClass="entr" presetSubtype="1" fill="hold" grpId="0" nodeType="afterEffect">
                                  <p:stCondLst>
                                    <p:cond delay="0"/>
                                  </p:stCondLst>
                                  <p:childTnLst>
                                    <p:set>
                                      <p:cBhvr>
                                        <p:cTn id="229" dur="1" fill="hold">
                                          <p:stCondLst>
                                            <p:cond delay="0"/>
                                          </p:stCondLst>
                                        </p:cTn>
                                        <p:tgtEl>
                                          <p:spTgt spid="16448"/>
                                        </p:tgtEl>
                                        <p:attrNameLst>
                                          <p:attrName>style.visibility</p:attrName>
                                        </p:attrNameLst>
                                      </p:cBhvr>
                                      <p:to>
                                        <p:strVal val="visible"/>
                                      </p:to>
                                    </p:set>
                                    <p:anim calcmode="lin" valueType="num">
                                      <p:cBhvr>
                                        <p:cTn id="230" dur="500" fill="hold"/>
                                        <p:tgtEl>
                                          <p:spTgt spid="16448"/>
                                        </p:tgtEl>
                                        <p:attrNameLst>
                                          <p:attrName>ppt_x</p:attrName>
                                        </p:attrNameLst>
                                      </p:cBhvr>
                                      <p:tavLst>
                                        <p:tav tm="0">
                                          <p:val>
                                            <p:strVal val="#ppt_x"/>
                                          </p:val>
                                        </p:tav>
                                        <p:tav tm="100000">
                                          <p:val>
                                            <p:strVal val="#ppt_x"/>
                                          </p:val>
                                        </p:tav>
                                      </p:tavLst>
                                    </p:anim>
                                    <p:anim calcmode="lin" valueType="num">
                                      <p:cBhvr>
                                        <p:cTn id="231" dur="500" fill="hold"/>
                                        <p:tgtEl>
                                          <p:spTgt spid="16448"/>
                                        </p:tgtEl>
                                        <p:attrNameLst>
                                          <p:attrName>ppt_y</p:attrName>
                                        </p:attrNameLst>
                                      </p:cBhvr>
                                      <p:tavLst>
                                        <p:tav tm="0">
                                          <p:val>
                                            <p:strVal val="#ppt_y-#ppt_h/2"/>
                                          </p:val>
                                        </p:tav>
                                        <p:tav tm="100000">
                                          <p:val>
                                            <p:strVal val="#ppt_y"/>
                                          </p:val>
                                        </p:tav>
                                      </p:tavLst>
                                    </p:anim>
                                    <p:anim calcmode="lin" valueType="num">
                                      <p:cBhvr>
                                        <p:cTn id="232" dur="500" fill="hold"/>
                                        <p:tgtEl>
                                          <p:spTgt spid="16448"/>
                                        </p:tgtEl>
                                        <p:attrNameLst>
                                          <p:attrName>ppt_w</p:attrName>
                                        </p:attrNameLst>
                                      </p:cBhvr>
                                      <p:tavLst>
                                        <p:tav tm="0">
                                          <p:val>
                                            <p:strVal val="#ppt_w"/>
                                          </p:val>
                                        </p:tav>
                                        <p:tav tm="100000">
                                          <p:val>
                                            <p:strVal val="#ppt_w"/>
                                          </p:val>
                                        </p:tav>
                                      </p:tavLst>
                                    </p:anim>
                                    <p:anim calcmode="lin" valueType="num">
                                      <p:cBhvr>
                                        <p:cTn id="233" dur="500" fill="hold"/>
                                        <p:tgtEl>
                                          <p:spTgt spid="16448"/>
                                        </p:tgtEl>
                                        <p:attrNameLst>
                                          <p:attrName>ppt_h</p:attrName>
                                        </p:attrNameLst>
                                      </p:cBhvr>
                                      <p:tavLst>
                                        <p:tav tm="0">
                                          <p:val>
                                            <p:fltVal val="0"/>
                                          </p:val>
                                        </p:tav>
                                        <p:tav tm="100000">
                                          <p:val>
                                            <p:strVal val="#ppt_h"/>
                                          </p:val>
                                        </p:tav>
                                      </p:tavLst>
                                    </p:anim>
                                  </p:childTnLst>
                                </p:cTn>
                              </p:par>
                            </p:childTnLst>
                          </p:cTn>
                        </p:par>
                        <p:par>
                          <p:cTn id="234" fill="hold" nodeType="afterGroup">
                            <p:stCondLst>
                              <p:cond delay="1000"/>
                            </p:stCondLst>
                            <p:childTnLst>
                              <p:par>
                                <p:cTn id="235" presetID="17" presetClass="entr" presetSubtype="8" fill="hold" grpId="0" nodeType="afterEffect">
                                  <p:stCondLst>
                                    <p:cond delay="0"/>
                                  </p:stCondLst>
                                  <p:childTnLst>
                                    <p:set>
                                      <p:cBhvr>
                                        <p:cTn id="236" dur="1" fill="hold">
                                          <p:stCondLst>
                                            <p:cond delay="0"/>
                                          </p:stCondLst>
                                        </p:cTn>
                                        <p:tgtEl>
                                          <p:spTgt spid="16433"/>
                                        </p:tgtEl>
                                        <p:attrNameLst>
                                          <p:attrName>style.visibility</p:attrName>
                                        </p:attrNameLst>
                                      </p:cBhvr>
                                      <p:to>
                                        <p:strVal val="visible"/>
                                      </p:to>
                                    </p:set>
                                    <p:anim calcmode="lin" valueType="num">
                                      <p:cBhvr>
                                        <p:cTn id="237" dur="500" fill="hold"/>
                                        <p:tgtEl>
                                          <p:spTgt spid="16433"/>
                                        </p:tgtEl>
                                        <p:attrNameLst>
                                          <p:attrName>ppt_x</p:attrName>
                                        </p:attrNameLst>
                                      </p:cBhvr>
                                      <p:tavLst>
                                        <p:tav tm="0">
                                          <p:val>
                                            <p:strVal val="#ppt_x-#ppt_w/2"/>
                                          </p:val>
                                        </p:tav>
                                        <p:tav tm="100000">
                                          <p:val>
                                            <p:strVal val="#ppt_x"/>
                                          </p:val>
                                        </p:tav>
                                      </p:tavLst>
                                    </p:anim>
                                    <p:anim calcmode="lin" valueType="num">
                                      <p:cBhvr>
                                        <p:cTn id="238" dur="500" fill="hold"/>
                                        <p:tgtEl>
                                          <p:spTgt spid="16433"/>
                                        </p:tgtEl>
                                        <p:attrNameLst>
                                          <p:attrName>ppt_y</p:attrName>
                                        </p:attrNameLst>
                                      </p:cBhvr>
                                      <p:tavLst>
                                        <p:tav tm="0">
                                          <p:val>
                                            <p:strVal val="#ppt_y"/>
                                          </p:val>
                                        </p:tav>
                                        <p:tav tm="100000">
                                          <p:val>
                                            <p:strVal val="#ppt_y"/>
                                          </p:val>
                                        </p:tav>
                                      </p:tavLst>
                                    </p:anim>
                                    <p:anim calcmode="lin" valueType="num">
                                      <p:cBhvr>
                                        <p:cTn id="239" dur="500" fill="hold"/>
                                        <p:tgtEl>
                                          <p:spTgt spid="16433"/>
                                        </p:tgtEl>
                                        <p:attrNameLst>
                                          <p:attrName>ppt_w</p:attrName>
                                        </p:attrNameLst>
                                      </p:cBhvr>
                                      <p:tavLst>
                                        <p:tav tm="0">
                                          <p:val>
                                            <p:fltVal val="0"/>
                                          </p:val>
                                        </p:tav>
                                        <p:tav tm="100000">
                                          <p:val>
                                            <p:strVal val="#ppt_w"/>
                                          </p:val>
                                        </p:tav>
                                      </p:tavLst>
                                    </p:anim>
                                    <p:anim calcmode="lin" valueType="num">
                                      <p:cBhvr>
                                        <p:cTn id="240" dur="500" fill="hold"/>
                                        <p:tgtEl>
                                          <p:spTgt spid="16433"/>
                                        </p:tgtEl>
                                        <p:attrNameLst>
                                          <p:attrName>ppt_h</p:attrName>
                                        </p:attrNameLst>
                                      </p:cBhvr>
                                      <p:tavLst>
                                        <p:tav tm="0">
                                          <p:val>
                                            <p:strVal val="#ppt_h"/>
                                          </p:val>
                                        </p:tav>
                                        <p:tav tm="100000">
                                          <p:val>
                                            <p:strVal val="#ppt_h"/>
                                          </p:val>
                                        </p:tav>
                                      </p:tavLst>
                                    </p:anim>
                                  </p:childTnLst>
                                </p:cTn>
                              </p:par>
                            </p:childTnLst>
                          </p:cTn>
                        </p:par>
                        <p:par>
                          <p:cTn id="241" fill="hold" nodeType="afterGroup">
                            <p:stCondLst>
                              <p:cond delay="1500"/>
                            </p:stCondLst>
                            <p:childTnLst>
                              <p:par>
                                <p:cTn id="242" presetID="17" presetClass="entr" presetSubtype="1" fill="hold" grpId="0" nodeType="afterEffect">
                                  <p:stCondLst>
                                    <p:cond delay="0"/>
                                  </p:stCondLst>
                                  <p:childTnLst>
                                    <p:set>
                                      <p:cBhvr>
                                        <p:cTn id="243" dur="1" fill="hold">
                                          <p:stCondLst>
                                            <p:cond delay="0"/>
                                          </p:stCondLst>
                                        </p:cTn>
                                        <p:tgtEl>
                                          <p:spTgt spid="16408"/>
                                        </p:tgtEl>
                                        <p:attrNameLst>
                                          <p:attrName>style.visibility</p:attrName>
                                        </p:attrNameLst>
                                      </p:cBhvr>
                                      <p:to>
                                        <p:strVal val="visible"/>
                                      </p:to>
                                    </p:set>
                                    <p:anim calcmode="lin" valueType="num">
                                      <p:cBhvr>
                                        <p:cTn id="244" dur="500" fill="hold"/>
                                        <p:tgtEl>
                                          <p:spTgt spid="16408"/>
                                        </p:tgtEl>
                                        <p:attrNameLst>
                                          <p:attrName>ppt_x</p:attrName>
                                        </p:attrNameLst>
                                      </p:cBhvr>
                                      <p:tavLst>
                                        <p:tav tm="0">
                                          <p:val>
                                            <p:strVal val="#ppt_x"/>
                                          </p:val>
                                        </p:tav>
                                        <p:tav tm="100000">
                                          <p:val>
                                            <p:strVal val="#ppt_x"/>
                                          </p:val>
                                        </p:tav>
                                      </p:tavLst>
                                    </p:anim>
                                    <p:anim calcmode="lin" valueType="num">
                                      <p:cBhvr>
                                        <p:cTn id="245" dur="500" fill="hold"/>
                                        <p:tgtEl>
                                          <p:spTgt spid="16408"/>
                                        </p:tgtEl>
                                        <p:attrNameLst>
                                          <p:attrName>ppt_y</p:attrName>
                                        </p:attrNameLst>
                                      </p:cBhvr>
                                      <p:tavLst>
                                        <p:tav tm="0">
                                          <p:val>
                                            <p:strVal val="#ppt_y-#ppt_h/2"/>
                                          </p:val>
                                        </p:tav>
                                        <p:tav tm="100000">
                                          <p:val>
                                            <p:strVal val="#ppt_y"/>
                                          </p:val>
                                        </p:tav>
                                      </p:tavLst>
                                    </p:anim>
                                    <p:anim calcmode="lin" valueType="num">
                                      <p:cBhvr>
                                        <p:cTn id="246" dur="500" fill="hold"/>
                                        <p:tgtEl>
                                          <p:spTgt spid="16408"/>
                                        </p:tgtEl>
                                        <p:attrNameLst>
                                          <p:attrName>ppt_w</p:attrName>
                                        </p:attrNameLst>
                                      </p:cBhvr>
                                      <p:tavLst>
                                        <p:tav tm="0">
                                          <p:val>
                                            <p:strVal val="#ppt_w"/>
                                          </p:val>
                                        </p:tav>
                                        <p:tav tm="100000">
                                          <p:val>
                                            <p:strVal val="#ppt_w"/>
                                          </p:val>
                                        </p:tav>
                                      </p:tavLst>
                                    </p:anim>
                                    <p:anim calcmode="lin" valueType="num">
                                      <p:cBhvr>
                                        <p:cTn id="247" dur="500" fill="hold"/>
                                        <p:tgtEl>
                                          <p:spTgt spid="16408"/>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42"/>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nimBg="1"/>
      <p:bldP spid="16391" grpId="0" animBg="1"/>
      <p:bldP spid="16392" grpId="0" animBg="1"/>
      <p:bldP spid="16393" grpId="0" animBg="1"/>
      <p:bldP spid="16394" grpId="0" animBg="1"/>
      <p:bldP spid="16395" grpId="0" animBg="1"/>
      <p:bldP spid="16396" grpId="0" animBg="1"/>
      <p:bldP spid="16397" grpId="0" animBg="1"/>
      <p:bldP spid="16398" grpId="0" animBg="1"/>
      <p:bldP spid="16403" grpId="0" autoUpdateAnimBg="0" rev="1"/>
      <p:bldP spid="16404" grpId="0" autoUpdateAnimBg="0" rev="1"/>
      <p:bldP spid="16405" grpId="0" autoUpdateAnimBg="0"/>
      <p:bldP spid="16406" grpId="0" animBg="1"/>
      <p:bldP spid="16407" grpId="0" animBg="1" autoUpdateAnimBg="0" rev="1"/>
      <p:bldP spid="16408" grpId="0" animBg="1" autoUpdateAnimBg="0" rev="1"/>
      <p:bldP spid="16409" grpId="0" animBg="1"/>
      <p:bldP spid="16411" grpId="0" animBg="1"/>
      <p:bldP spid="16412" grpId="0" autoUpdateAnimBg="0"/>
      <p:bldP spid="16416" grpId="0" autoUpdateAnimBg="0"/>
      <p:bldP spid="16417" grpId="0" animBg="1"/>
      <p:bldP spid="16418" grpId="0" animBg="1"/>
      <p:bldP spid="16419" grpId="0" animBg="1"/>
      <p:bldP spid="16420" grpId="0" animBg="1"/>
      <p:bldP spid="16421" grpId="0" autoUpdateAnimBg="0"/>
      <p:bldP spid="16422" grpId="0" animBg="1"/>
      <p:bldP spid="16423" grpId="0" animBg="1"/>
      <p:bldP spid="16424" grpId="0" animBg="1"/>
      <p:bldP spid="16425" grpId="0" animBg="1"/>
      <p:bldP spid="16432" grpId="0" animBg="1"/>
      <p:bldP spid="16433" grpId="0" animBg="1"/>
      <p:bldP spid="16399" grpId="0" animBg="1"/>
      <p:bldP spid="16401" grpId="0" animBg="1"/>
      <p:bldP spid="16402" grpId="0" animBg="1"/>
      <p:bldP spid="16447" grpId="0" animBg="1" autoUpdateAnimBg="0" rev="1"/>
      <p:bldP spid="16448" grpId="0" animBg="1" autoUpdateAnimBg="0" rev="1"/>
      <p:bldP spid="4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52208" y="3272"/>
            <a:ext cx="8928566" cy="1384995"/>
          </a:xfrm>
          <a:prstGeom prst="rect">
            <a:avLst/>
          </a:prstGeom>
          <a:solidFill>
            <a:schemeClr val="bg1"/>
          </a:solidFill>
        </p:spPr>
        <p:txBody>
          <a:bodyPr wrap="square">
            <a:spAutoFit/>
          </a:bodyPr>
          <a:lstStyle/>
          <a:p>
            <a:pPr algn="just" eaLnBrk="1" hangingPunct="1"/>
            <a:r>
              <a:rPr lang="zh-CN" altLang="en-US" sz="2800" dirty="0">
                <a:solidFill>
                  <a:srgbClr val="0000FF"/>
                </a:solidFill>
                <a:latin typeface="+mn-ea"/>
                <a:ea typeface="+mn-ea"/>
                <a:cs typeface="+mn-ea"/>
              </a:rPr>
              <a:t>例</a:t>
            </a:r>
            <a:r>
              <a:rPr lang="en-US" altLang="zh-CN" sz="2800" dirty="0">
                <a:solidFill>
                  <a:srgbClr val="0000FF"/>
                </a:solidFill>
                <a:latin typeface="+mn-ea"/>
                <a:ea typeface="+mn-ea"/>
                <a:cs typeface="+mn-ea"/>
              </a:rPr>
              <a:t>14</a:t>
            </a:r>
            <a:r>
              <a:rPr lang="zh-CN" altLang="en-US" sz="2800" dirty="0">
                <a:solidFill>
                  <a:srgbClr val="0000FF"/>
                </a:solidFill>
                <a:latin typeface="+mn-ea"/>
                <a:ea typeface="+mn-ea"/>
                <a:cs typeface="+mn-ea"/>
              </a:rPr>
              <a:t>：</a:t>
            </a:r>
            <a:r>
              <a:rPr lang="zh-CN" altLang="en-US" sz="2800" dirty="0">
                <a:latin typeface="+mn-ea"/>
                <a:ea typeface="+mn-ea"/>
              </a:rPr>
              <a:t>用一片</a:t>
            </a:r>
            <a:r>
              <a:rPr lang="en-US" altLang="zh-CN" sz="2800" dirty="0">
                <a:latin typeface="+mn-ea"/>
                <a:ea typeface="+mn-ea"/>
              </a:rPr>
              <a:t>74HC161</a:t>
            </a:r>
            <a:r>
              <a:rPr lang="zh-CN" altLang="en-US" sz="2800" dirty="0">
                <a:latin typeface="+mn-ea"/>
                <a:ea typeface="+mn-ea"/>
              </a:rPr>
              <a:t>和必要的门电路构成一可控计数器。当控制端</a:t>
            </a:r>
            <a:r>
              <a:rPr lang="en-US" altLang="zh-CN" sz="2800" dirty="0">
                <a:solidFill>
                  <a:srgbClr val="800000"/>
                </a:solidFill>
                <a:latin typeface="+mn-ea"/>
                <a:ea typeface="+mn-ea"/>
              </a:rPr>
              <a:t>C=1</a:t>
            </a:r>
            <a:r>
              <a:rPr lang="zh-CN" altLang="en-US" sz="2800" dirty="0">
                <a:latin typeface="+mn-ea"/>
                <a:ea typeface="+mn-ea"/>
              </a:rPr>
              <a:t>时，实现八进制计数；</a:t>
            </a:r>
            <a:r>
              <a:rPr lang="en-US" altLang="zh-CN" sz="2800" dirty="0">
                <a:solidFill>
                  <a:srgbClr val="800000"/>
                </a:solidFill>
                <a:latin typeface="+mn-ea"/>
                <a:ea typeface="+mn-ea"/>
              </a:rPr>
              <a:t>C=0</a:t>
            </a:r>
            <a:r>
              <a:rPr lang="zh-CN" altLang="en-US" sz="2800" dirty="0">
                <a:latin typeface="+mn-ea"/>
                <a:ea typeface="+mn-ea"/>
              </a:rPr>
              <a:t>，实现四进制计数。</a:t>
            </a:r>
          </a:p>
        </p:txBody>
      </p:sp>
      <p:sp>
        <p:nvSpPr>
          <p:cNvPr id="4" name="矩形 3"/>
          <p:cNvSpPr/>
          <p:nvPr/>
        </p:nvSpPr>
        <p:spPr>
          <a:xfrm>
            <a:off x="243840" y="1477079"/>
            <a:ext cx="8361680" cy="461665"/>
          </a:xfrm>
          <a:prstGeom prst="rect">
            <a:avLst/>
          </a:prstGeom>
        </p:spPr>
        <p:txBody>
          <a:bodyPr wrap="square">
            <a:spAutoFit/>
          </a:bodyPr>
          <a:lstStyle/>
          <a:p>
            <a:pPr algn="just" eaLnBrk="1" hangingPunct="1"/>
            <a:r>
              <a:rPr lang="zh-CN" altLang="en-US">
                <a:latin typeface="+mn-ea"/>
                <a:ea typeface="+mn-ea"/>
              </a:rPr>
              <a:t>解：</a:t>
            </a:r>
            <a:r>
              <a:rPr lang="zh-CN" altLang="en-US" b="0">
                <a:latin typeface="+mn-ea"/>
                <a:ea typeface="+mn-ea"/>
              </a:rPr>
              <a:t>方法一：采用</a:t>
            </a:r>
            <a:r>
              <a:rPr lang="zh-CN" altLang="en-US">
                <a:solidFill>
                  <a:srgbClr val="003300"/>
                </a:solidFill>
                <a:latin typeface="+mn-ea"/>
                <a:ea typeface="+mn-ea"/>
              </a:rPr>
              <a:t>复位法</a:t>
            </a:r>
            <a:r>
              <a:rPr lang="zh-CN" altLang="en-US" b="0">
                <a:latin typeface="+mn-ea"/>
                <a:ea typeface="+mn-ea"/>
              </a:rPr>
              <a:t>和</a:t>
            </a:r>
            <a:r>
              <a:rPr lang="zh-CN" altLang="en-US">
                <a:solidFill>
                  <a:srgbClr val="000099"/>
                </a:solidFill>
                <a:latin typeface="+mn-ea"/>
                <a:ea typeface="+mn-ea"/>
              </a:rPr>
              <a:t>状态译码置数法</a:t>
            </a:r>
            <a:r>
              <a:rPr lang="zh-CN" altLang="en-US" b="0">
                <a:latin typeface="+mn-ea"/>
                <a:ea typeface="+mn-ea"/>
              </a:rPr>
              <a:t>构成可控计数器。</a:t>
            </a:r>
          </a:p>
        </p:txBody>
      </p:sp>
      <p:graphicFrame>
        <p:nvGraphicFramePr>
          <p:cNvPr id="6" name="对象 5"/>
          <p:cNvGraphicFramePr>
            <a:graphicFrameLocks noChangeAspect="1"/>
          </p:cNvGraphicFramePr>
          <p:nvPr>
            <p:extLst>
              <p:ext uri="{D42A27DB-BD31-4B8C-83A1-F6EECF244321}">
                <p14:modId xmlns:p14="http://schemas.microsoft.com/office/powerpoint/2010/main" val="2065002072"/>
              </p:ext>
            </p:extLst>
          </p:nvPr>
        </p:nvGraphicFramePr>
        <p:xfrm>
          <a:off x="428265" y="3140931"/>
          <a:ext cx="3159888" cy="1838072"/>
        </p:xfrm>
        <a:graphic>
          <a:graphicData uri="http://schemas.openxmlformats.org/presentationml/2006/ole">
            <mc:AlternateContent xmlns:mc="http://schemas.openxmlformats.org/markup-compatibility/2006">
              <mc:Choice xmlns:v="urn:schemas-microsoft-com:vml" Requires="v">
                <p:oleObj name="Visio" r:id="rId2" imgW="4023279" imgH="2339280" progId="Visio.Drawing.15">
                  <p:embed/>
                </p:oleObj>
              </mc:Choice>
              <mc:Fallback>
                <p:oleObj name="Visio" r:id="rId2" imgW="4023279" imgH="2339280"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65" y="3140931"/>
                        <a:ext cx="3159888" cy="1838072"/>
                      </a:xfrm>
                      <a:prstGeom prst="rect">
                        <a:avLst/>
                      </a:prstGeom>
                      <a:noFill/>
                    </p:spPr>
                  </p:pic>
                </p:oleObj>
              </mc:Fallback>
            </mc:AlternateContent>
          </a:graphicData>
        </a:graphic>
      </p:graphicFrame>
      <p:sp>
        <p:nvSpPr>
          <p:cNvPr id="8" name="Rectangle 9"/>
          <p:cNvSpPr>
            <a:spLocks noChangeArrowheads="1"/>
          </p:cNvSpPr>
          <p:nvPr/>
        </p:nvSpPr>
        <p:spPr bwMode="auto">
          <a:xfrm>
            <a:off x="522167" y="2250118"/>
            <a:ext cx="4392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400" i="0">
                <a:solidFill>
                  <a:srgbClr val="003300"/>
                </a:solidFill>
                <a:latin typeface="+mn-ea"/>
                <a:ea typeface="+mn-ea"/>
              </a:rPr>
              <a:t>C=0  4</a:t>
            </a:r>
            <a:r>
              <a:rPr kumimoji="1" lang="zh-CN" altLang="en-US" sz="2400" i="0">
                <a:solidFill>
                  <a:srgbClr val="003300"/>
                </a:solidFill>
                <a:latin typeface="+mn-ea"/>
                <a:ea typeface="+mn-ea"/>
              </a:rPr>
              <a:t>进制计数状态图 </a:t>
            </a:r>
          </a:p>
        </p:txBody>
      </p:sp>
      <p:graphicFrame>
        <p:nvGraphicFramePr>
          <p:cNvPr id="7" name="对象 6"/>
          <p:cNvGraphicFramePr>
            <a:graphicFrameLocks noChangeAspect="1"/>
          </p:cNvGraphicFramePr>
          <p:nvPr>
            <p:extLst>
              <p:ext uri="{D42A27DB-BD31-4B8C-83A1-F6EECF244321}">
                <p14:modId xmlns:p14="http://schemas.microsoft.com/office/powerpoint/2010/main" val="778480470"/>
              </p:ext>
            </p:extLst>
          </p:nvPr>
        </p:nvGraphicFramePr>
        <p:xfrm>
          <a:off x="1513712" y="5291720"/>
          <a:ext cx="1599878" cy="628524"/>
        </p:xfrm>
        <a:graphic>
          <a:graphicData uri="http://schemas.openxmlformats.org/presentationml/2006/ole">
            <mc:AlternateContent xmlns:mc="http://schemas.openxmlformats.org/markup-compatibility/2006">
              <mc:Choice xmlns:v="urn:schemas-microsoft-com:vml" Requires="v">
                <p:oleObj name="Equation" r:id="rId8" imgW="711000" imgH="279360" progId="Equation.DSMT4">
                  <p:embed/>
                </p:oleObj>
              </mc:Choice>
              <mc:Fallback>
                <p:oleObj name="Equation" r:id="rId8" imgW="711000" imgH="279360" progId="Equation.DSMT4">
                  <p:embed/>
                  <p:pic>
                    <p:nvPicPr>
                      <p:cNvPr id="0" name=""/>
                      <p:cNvPicPr/>
                      <p:nvPr/>
                    </p:nvPicPr>
                    <p:blipFill>
                      <a:blip r:embed="rId9"/>
                      <a:stretch>
                        <a:fillRect/>
                      </a:stretch>
                    </p:blipFill>
                    <p:spPr>
                      <a:xfrm>
                        <a:off x="1513712" y="5291720"/>
                        <a:ext cx="1599878" cy="628524"/>
                      </a:xfrm>
                      <a:prstGeom prst="rect">
                        <a:avLst/>
                      </a:prstGeom>
                    </p:spPr>
                  </p:pic>
                </p:oleObj>
              </mc:Fallback>
            </mc:AlternateContent>
          </a:graphicData>
        </a:graphic>
      </p:graphicFrame>
      <p:sp>
        <p:nvSpPr>
          <p:cNvPr id="10" name="Rectangle 63"/>
          <p:cNvSpPr>
            <a:spLocks noChangeArrowheads="1"/>
          </p:cNvSpPr>
          <p:nvPr/>
        </p:nvSpPr>
        <p:spPr bwMode="auto">
          <a:xfrm>
            <a:off x="4681497" y="2250118"/>
            <a:ext cx="4608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4"/>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5"/>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6"/>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7"/>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Clr>
                <a:srgbClr val="66FF33"/>
              </a:buClr>
              <a:buNone/>
            </a:pPr>
            <a:r>
              <a:rPr kumimoji="1" lang="en-US" altLang="zh-CN" sz="2400" i="0">
                <a:solidFill>
                  <a:srgbClr val="000099"/>
                </a:solidFill>
                <a:latin typeface="+mn-ea"/>
                <a:ea typeface="+mn-ea"/>
              </a:rPr>
              <a:t>C=1  8</a:t>
            </a:r>
            <a:r>
              <a:rPr kumimoji="1" lang="zh-CN" altLang="en-US" sz="2400" i="0">
                <a:solidFill>
                  <a:srgbClr val="000099"/>
                </a:solidFill>
                <a:latin typeface="+mn-ea"/>
                <a:ea typeface="+mn-ea"/>
              </a:rPr>
              <a:t>进制计数状态图</a:t>
            </a:r>
          </a:p>
        </p:txBody>
      </p:sp>
      <p:graphicFrame>
        <p:nvGraphicFramePr>
          <p:cNvPr id="12" name="对象 11"/>
          <p:cNvGraphicFramePr>
            <a:graphicFrameLocks noChangeAspect="1"/>
          </p:cNvGraphicFramePr>
          <p:nvPr>
            <p:extLst>
              <p:ext uri="{D42A27DB-BD31-4B8C-83A1-F6EECF244321}">
                <p14:modId xmlns:p14="http://schemas.microsoft.com/office/powerpoint/2010/main" val="3881764448"/>
              </p:ext>
            </p:extLst>
          </p:nvPr>
        </p:nvGraphicFramePr>
        <p:xfrm>
          <a:off x="5099975" y="3023157"/>
          <a:ext cx="2941166" cy="2346610"/>
        </p:xfrm>
        <a:graphic>
          <a:graphicData uri="http://schemas.openxmlformats.org/presentationml/2006/ole">
            <mc:AlternateContent xmlns:mc="http://schemas.openxmlformats.org/markup-compatibility/2006">
              <mc:Choice xmlns:v="urn:schemas-microsoft-com:vml" Requires="v">
                <p:oleObj name="Visio" r:id="rId10" imgW="3840521" imgH="3063312" progId="Visio.Drawing.15">
                  <p:embed/>
                </p:oleObj>
              </mc:Choice>
              <mc:Fallback>
                <p:oleObj name="Visio" r:id="rId10" imgW="3840521" imgH="3063312" progId="Visio.Drawing.15">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99975" y="3023157"/>
                        <a:ext cx="2941166" cy="2346610"/>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704267953"/>
              </p:ext>
            </p:extLst>
          </p:nvPr>
        </p:nvGraphicFramePr>
        <p:xfrm>
          <a:off x="5570883" y="5662925"/>
          <a:ext cx="2470258" cy="514637"/>
        </p:xfrm>
        <a:graphic>
          <a:graphicData uri="http://schemas.openxmlformats.org/presentationml/2006/ole">
            <mc:AlternateContent xmlns:mc="http://schemas.openxmlformats.org/markup-compatibility/2006">
              <mc:Choice xmlns:v="urn:schemas-microsoft-com:vml" Requires="v">
                <p:oleObj name="Equation" r:id="rId12" imgW="1218960" imgH="253800" progId="Equation.DSMT4">
                  <p:embed/>
                </p:oleObj>
              </mc:Choice>
              <mc:Fallback>
                <p:oleObj name="Equation" r:id="rId12" imgW="1218960" imgH="253800" progId="Equation.DSMT4">
                  <p:embed/>
                  <p:pic>
                    <p:nvPicPr>
                      <p:cNvPr id="0" name=""/>
                      <p:cNvPicPr/>
                      <p:nvPr/>
                    </p:nvPicPr>
                    <p:blipFill>
                      <a:blip r:embed="rId13"/>
                      <a:stretch>
                        <a:fillRect/>
                      </a:stretch>
                    </p:blipFill>
                    <p:spPr>
                      <a:xfrm>
                        <a:off x="5570883" y="5662925"/>
                        <a:ext cx="2470258" cy="514637"/>
                      </a:xfrm>
                      <a:prstGeom prst="rect">
                        <a:avLst/>
                      </a:prstGeom>
                    </p:spPr>
                  </p:pic>
                </p:oleObj>
              </mc:Fallback>
            </mc:AlternateContent>
          </a:graphicData>
        </a:graphic>
      </p:graphicFrame>
    </p:spTree>
    <p:extLst>
      <p:ext uri="{BB962C8B-B14F-4D97-AF65-F5344CB8AC3E}">
        <p14:creationId xmlns:p14="http://schemas.microsoft.com/office/powerpoint/2010/main" val="2475396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52208" y="3272"/>
            <a:ext cx="8928566" cy="1384995"/>
          </a:xfrm>
          <a:prstGeom prst="rect">
            <a:avLst/>
          </a:prstGeom>
          <a:solidFill>
            <a:schemeClr val="bg1"/>
          </a:solidFill>
        </p:spPr>
        <p:txBody>
          <a:bodyPr wrap="square">
            <a:spAutoFit/>
          </a:bodyPr>
          <a:lstStyle/>
          <a:p>
            <a:pPr algn="just" eaLnBrk="1" hangingPunct="1"/>
            <a:r>
              <a:rPr lang="zh-CN" altLang="en-US" sz="2800" dirty="0">
                <a:solidFill>
                  <a:srgbClr val="0000FF"/>
                </a:solidFill>
                <a:latin typeface="+mn-ea"/>
                <a:ea typeface="+mn-ea"/>
                <a:cs typeface="+mn-ea"/>
              </a:rPr>
              <a:t>例</a:t>
            </a:r>
            <a:r>
              <a:rPr lang="en-US" altLang="zh-CN" sz="2800" dirty="0">
                <a:solidFill>
                  <a:srgbClr val="0000FF"/>
                </a:solidFill>
                <a:latin typeface="+mn-ea"/>
                <a:ea typeface="+mn-ea"/>
                <a:cs typeface="+mn-ea"/>
              </a:rPr>
              <a:t>14</a:t>
            </a:r>
            <a:r>
              <a:rPr lang="zh-CN" altLang="en-US" sz="2800" dirty="0">
                <a:solidFill>
                  <a:srgbClr val="0000FF"/>
                </a:solidFill>
                <a:latin typeface="+mn-ea"/>
                <a:ea typeface="+mn-ea"/>
                <a:cs typeface="+mn-ea"/>
              </a:rPr>
              <a:t>：</a:t>
            </a:r>
            <a:r>
              <a:rPr lang="zh-CN" altLang="en-US" sz="2800" dirty="0">
                <a:latin typeface="+mn-ea"/>
                <a:ea typeface="+mn-ea"/>
              </a:rPr>
              <a:t>用一片</a:t>
            </a:r>
            <a:r>
              <a:rPr lang="en-US" altLang="zh-CN" sz="2800" dirty="0">
                <a:latin typeface="+mn-ea"/>
                <a:ea typeface="+mn-ea"/>
              </a:rPr>
              <a:t>74HC161</a:t>
            </a:r>
            <a:r>
              <a:rPr lang="zh-CN" altLang="en-US" sz="2800" dirty="0">
                <a:latin typeface="+mn-ea"/>
                <a:ea typeface="+mn-ea"/>
              </a:rPr>
              <a:t>和必要的门电路构成一可控计数器。当控制端</a:t>
            </a:r>
            <a:r>
              <a:rPr lang="en-US" altLang="zh-CN" sz="2800" dirty="0">
                <a:solidFill>
                  <a:srgbClr val="800000"/>
                </a:solidFill>
                <a:latin typeface="+mn-ea"/>
                <a:ea typeface="+mn-ea"/>
              </a:rPr>
              <a:t>C=1</a:t>
            </a:r>
            <a:r>
              <a:rPr lang="zh-CN" altLang="en-US" sz="2800" dirty="0">
                <a:latin typeface="+mn-ea"/>
                <a:ea typeface="+mn-ea"/>
              </a:rPr>
              <a:t>时，实现八进制计数；</a:t>
            </a:r>
            <a:r>
              <a:rPr lang="en-US" altLang="zh-CN" sz="2800" dirty="0">
                <a:solidFill>
                  <a:srgbClr val="800000"/>
                </a:solidFill>
                <a:latin typeface="+mn-ea"/>
                <a:ea typeface="+mn-ea"/>
              </a:rPr>
              <a:t>C=0</a:t>
            </a:r>
            <a:r>
              <a:rPr lang="zh-CN" altLang="en-US" sz="2800" dirty="0">
                <a:latin typeface="+mn-ea"/>
                <a:ea typeface="+mn-ea"/>
              </a:rPr>
              <a:t>，实现四进制计数。</a:t>
            </a:r>
          </a:p>
        </p:txBody>
      </p:sp>
      <p:sp>
        <p:nvSpPr>
          <p:cNvPr id="4" name="矩形 3"/>
          <p:cNvSpPr/>
          <p:nvPr/>
        </p:nvSpPr>
        <p:spPr>
          <a:xfrm>
            <a:off x="243840" y="1477079"/>
            <a:ext cx="8361680" cy="461665"/>
          </a:xfrm>
          <a:prstGeom prst="rect">
            <a:avLst/>
          </a:prstGeom>
        </p:spPr>
        <p:txBody>
          <a:bodyPr wrap="square">
            <a:spAutoFit/>
          </a:bodyPr>
          <a:lstStyle/>
          <a:p>
            <a:pPr algn="just" eaLnBrk="1" hangingPunct="1"/>
            <a:r>
              <a:rPr lang="zh-CN" altLang="en-US">
                <a:latin typeface="+mn-ea"/>
                <a:ea typeface="+mn-ea"/>
              </a:rPr>
              <a:t>解：</a:t>
            </a:r>
            <a:r>
              <a:rPr lang="zh-CN" altLang="en-US" b="0">
                <a:latin typeface="+mn-ea"/>
                <a:ea typeface="+mn-ea"/>
              </a:rPr>
              <a:t>方法一：采用</a:t>
            </a:r>
            <a:r>
              <a:rPr lang="zh-CN" altLang="en-US">
                <a:solidFill>
                  <a:srgbClr val="003300"/>
                </a:solidFill>
                <a:latin typeface="+mn-ea"/>
                <a:ea typeface="+mn-ea"/>
              </a:rPr>
              <a:t>复位法</a:t>
            </a:r>
            <a:r>
              <a:rPr lang="zh-CN" altLang="en-US" b="0">
                <a:latin typeface="+mn-ea"/>
                <a:ea typeface="+mn-ea"/>
              </a:rPr>
              <a:t>和</a:t>
            </a:r>
            <a:r>
              <a:rPr lang="zh-CN" altLang="en-US">
                <a:solidFill>
                  <a:srgbClr val="000099"/>
                </a:solidFill>
                <a:latin typeface="+mn-ea"/>
                <a:ea typeface="+mn-ea"/>
              </a:rPr>
              <a:t>状态译码置数法</a:t>
            </a:r>
            <a:r>
              <a:rPr lang="zh-CN" altLang="en-US" b="0">
                <a:latin typeface="+mn-ea"/>
                <a:ea typeface="+mn-ea"/>
              </a:rPr>
              <a:t>构成可控计数器。</a:t>
            </a:r>
          </a:p>
        </p:txBody>
      </p:sp>
      <p:graphicFrame>
        <p:nvGraphicFramePr>
          <p:cNvPr id="11" name="Object 4"/>
          <p:cNvGraphicFramePr>
            <a:graphicFrameLocks noChangeAspect="1"/>
          </p:cNvGraphicFramePr>
          <p:nvPr>
            <p:extLst>
              <p:ext uri="{D42A27DB-BD31-4B8C-83A1-F6EECF244321}">
                <p14:modId xmlns:p14="http://schemas.microsoft.com/office/powerpoint/2010/main" val="1608750757"/>
              </p:ext>
            </p:extLst>
          </p:nvPr>
        </p:nvGraphicFramePr>
        <p:xfrm>
          <a:off x="939379" y="2592728"/>
          <a:ext cx="1532415" cy="530317"/>
        </p:xfrm>
        <a:graphic>
          <a:graphicData uri="http://schemas.openxmlformats.org/presentationml/2006/ole">
            <mc:AlternateContent xmlns:mc="http://schemas.openxmlformats.org/markup-compatibility/2006">
              <mc:Choice xmlns:v="urn:schemas-microsoft-com:vml" Requires="v">
                <p:oleObj name="Equation" r:id="rId2" imgW="711000" imgH="279360" progId="Equation.DSMT4">
                  <p:embed/>
                </p:oleObj>
              </mc:Choice>
              <mc:Fallback>
                <p:oleObj name="Equation" r:id="rId2" imgW="711000" imgH="279360" progId="Equation.DSMT4">
                  <p:embed/>
                  <p:pic>
                    <p:nvPicPr>
                      <p:cNvPr id="0" name=""/>
                      <p:cNvPicPr>
                        <a:picLocks noChangeAspect="1" noChangeArrowheads="1"/>
                      </p:cNvPicPr>
                      <p:nvPr/>
                    </p:nvPicPr>
                    <p:blipFill>
                      <a:blip r:embed="rId3"/>
                      <a:srcRect/>
                      <a:stretch>
                        <a:fillRect/>
                      </a:stretch>
                    </p:blipFill>
                    <p:spPr bwMode="auto">
                      <a:xfrm>
                        <a:off x="939379" y="2592728"/>
                        <a:ext cx="1532415" cy="530317"/>
                      </a:xfrm>
                      <a:prstGeom prst="rect">
                        <a:avLst/>
                      </a:prstGeom>
                      <a:noFill/>
                      <a:ln>
                        <a:noFill/>
                      </a:ln>
                    </p:spPr>
                  </p:pic>
                </p:oleObj>
              </mc:Fallback>
            </mc:AlternateContent>
          </a:graphicData>
        </a:graphic>
      </p:graphicFrame>
      <p:graphicFrame>
        <p:nvGraphicFramePr>
          <p:cNvPr id="14" name="Object 5"/>
          <p:cNvGraphicFramePr>
            <a:graphicFrameLocks noChangeAspect="1"/>
          </p:cNvGraphicFramePr>
          <p:nvPr>
            <p:extLst>
              <p:ext uri="{D42A27DB-BD31-4B8C-83A1-F6EECF244321}">
                <p14:modId xmlns:p14="http://schemas.microsoft.com/office/powerpoint/2010/main" val="4083786116"/>
              </p:ext>
            </p:extLst>
          </p:nvPr>
        </p:nvGraphicFramePr>
        <p:xfrm>
          <a:off x="939379" y="3341746"/>
          <a:ext cx="2486728" cy="513694"/>
        </p:xfrm>
        <a:graphic>
          <a:graphicData uri="http://schemas.openxmlformats.org/presentationml/2006/ole">
            <mc:AlternateContent xmlns:mc="http://schemas.openxmlformats.org/markup-compatibility/2006">
              <mc:Choice xmlns:v="urn:schemas-microsoft-com:vml" Requires="v">
                <p:oleObj name="Equation" r:id="rId4" imgW="1218960" imgH="253800" progId="Equation.DSMT4">
                  <p:embed/>
                </p:oleObj>
              </mc:Choice>
              <mc:Fallback>
                <p:oleObj name="Equation" r:id="rId4" imgW="1218960" imgH="253800" progId="Equation.DSMT4">
                  <p:embed/>
                  <p:pic>
                    <p:nvPicPr>
                      <p:cNvPr id="0" name=""/>
                      <p:cNvPicPr>
                        <a:picLocks noChangeAspect="1" noChangeArrowheads="1"/>
                      </p:cNvPicPr>
                      <p:nvPr/>
                    </p:nvPicPr>
                    <p:blipFill>
                      <a:blip r:embed="rId5"/>
                      <a:srcRect/>
                      <a:stretch>
                        <a:fillRect/>
                      </a:stretch>
                    </p:blipFill>
                    <p:spPr bwMode="auto">
                      <a:xfrm>
                        <a:off x="939379" y="3341746"/>
                        <a:ext cx="2486728" cy="513694"/>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15" name="Rectangle 6"/>
              <p:cNvSpPr>
                <a:spLocks noChangeArrowheads="1"/>
              </p:cNvSpPr>
              <p:nvPr/>
            </p:nvSpPr>
            <p:spPr bwMode="auto">
              <a:xfrm>
                <a:off x="939378" y="4035883"/>
                <a:ext cx="3240088" cy="9787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lnSpc>
                    <a:spcPct val="120000"/>
                  </a:lnSpc>
                  <a:spcBef>
                    <a:spcPct val="20000"/>
                  </a:spcBef>
                  <a:buBlip>
                    <a:blip r:embed="rId6"/>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7"/>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8"/>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14:m>
                  <m:oMathPara xmlns:m="http://schemas.openxmlformats.org/officeDocument/2006/math">
                    <m:oMathParaPr>
                      <m:jc m:val="left"/>
                    </m:oMathParaPr>
                    <m:oMath xmlns:m="http://schemas.openxmlformats.org/officeDocument/2006/math">
                      <m:r>
                        <a:rPr kumimoji="1" lang="en-US" altLang="zh-CN" sz="2400" b="1" i="1" smtClean="0">
                          <a:latin typeface="Cambria Math" panose="02040503050406030204" pitchFamily="18" charset="0"/>
                          <a:ea typeface="Cambria Math" panose="02040503050406030204" pitchFamily="18" charset="0"/>
                        </a:rPr>
                        <m:t>𝑫</m:t>
                      </m:r>
                      <m:r>
                        <a:rPr kumimoji="1" lang="en-US" altLang="zh-CN" sz="2400" b="1" i="1" baseline="-30000">
                          <a:latin typeface="Cambria Math" panose="02040503050406030204" pitchFamily="18" charset="0"/>
                          <a:ea typeface="Cambria Math" panose="02040503050406030204" pitchFamily="18" charset="0"/>
                        </a:rPr>
                        <m:t>𝟑</m:t>
                      </m:r>
                      <m:r>
                        <a:rPr kumimoji="1" lang="en-US" altLang="zh-CN" sz="2400" b="1" i="1">
                          <a:latin typeface="Cambria Math" panose="02040503050406030204" pitchFamily="18" charset="0"/>
                          <a:ea typeface="Cambria Math" panose="02040503050406030204" pitchFamily="18" charset="0"/>
                        </a:rPr>
                        <m:t>𝑫</m:t>
                      </m:r>
                      <m:r>
                        <a:rPr kumimoji="1" lang="en-US" altLang="zh-CN" sz="2400" b="1" i="1" baseline="-30000">
                          <a:latin typeface="Cambria Math" panose="02040503050406030204" pitchFamily="18" charset="0"/>
                          <a:ea typeface="Cambria Math" panose="02040503050406030204" pitchFamily="18" charset="0"/>
                        </a:rPr>
                        <m:t>𝟐</m:t>
                      </m:r>
                      <m:r>
                        <a:rPr kumimoji="1" lang="en-US" altLang="zh-CN" sz="2400" b="1" i="1">
                          <a:latin typeface="Cambria Math" panose="02040503050406030204" pitchFamily="18" charset="0"/>
                          <a:ea typeface="Cambria Math" panose="02040503050406030204" pitchFamily="18" charset="0"/>
                        </a:rPr>
                        <m:t>𝑫</m:t>
                      </m:r>
                      <m:r>
                        <a:rPr kumimoji="1" lang="en-US" altLang="zh-CN" sz="2400" b="1" i="1" baseline="-30000">
                          <a:latin typeface="Cambria Math" panose="02040503050406030204" pitchFamily="18" charset="0"/>
                          <a:ea typeface="Cambria Math" panose="02040503050406030204" pitchFamily="18" charset="0"/>
                        </a:rPr>
                        <m:t>𝟏</m:t>
                      </m:r>
                      <m:r>
                        <a:rPr kumimoji="1" lang="en-US" altLang="zh-CN" sz="2400" b="1" i="1">
                          <a:latin typeface="Cambria Math" panose="02040503050406030204" pitchFamily="18" charset="0"/>
                          <a:ea typeface="Cambria Math" panose="02040503050406030204" pitchFamily="18" charset="0"/>
                        </a:rPr>
                        <m:t>𝑫</m:t>
                      </m:r>
                      <m:r>
                        <a:rPr kumimoji="1" lang="en-US" altLang="zh-CN" sz="2400" b="1" i="1" baseline="-30000">
                          <a:latin typeface="Cambria Math" panose="02040503050406030204" pitchFamily="18" charset="0"/>
                          <a:ea typeface="Cambria Math" panose="02040503050406030204" pitchFamily="18" charset="0"/>
                        </a:rPr>
                        <m:t>𝟎</m:t>
                      </m:r>
                      <m:r>
                        <a:rPr kumimoji="1" lang="en-US" altLang="zh-CN" sz="2400" b="1" i="1">
                          <a:latin typeface="Cambria Math" panose="02040503050406030204" pitchFamily="18" charset="0"/>
                          <a:ea typeface="Cambria Math" panose="02040503050406030204" pitchFamily="18" charset="0"/>
                        </a:rPr>
                        <m:t>=</m:t>
                      </m:r>
                      <m:r>
                        <a:rPr kumimoji="1" lang="en-US" altLang="zh-CN" sz="2400" b="1" i="1">
                          <a:latin typeface="Cambria Math" panose="02040503050406030204" pitchFamily="18" charset="0"/>
                          <a:ea typeface="Cambria Math" panose="02040503050406030204" pitchFamily="18" charset="0"/>
                        </a:rPr>
                        <m:t>𝟎𝟎𝟎𝟎</m:t>
                      </m:r>
                      <m:r>
                        <a:rPr kumimoji="1" lang="en-US" altLang="zh-CN" sz="2400" b="1" i="1">
                          <a:latin typeface="Cambria Math" panose="02040503050406030204" pitchFamily="18" charset="0"/>
                          <a:ea typeface="Cambria Math" panose="02040503050406030204" pitchFamily="18" charset="0"/>
                        </a:rPr>
                        <m:t>  </m:t>
                      </m:r>
                    </m:oMath>
                  </m:oMathPara>
                </a14:m>
                <a:endParaRPr kumimoji="1" lang="en-US" altLang="zh-CN" sz="2400" b="1" i="1">
                  <a:latin typeface="Cambria Math" panose="02040503050406030204" pitchFamily="18" charset="0"/>
                  <a:ea typeface="Cambria Math" panose="02040503050406030204" pitchFamily="18" charset="0"/>
                </a:endParaRPr>
              </a:p>
              <a:p>
                <a:pPr algn="just" eaLnBrk="1" hangingPunct="1">
                  <a:spcBef>
                    <a:spcPct val="0"/>
                  </a:spcBef>
                  <a:buFontTx/>
                  <a:buNone/>
                </a:pPr>
                <a14:m>
                  <m:oMathPara xmlns:m="http://schemas.openxmlformats.org/officeDocument/2006/math">
                    <m:oMathParaPr>
                      <m:jc m:val="left"/>
                    </m:oMathParaPr>
                    <m:oMath xmlns:m="http://schemas.openxmlformats.org/officeDocument/2006/math">
                      <m:r>
                        <a:rPr kumimoji="1" lang="en-US" altLang="zh-CN" sz="2400" b="1" i="1" smtClean="0">
                          <a:latin typeface="Cambria Math" panose="02040503050406030204" pitchFamily="18" charset="0"/>
                          <a:ea typeface="Cambria Math" panose="02040503050406030204" pitchFamily="18" charset="0"/>
                        </a:rPr>
                        <m:t>𝑷</m:t>
                      </m:r>
                      <m:r>
                        <a:rPr kumimoji="1" lang="en-US" altLang="zh-CN" sz="2400" b="1" i="1" smtClean="0">
                          <a:latin typeface="Cambria Math" panose="02040503050406030204" pitchFamily="18" charset="0"/>
                          <a:ea typeface="Cambria Math" panose="02040503050406030204" pitchFamily="18" charset="0"/>
                        </a:rPr>
                        <m:t>=</m:t>
                      </m:r>
                      <m:r>
                        <a:rPr kumimoji="1" lang="en-US" altLang="zh-CN" sz="2400" b="1" i="1" smtClean="0">
                          <a:latin typeface="Cambria Math" panose="02040503050406030204" pitchFamily="18" charset="0"/>
                          <a:ea typeface="Cambria Math" panose="02040503050406030204" pitchFamily="18" charset="0"/>
                        </a:rPr>
                        <m:t>𝑻</m:t>
                      </m:r>
                      <m:r>
                        <a:rPr kumimoji="1" lang="en-US" altLang="zh-CN" sz="2400" b="1" i="1" smtClean="0">
                          <a:latin typeface="Cambria Math" panose="02040503050406030204" pitchFamily="18" charset="0"/>
                          <a:ea typeface="Cambria Math" panose="02040503050406030204" pitchFamily="18" charset="0"/>
                        </a:rPr>
                        <m:t>=</m:t>
                      </m:r>
                      <m:r>
                        <a:rPr kumimoji="1" lang="en-US" altLang="zh-CN" sz="2400" b="1" i="1" smtClean="0">
                          <a:latin typeface="Cambria Math" panose="02040503050406030204" pitchFamily="18" charset="0"/>
                          <a:ea typeface="Cambria Math" panose="02040503050406030204" pitchFamily="18" charset="0"/>
                        </a:rPr>
                        <m:t>𝟏</m:t>
                      </m:r>
                    </m:oMath>
                  </m:oMathPara>
                </a14:m>
                <a:endParaRPr kumimoji="1" lang="en-US" altLang="zh-CN" sz="2400">
                  <a:latin typeface="Cambria Math" panose="02040503050406030204" pitchFamily="18" charset="0"/>
                  <a:ea typeface="Cambria Math" panose="02040503050406030204" pitchFamily="18" charset="0"/>
                </a:endParaRPr>
              </a:p>
            </p:txBody>
          </p:sp>
        </mc:Choice>
        <mc:Fallback xmlns="">
          <p:sp>
            <p:nvSpPr>
              <p:cNvPr id="15" name="Rectangle 6"/>
              <p:cNvSpPr>
                <a:spLocks noRot="1" noChangeAspect="1" noMove="1" noResize="1" noEditPoints="1" noAdjustHandles="1" noChangeArrowheads="1" noChangeShapeType="1" noTextEdit="1"/>
              </p:cNvSpPr>
              <p:nvPr/>
            </p:nvSpPr>
            <p:spPr bwMode="auto">
              <a:xfrm>
                <a:off x="939378" y="4035883"/>
                <a:ext cx="3240088" cy="978729"/>
              </a:xfrm>
              <a:prstGeom prst="rect">
                <a:avLst/>
              </a:prstGeom>
              <a:blipFill rotWithShape="0">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6" name="图片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2067" y="2468844"/>
            <a:ext cx="4981575"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81677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52208" y="3272"/>
            <a:ext cx="8928566" cy="1384995"/>
          </a:xfrm>
          <a:prstGeom prst="rect">
            <a:avLst/>
          </a:prstGeom>
          <a:solidFill>
            <a:schemeClr val="bg1"/>
          </a:solidFill>
        </p:spPr>
        <p:txBody>
          <a:bodyPr wrap="square">
            <a:spAutoFit/>
          </a:bodyPr>
          <a:lstStyle/>
          <a:p>
            <a:pPr algn="just" eaLnBrk="1" hangingPunct="1"/>
            <a:r>
              <a:rPr lang="zh-CN" altLang="en-US" sz="2800" dirty="0">
                <a:solidFill>
                  <a:srgbClr val="0000FF"/>
                </a:solidFill>
                <a:latin typeface="+mn-ea"/>
                <a:ea typeface="+mn-ea"/>
                <a:cs typeface="+mn-ea"/>
              </a:rPr>
              <a:t>例</a:t>
            </a:r>
            <a:r>
              <a:rPr lang="en-US" altLang="zh-CN" sz="2800" dirty="0">
                <a:solidFill>
                  <a:srgbClr val="0000FF"/>
                </a:solidFill>
                <a:latin typeface="+mn-ea"/>
                <a:ea typeface="+mn-ea"/>
                <a:cs typeface="+mn-ea"/>
              </a:rPr>
              <a:t>14</a:t>
            </a:r>
            <a:r>
              <a:rPr lang="zh-CN" altLang="en-US" sz="2800" dirty="0">
                <a:solidFill>
                  <a:srgbClr val="0000FF"/>
                </a:solidFill>
                <a:latin typeface="+mn-ea"/>
                <a:ea typeface="+mn-ea"/>
                <a:cs typeface="+mn-ea"/>
              </a:rPr>
              <a:t>：</a:t>
            </a:r>
            <a:r>
              <a:rPr lang="zh-CN" altLang="en-US" sz="2800" dirty="0">
                <a:latin typeface="+mn-ea"/>
                <a:ea typeface="+mn-ea"/>
              </a:rPr>
              <a:t>用一片</a:t>
            </a:r>
            <a:r>
              <a:rPr lang="en-US" altLang="zh-CN" sz="2800" dirty="0">
                <a:latin typeface="+mn-ea"/>
                <a:ea typeface="+mn-ea"/>
              </a:rPr>
              <a:t>74HC161</a:t>
            </a:r>
            <a:r>
              <a:rPr lang="zh-CN" altLang="en-US" sz="2800" dirty="0">
                <a:latin typeface="+mn-ea"/>
                <a:ea typeface="+mn-ea"/>
              </a:rPr>
              <a:t>和必要的门电路构成一可控计数器。当控制端</a:t>
            </a:r>
            <a:r>
              <a:rPr lang="en-US" altLang="zh-CN" sz="2800" dirty="0">
                <a:solidFill>
                  <a:srgbClr val="800000"/>
                </a:solidFill>
                <a:latin typeface="+mn-ea"/>
                <a:ea typeface="+mn-ea"/>
              </a:rPr>
              <a:t>C=1</a:t>
            </a:r>
            <a:r>
              <a:rPr lang="zh-CN" altLang="en-US" sz="2800" dirty="0">
                <a:latin typeface="+mn-ea"/>
                <a:ea typeface="+mn-ea"/>
              </a:rPr>
              <a:t>时，实现八进制计数；</a:t>
            </a:r>
            <a:r>
              <a:rPr lang="en-US" altLang="zh-CN" sz="2800" dirty="0">
                <a:solidFill>
                  <a:srgbClr val="800000"/>
                </a:solidFill>
                <a:latin typeface="+mn-ea"/>
                <a:ea typeface="+mn-ea"/>
              </a:rPr>
              <a:t>C=0</a:t>
            </a:r>
            <a:r>
              <a:rPr lang="zh-CN" altLang="en-US" sz="2800" dirty="0">
                <a:latin typeface="+mn-ea"/>
                <a:ea typeface="+mn-ea"/>
              </a:rPr>
              <a:t>，实现四进制计数。</a:t>
            </a:r>
          </a:p>
        </p:txBody>
      </p:sp>
      <p:sp>
        <p:nvSpPr>
          <p:cNvPr id="4" name="矩形 3"/>
          <p:cNvSpPr/>
          <p:nvPr/>
        </p:nvSpPr>
        <p:spPr>
          <a:xfrm>
            <a:off x="185447" y="1407423"/>
            <a:ext cx="8361680" cy="461665"/>
          </a:xfrm>
          <a:prstGeom prst="rect">
            <a:avLst/>
          </a:prstGeom>
        </p:spPr>
        <p:txBody>
          <a:bodyPr wrap="square">
            <a:spAutoFit/>
          </a:bodyPr>
          <a:lstStyle/>
          <a:p>
            <a:pPr algn="just" eaLnBrk="1" hangingPunct="1"/>
            <a:r>
              <a:rPr lang="zh-CN" altLang="en-US">
                <a:latin typeface="+mn-ea"/>
                <a:ea typeface="+mn-ea"/>
              </a:rPr>
              <a:t>解：</a:t>
            </a:r>
            <a:r>
              <a:rPr lang="zh-CN" altLang="en-US" b="0">
                <a:latin typeface="+mn-ea"/>
                <a:ea typeface="+mn-ea"/>
              </a:rPr>
              <a:t>方法二：采用</a:t>
            </a:r>
            <a:r>
              <a:rPr lang="zh-CN" altLang="en-US">
                <a:solidFill>
                  <a:srgbClr val="000099"/>
                </a:solidFill>
                <a:latin typeface="+mn-ea"/>
                <a:ea typeface="+mn-ea"/>
              </a:rPr>
              <a:t>进位输出置数法</a:t>
            </a:r>
            <a:r>
              <a:rPr lang="zh-CN" altLang="en-US" b="0">
                <a:latin typeface="+mn-ea"/>
                <a:ea typeface="+mn-ea"/>
              </a:rPr>
              <a:t>实现。</a:t>
            </a:r>
          </a:p>
        </p:txBody>
      </p:sp>
      <p:pic>
        <p:nvPicPr>
          <p:cNvPr id="10"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036" y="4131134"/>
            <a:ext cx="475773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44"/>
          <p:cNvGrpSpPr>
            <a:grpSpLocks/>
          </p:cNvGrpSpPr>
          <p:nvPr/>
        </p:nvGrpSpPr>
        <p:grpSpPr bwMode="auto">
          <a:xfrm>
            <a:off x="308707" y="2637615"/>
            <a:ext cx="5216887" cy="1381740"/>
            <a:chOff x="718" y="1406"/>
            <a:chExt cx="3704" cy="1026"/>
          </a:xfrm>
        </p:grpSpPr>
        <p:sp>
          <p:nvSpPr>
            <p:cNvPr id="13" name="Oval 17"/>
            <p:cNvSpPr>
              <a:spLocks noChangeArrowheads="1"/>
            </p:cNvSpPr>
            <p:nvPr/>
          </p:nvSpPr>
          <p:spPr bwMode="auto">
            <a:xfrm>
              <a:off x="726" y="1422"/>
              <a:ext cx="563" cy="357"/>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7" name="Oval 19"/>
            <p:cNvSpPr>
              <a:spLocks noChangeArrowheads="1"/>
            </p:cNvSpPr>
            <p:nvPr/>
          </p:nvSpPr>
          <p:spPr bwMode="auto">
            <a:xfrm>
              <a:off x="1812" y="1422"/>
              <a:ext cx="563" cy="357"/>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8" name="Oval 21"/>
            <p:cNvSpPr>
              <a:spLocks noChangeArrowheads="1"/>
            </p:cNvSpPr>
            <p:nvPr/>
          </p:nvSpPr>
          <p:spPr bwMode="auto">
            <a:xfrm>
              <a:off x="2844" y="1406"/>
              <a:ext cx="562"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9" name="Oval 23"/>
            <p:cNvSpPr>
              <a:spLocks noChangeArrowheads="1"/>
            </p:cNvSpPr>
            <p:nvPr/>
          </p:nvSpPr>
          <p:spPr bwMode="auto">
            <a:xfrm>
              <a:off x="3782" y="1422"/>
              <a:ext cx="563" cy="357"/>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20" name="Oval 25"/>
            <p:cNvSpPr>
              <a:spLocks noChangeArrowheads="1"/>
            </p:cNvSpPr>
            <p:nvPr/>
          </p:nvSpPr>
          <p:spPr bwMode="auto">
            <a:xfrm>
              <a:off x="3823" y="2059"/>
              <a:ext cx="562"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21" name="Oval 27"/>
            <p:cNvSpPr>
              <a:spLocks noChangeArrowheads="1"/>
            </p:cNvSpPr>
            <p:nvPr/>
          </p:nvSpPr>
          <p:spPr bwMode="auto">
            <a:xfrm>
              <a:off x="2878" y="2044"/>
              <a:ext cx="563" cy="357"/>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22" name="Oval 29"/>
            <p:cNvSpPr>
              <a:spLocks noChangeArrowheads="1"/>
            </p:cNvSpPr>
            <p:nvPr/>
          </p:nvSpPr>
          <p:spPr bwMode="auto">
            <a:xfrm>
              <a:off x="1852" y="2059"/>
              <a:ext cx="563" cy="358"/>
            </a:xfrm>
            <a:prstGeom prst="ellipse">
              <a:avLst/>
            </a:prstGeom>
            <a:noFill/>
            <a:ln w="28575">
              <a:no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23" name="Oval 31"/>
            <p:cNvSpPr>
              <a:spLocks noChangeArrowheads="1"/>
            </p:cNvSpPr>
            <p:nvPr/>
          </p:nvSpPr>
          <p:spPr bwMode="auto">
            <a:xfrm>
              <a:off x="767" y="2028"/>
              <a:ext cx="563"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24" name="Line 33"/>
            <p:cNvSpPr>
              <a:spLocks noChangeShapeType="1"/>
            </p:cNvSpPr>
            <p:nvPr/>
          </p:nvSpPr>
          <p:spPr bwMode="auto">
            <a:xfrm>
              <a:off x="1289" y="1593"/>
              <a:ext cx="523" cy="0"/>
            </a:xfrm>
            <a:prstGeom prst="line">
              <a:avLst/>
            </a:prstGeom>
            <a:noFill/>
            <a:ln w="28575">
              <a:solidFill>
                <a:srgbClr val="0000CC"/>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sz="2000"/>
            </a:p>
          </p:txBody>
        </p:sp>
        <p:sp>
          <p:nvSpPr>
            <p:cNvPr id="25" name="Line 35"/>
            <p:cNvSpPr>
              <a:spLocks noChangeShapeType="1"/>
            </p:cNvSpPr>
            <p:nvPr/>
          </p:nvSpPr>
          <p:spPr bwMode="auto">
            <a:xfrm>
              <a:off x="3420" y="1593"/>
              <a:ext cx="362" cy="0"/>
            </a:xfrm>
            <a:prstGeom prst="line">
              <a:avLst/>
            </a:prstGeom>
            <a:noFill/>
            <a:ln w="28575">
              <a:solidFill>
                <a:srgbClr val="0000CC"/>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sz="2000"/>
            </a:p>
          </p:txBody>
        </p:sp>
        <p:sp>
          <p:nvSpPr>
            <p:cNvPr id="26" name="Line 36"/>
            <p:cNvSpPr>
              <a:spLocks noChangeShapeType="1"/>
            </p:cNvSpPr>
            <p:nvPr/>
          </p:nvSpPr>
          <p:spPr bwMode="auto">
            <a:xfrm>
              <a:off x="4064" y="1795"/>
              <a:ext cx="0" cy="280"/>
            </a:xfrm>
            <a:prstGeom prst="line">
              <a:avLst/>
            </a:prstGeom>
            <a:noFill/>
            <a:ln w="28575">
              <a:solidFill>
                <a:srgbClr val="0000CC"/>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sz="2000"/>
            </a:p>
          </p:txBody>
        </p:sp>
        <p:sp>
          <p:nvSpPr>
            <p:cNvPr id="27" name="Line 37"/>
            <p:cNvSpPr>
              <a:spLocks noChangeShapeType="1"/>
            </p:cNvSpPr>
            <p:nvPr/>
          </p:nvSpPr>
          <p:spPr bwMode="auto">
            <a:xfrm flipH="1">
              <a:off x="3441" y="2230"/>
              <a:ext cx="382" cy="0"/>
            </a:xfrm>
            <a:prstGeom prst="line">
              <a:avLst/>
            </a:prstGeom>
            <a:noFill/>
            <a:ln w="28575">
              <a:solidFill>
                <a:srgbClr val="0000CC"/>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sz="2000"/>
            </a:p>
          </p:txBody>
        </p:sp>
        <p:sp>
          <p:nvSpPr>
            <p:cNvPr id="28" name="Line 38"/>
            <p:cNvSpPr>
              <a:spLocks noChangeShapeType="1"/>
            </p:cNvSpPr>
            <p:nvPr/>
          </p:nvSpPr>
          <p:spPr bwMode="auto">
            <a:xfrm flipH="1">
              <a:off x="2415" y="2230"/>
              <a:ext cx="443" cy="0"/>
            </a:xfrm>
            <a:prstGeom prst="line">
              <a:avLst/>
            </a:prstGeom>
            <a:noFill/>
            <a:ln w="28575">
              <a:solidFill>
                <a:srgbClr val="0000CC"/>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sz="2000"/>
            </a:p>
          </p:txBody>
        </p:sp>
        <p:sp>
          <p:nvSpPr>
            <p:cNvPr id="29" name="Line 39"/>
            <p:cNvSpPr>
              <a:spLocks noChangeShapeType="1"/>
            </p:cNvSpPr>
            <p:nvPr/>
          </p:nvSpPr>
          <p:spPr bwMode="auto">
            <a:xfrm flipH="1">
              <a:off x="1330" y="2230"/>
              <a:ext cx="522" cy="0"/>
            </a:xfrm>
            <a:prstGeom prst="line">
              <a:avLst/>
            </a:prstGeom>
            <a:noFill/>
            <a:ln w="28575">
              <a:solidFill>
                <a:srgbClr val="0000CC"/>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sz="2000"/>
            </a:p>
          </p:txBody>
        </p:sp>
        <p:sp>
          <p:nvSpPr>
            <p:cNvPr id="30" name="Line 40"/>
            <p:cNvSpPr>
              <a:spLocks noChangeShapeType="1"/>
            </p:cNvSpPr>
            <p:nvPr/>
          </p:nvSpPr>
          <p:spPr bwMode="auto">
            <a:xfrm flipV="1">
              <a:off x="1008" y="1779"/>
              <a:ext cx="0" cy="249"/>
            </a:xfrm>
            <a:prstGeom prst="line">
              <a:avLst/>
            </a:prstGeom>
            <a:noFill/>
            <a:ln w="28575">
              <a:solidFill>
                <a:srgbClr val="0000CC"/>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sz="2000"/>
            </a:p>
          </p:txBody>
        </p:sp>
        <p:sp>
          <p:nvSpPr>
            <p:cNvPr id="31" name="Oval 53"/>
            <p:cNvSpPr>
              <a:spLocks noChangeArrowheads="1"/>
            </p:cNvSpPr>
            <p:nvPr/>
          </p:nvSpPr>
          <p:spPr bwMode="auto">
            <a:xfrm>
              <a:off x="726" y="1422"/>
              <a:ext cx="563" cy="357"/>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32" name="Text Box 54"/>
            <p:cNvSpPr txBox="1">
              <a:spLocks noChangeArrowheads="1"/>
            </p:cNvSpPr>
            <p:nvPr/>
          </p:nvSpPr>
          <p:spPr bwMode="auto">
            <a:xfrm>
              <a:off x="718" y="1434"/>
              <a:ext cx="665" cy="3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1000</a:t>
              </a:r>
            </a:p>
          </p:txBody>
        </p:sp>
        <p:sp>
          <p:nvSpPr>
            <p:cNvPr id="33" name="Oval 55"/>
            <p:cNvSpPr>
              <a:spLocks noChangeArrowheads="1"/>
            </p:cNvSpPr>
            <p:nvPr/>
          </p:nvSpPr>
          <p:spPr bwMode="auto">
            <a:xfrm>
              <a:off x="1812" y="1422"/>
              <a:ext cx="563" cy="357"/>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34" name="Text Box 56"/>
            <p:cNvSpPr txBox="1">
              <a:spLocks noChangeArrowheads="1"/>
            </p:cNvSpPr>
            <p:nvPr/>
          </p:nvSpPr>
          <p:spPr bwMode="auto">
            <a:xfrm>
              <a:off x="1791" y="1434"/>
              <a:ext cx="650" cy="3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1001</a:t>
              </a:r>
            </a:p>
          </p:txBody>
        </p:sp>
        <p:sp>
          <p:nvSpPr>
            <p:cNvPr id="35" name="Text Box 58"/>
            <p:cNvSpPr txBox="1">
              <a:spLocks noChangeArrowheads="1"/>
            </p:cNvSpPr>
            <p:nvPr/>
          </p:nvSpPr>
          <p:spPr bwMode="auto">
            <a:xfrm>
              <a:off x="2835" y="1406"/>
              <a:ext cx="616" cy="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1010</a:t>
              </a:r>
            </a:p>
          </p:txBody>
        </p:sp>
        <p:sp>
          <p:nvSpPr>
            <p:cNvPr id="36" name="Oval 59"/>
            <p:cNvSpPr>
              <a:spLocks noChangeArrowheads="1"/>
            </p:cNvSpPr>
            <p:nvPr/>
          </p:nvSpPr>
          <p:spPr bwMode="auto">
            <a:xfrm>
              <a:off x="3782" y="1422"/>
              <a:ext cx="563" cy="357"/>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37" name="Text Box 60"/>
            <p:cNvSpPr txBox="1">
              <a:spLocks noChangeArrowheads="1"/>
            </p:cNvSpPr>
            <p:nvPr/>
          </p:nvSpPr>
          <p:spPr bwMode="auto">
            <a:xfrm>
              <a:off x="3742" y="1433"/>
              <a:ext cx="632" cy="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1011</a:t>
              </a:r>
            </a:p>
          </p:txBody>
        </p:sp>
        <p:sp>
          <p:nvSpPr>
            <p:cNvPr id="38" name="Oval 61"/>
            <p:cNvSpPr>
              <a:spLocks noChangeArrowheads="1"/>
            </p:cNvSpPr>
            <p:nvPr/>
          </p:nvSpPr>
          <p:spPr bwMode="auto">
            <a:xfrm>
              <a:off x="3823" y="2059"/>
              <a:ext cx="562"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39" name="Text Box 62"/>
            <p:cNvSpPr txBox="1">
              <a:spLocks noChangeArrowheads="1"/>
            </p:cNvSpPr>
            <p:nvPr/>
          </p:nvSpPr>
          <p:spPr bwMode="auto">
            <a:xfrm>
              <a:off x="3814" y="2059"/>
              <a:ext cx="608" cy="3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1100</a:t>
              </a:r>
            </a:p>
          </p:txBody>
        </p:sp>
        <p:sp>
          <p:nvSpPr>
            <p:cNvPr id="40" name="Oval 63"/>
            <p:cNvSpPr>
              <a:spLocks noChangeArrowheads="1"/>
            </p:cNvSpPr>
            <p:nvPr/>
          </p:nvSpPr>
          <p:spPr bwMode="auto">
            <a:xfrm>
              <a:off x="2878" y="2044"/>
              <a:ext cx="563" cy="357"/>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41" name="Text Box 64"/>
            <p:cNvSpPr txBox="1">
              <a:spLocks noChangeArrowheads="1"/>
            </p:cNvSpPr>
            <p:nvPr/>
          </p:nvSpPr>
          <p:spPr bwMode="auto">
            <a:xfrm>
              <a:off x="2878" y="2059"/>
              <a:ext cx="637" cy="3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1101</a:t>
              </a:r>
            </a:p>
          </p:txBody>
        </p:sp>
        <p:sp>
          <p:nvSpPr>
            <p:cNvPr id="42" name="Oval 65"/>
            <p:cNvSpPr>
              <a:spLocks noChangeArrowheads="1"/>
            </p:cNvSpPr>
            <p:nvPr/>
          </p:nvSpPr>
          <p:spPr bwMode="auto">
            <a:xfrm>
              <a:off x="1852" y="2059"/>
              <a:ext cx="563"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43" name="Text Box 66"/>
            <p:cNvSpPr txBox="1">
              <a:spLocks noChangeArrowheads="1"/>
            </p:cNvSpPr>
            <p:nvPr/>
          </p:nvSpPr>
          <p:spPr bwMode="auto">
            <a:xfrm>
              <a:off x="1837" y="2075"/>
              <a:ext cx="602" cy="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1110</a:t>
              </a:r>
            </a:p>
          </p:txBody>
        </p:sp>
        <p:sp>
          <p:nvSpPr>
            <p:cNvPr id="44" name="Oval 67"/>
            <p:cNvSpPr>
              <a:spLocks noChangeArrowheads="1"/>
            </p:cNvSpPr>
            <p:nvPr/>
          </p:nvSpPr>
          <p:spPr bwMode="auto">
            <a:xfrm>
              <a:off x="767" y="2028"/>
              <a:ext cx="563"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45" name="Text Box 68"/>
            <p:cNvSpPr txBox="1">
              <a:spLocks noChangeArrowheads="1"/>
            </p:cNvSpPr>
            <p:nvPr/>
          </p:nvSpPr>
          <p:spPr bwMode="auto">
            <a:xfrm>
              <a:off x="766" y="2044"/>
              <a:ext cx="617" cy="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1111</a:t>
              </a:r>
            </a:p>
          </p:txBody>
        </p:sp>
        <p:sp>
          <p:nvSpPr>
            <p:cNvPr id="46" name="Line 69"/>
            <p:cNvSpPr>
              <a:spLocks noChangeShapeType="1"/>
            </p:cNvSpPr>
            <p:nvPr/>
          </p:nvSpPr>
          <p:spPr bwMode="auto">
            <a:xfrm>
              <a:off x="1289" y="1593"/>
              <a:ext cx="523"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47" name="Line 70"/>
            <p:cNvSpPr>
              <a:spLocks noChangeShapeType="1"/>
            </p:cNvSpPr>
            <p:nvPr/>
          </p:nvSpPr>
          <p:spPr bwMode="auto">
            <a:xfrm>
              <a:off x="2398" y="1598"/>
              <a:ext cx="455"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48" name="Line 71"/>
            <p:cNvSpPr>
              <a:spLocks noChangeShapeType="1"/>
            </p:cNvSpPr>
            <p:nvPr/>
          </p:nvSpPr>
          <p:spPr bwMode="auto">
            <a:xfrm>
              <a:off x="3420" y="1593"/>
              <a:ext cx="362"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49" name="Line 72"/>
            <p:cNvSpPr>
              <a:spLocks noChangeShapeType="1"/>
            </p:cNvSpPr>
            <p:nvPr/>
          </p:nvSpPr>
          <p:spPr bwMode="auto">
            <a:xfrm>
              <a:off x="4064" y="1795"/>
              <a:ext cx="0" cy="28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50" name="Line 73"/>
            <p:cNvSpPr>
              <a:spLocks noChangeShapeType="1"/>
            </p:cNvSpPr>
            <p:nvPr/>
          </p:nvSpPr>
          <p:spPr bwMode="auto">
            <a:xfrm flipH="1">
              <a:off x="3441" y="2230"/>
              <a:ext cx="382"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51" name="Line 74"/>
            <p:cNvSpPr>
              <a:spLocks noChangeShapeType="1"/>
            </p:cNvSpPr>
            <p:nvPr/>
          </p:nvSpPr>
          <p:spPr bwMode="auto">
            <a:xfrm flipH="1">
              <a:off x="2415" y="2230"/>
              <a:ext cx="443"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52" name="Line 75"/>
            <p:cNvSpPr>
              <a:spLocks noChangeShapeType="1"/>
            </p:cNvSpPr>
            <p:nvPr/>
          </p:nvSpPr>
          <p:spPr bwMode="auto">
            <a:xfrm flipH="1">
              <a:off x="1330" y="2230"/>
              <a:ext cx="522"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53" name="Line 76"/>
            <p:cNvSpPr>
              <a:spLocks noChangeShapeType="1"/>
            </p:cNvSpPr>
            <p:nvPr/>
          </p:nvSpPr>
          <p:spPr bwMode="auto">
            <a:xfrm flipV="1">
              <a:off x="1008" y="1779"/>
              <a:ext cx="0" cy="249"/>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grpSp>
      <p:grpSp>
        <p:nvGrpSpPr>
          <p:cNvPr id="54" name="Group 145"/>
          <p:cNvGrpSpPr>
            <a:grpSpLocks/>
          </p:cNvGrpSpPr>
          <p:nvPr/>
        </p:nvGrpSpPr>
        <p:grpSpPr bwMode="auto">
          <a:xfrm>
            <a:off x="5871512" y="2500233"/>
            <a:ext cx="2770319" cy="1438757"/>
            <a:chOff x="480" y="2963"/>
            <a:chExt cx="1810" cy="1011"/>
          </a:xfrm>
        </p:grpSpPr>
        <p:sp>
          <p:nvSpPr>
            <p:cNvPr id="55" name="Oval 5"/>
            <p:cNvSpPr>
              <a:spLocks noChangeArrowheads="1"/>
            </p:cNvSpPr>
            <p:nvPr/>
          </p:nvSpPr>
          <p:spPr bwMode="auto">
            <a:xfrm>
              <a:off x="485" y="2963"/>
              <a:ext cx="563"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56" name="Oval 7"/>
            <p:cNvSpPr>
              <a:spLocks noChangeArrowheads="1"/>
            </p:cNvSpPr>
            <p:nvPr/>
          </p:nvSpPr>
          <p:spPr bwMode="auto">
            <a:xfrm>
              <a:off x="1651" y="2963"/>
              <a:ext cx="563"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57" name="Oval 9"/>
            <p:cNvSpPr>
              <a:spLocks noChangeArrowheads="1"/>
            </p:cNvSpPr>
            <p:nvPr/>
          </p:nvSpPr>
          <p:spPr bwMode="auto">
            <a:xfrm>
              <a:off x="525" y="3601"/>
              <a:ext cx="563" cy="357"/>
            </a:xfrm>
            <a:prstGeom prst="ellipse">
              <a:avLst/>
            </a:prstGeom>
            <a:noFill/>
            <a:ln w="28575">
              <a:no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58" name="Oval 11"/>
            <p:cNvSpPr>
              <a:spLocks noChangeArrowheads="1"/>
            </p:cNvSpPr>
            <p:nvPr/>
          </p:nvSpPr>
          <p:spPr bwMode="auto">
            <a:xfrm>
              <a:off x="1671" y="3585"/>
              <a:ext cx="563"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59" name="Line 13"/>
            <p:cNvSpPr>
              <a:spLocks noChangeShapeType="1"/>
            </p:cNvSpPr>
            <p:nvPr/>
          </p:nvSpPr>
          <p:spPr bwMode="auto">
            <a:xfrm>
              <a:off x="1048" y="3134"/>
              <a:ext cx="603" cy="0"/>
            </a:xfrm>
            <a:prstGeom prst="line">
              <a:avLst/>
            </a:prstGeom>
            <a:noFill/>
            <a:ln w="28575">
              <a:solidFill>
                <a:srgbClr val="0000CC"/>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sz="2000"/>
            </a:p>
          </p:txBody>
        </p:sp>
        <p:sp>
          <p:nvSpPr>
            <p:cNvPr id="60" name="Line 14"/>
            <p:cNvSpPr>
              <a:spLocks noChangeShapeType="1"/>
            </p:cNvSpPr>
            <p:nvPr/>
          </p:nvSpPr>
          <p:spPr bwMode="auto">
            <a:xfrm>
              <a:off x="1933" y="3321"/>
              <a:ext cx="0" cy="264"/>
            </a:xfrm>
            <a:prstGeom prst="line">
              <a:avLst/>
            </a:prstGeom>
            <a:noFill/>
            <a:ln w="28575">
              <a:solidFill>
                <a:srgbClr val="0000CC"/>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sz="2000"/>
            </a:p>
          </p:txBody>
        </p:sp>
        <p:sp>
          <p:nvSpPr>
            <p:cNvPr id="61" name="Line 15"/>
            <p:cNvSpPr>
              <a:spLocks noChangeShapeType="1"/>
            </p:cNvSpPr>
            <p:nvPr/>
          </p:nvSpPr>
          <p:spPr bwMode="auto">
            <a:xfrm flipH="1">
              <a:off x="1088" y="3787"/>
              <a:ext cx="583" cy="0"/>
            </a:xfrm>
            <a:prstGeom prst="line">
              <a:avLst/>
            </a:prstGeom>
            <a:noFill/>
            <a:ln w="28575">
              <a:solidFill>
                <a:srgbClr val="0000CC"/>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sz="2000"/>
            </a:p>
          </p:txBody>
        </p:sp>
        <p:sp>
          <p:nvSpPr>
            <p:cNvPr id="62" name="Line 16"/>
            <p:cNvSpPr>
              <a:spLocks noChangeShapeType="1"/>
            </p:cNvSpPr>
            <p:nvPr/>
          </p:nvSpPr>
          <p:spPr bwMode="auto">
            <a:xfrm flipV="1">
              <a:off x="787" y="3294"/>
              <a:ext cx="0" cy="315"/>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63" name="Oval 41"/>
            <p:cNvSpPr>
              <a:spLocks noChangeArrowheads="1"/>
            </p:cNvSpPr>
            <p:nvPr/>
          </p:nvSpPr>
          <p:spPr bwMode="auto">
            <a:xfrm>
              <a:off x="485" y="2963"/>
              <a:ext cx="563"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64" name="Text Box 42"/>
            <p:cNvSpPr txBox="1">
              <a:spLocks noChangeArrowheads="1"/>
            </p:cNvSpPr>
            <p:nvPr/>
          </p:nvSpPr>
          <p:spPr bwMode="auto">
            <a:xfrm>
              <a:off x="480" y="2979"/>
              <a:ext cx="631" cy="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1100</a:t>
              </a:r>
            </a:p>
          </p:txBody>
        </p:sp>
        <p:sp>
          <p:nvSpPr>
            <p:cNvPr id="65" name="Oval 43"/>
            <p:cNvSpPr>
              <a:spLocks noChangeArrowheads="1"/>
            </p:cNvSpPr>
            <p:nvPr/>
          </p:nvSpPr>
          <p:spPr bwMode="auto">
            <a:xfrm>
              <a:off x="1651" y="2963"/>
              <a:ext cx="563"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66" name="Text Box 44"/>
            <p:cNvSpPr txBox="1">
              <a:spLocks noChangeArrowheads="1"/>
            </p:cNvSpPr>
            <p:nvPr/>
          </p:nvSpPr>
          <p:spPr bwMode="auto">
            <a:xfrm>
              <a:off x="1656" y="2979"/>
              <a:ext cx="634" cy="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1101</a:t>
              </a:r>
            </a:p>
          </p:txBody>
        </p:sp>
        <p:sp>
          <p:nvSpPr>
            <p:cNvPr id="67" name="Oval 45"/>
            <p:cNvSpPr>
              <a:spLocks noChangeArrowheads="1"/>
            </p:cNvSpPr>
            <p:nvPr/>
          </p:nvSpPr>
          <p:spPr bwMode="auto">
            <a:xfrm>
              <a:off x="525" y="3601"/>
              <a:ext cx="563" cy="357"/>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68" name="Text Box 46"/>
            <p:cNvSpPr txBox="1">
              <a:spLocks noChangeArrowheads="1"/>
            </p:cNvSpPr>
            <p:nvPr/>
          </p:nvSpPr>
          <p:spPr bwMode="auto">
            <a:xfrm>
              <a:off x="528" y="3616"/>
              <a:ext cx="583" cy="3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1111</a:t>
              </a:r>
            </a:p>
          </p:txBody>
        </p:sp>
        <p:sp>
          <p:nvSpPr>
            <p:cNvPr id="69" name="Oval 47"/>
            <p:cNvSpPr>
              <a:spLocks noChangeArrowheads="1"/>
            </p:cNvSpPr>
            <p:nvPr/>
          </p:nvSpPr>
          <p:spPr bwMode="auto">
            <a:xfrm>
              <a:off x="1671" y="3585"/>
              <a:ext cx="563" cy="358"/>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70" name="Text Box 48"/>
            <p:cNvSpPr txBox="1">
              <a:spLocks noChangeArrowheads="1"/>
            </p:cNvSpPr>
            <p:nvPr/>
          </p:nvSpPr>
          <p:spPr bwMode="auto">
            <a:xfrm>
              <a:off x="1655" y="3612"/>
              <a:ext cx="635" cy="3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1110</a:t>
              </a:r>
            </a:p>
          </p:txBody>
        </p:sp>
        <p:sp>
          <p:nvSpPr>
            <p:cNvPr id="71" name="Line 49"/>
            <p:cNvSpPr>
              <a:spLocks noChangeShapeType="1"/>
            </p:cNvSpPr>
            <p:nvPr/>
          </p:nvSpPr>
          <p:spPr bwMode="auto">
            <a:xfrm>
              <a:off x="1048" y="3134"/>
              <a:ext cx="603"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72" name="Line 50"/>
            <p:cNvSpPr>
              <a:spLocks noChangeShapeType="1"/>
            </p:cNvSpPr>
            <p:nvPr/>
          </p:nvSpPr>
          <p:spPr bwMode="auto">
            <a:xfrm>
              <a:off x="1933" y="3321"/>
              <a:ext cx="0" cy="264"/>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sp>
          <p:nvSpPr>
            <p:cNvPr id="73" name="Line 51"/>
            <p:cNvSpPr>
              <a:spLocks noChangeShapeType="1"/>
            </p:cNvSpPr>
            <p:nvPr/>
          </p:nvSpPr>
          <p:spPr bwMode="auto">
            <a:xfrm flipH="1">
              <a:off x="1088" y="3787"/>
              <a:ext cx="583" cy="0"/>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sz="2000"/>
            </a:p>
          </p:txBody>
        </p:sp>
      </p:grpSp>
      <p:sp>
        <p:nvSpPr>
          <p:cNvPr id="74" name="Rectangle 9"/>
          <p:cNvSpPr>
            <a:spLocks noChangeArrowheads="1"/>
          </p:cNvSpPr>
          <p:nvPr/>
        </p:nvSpPr>
        <p:spPr bwMode="auto">
          <a:xfrm>
            <a:off x="5624271" y="1928277"/>
            <a:ext cx="4392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en-US" altLang="zh-CN" sz="2400" i="0">
                <a:solidFill>
                  <a:srgbClr val="000099"/>
                </a:solidFill>
                <a:latin typeface="+mn-ea"/>
                <a:ea typeface="+mn-ea"/>
              </a:rPr>
              <a:t>C=0  4</a:t>
            </a:r>
            <a:r>
              <a:rPr kumimoji="1" lang="zh-CN" altLang="en-US" sz="2400" i="0">
                <a:solidFill>
                  <a:srgbClr val="000099"/>
                </a:solidFill>
                <a:latin typeface="+mn-ea"/>
                <a:ea typeface="+mn-ea"/>
              </a:rPr>
              <a:t>进制计数状态图 </a:t>
            </a:r>
          </a:p>
        </p:txBody>
      </p:sp>
      <p:sp>
        <p:nvSpPr>
          <p:cNvPr id="75" name="Rectangle 63"/>
          <p:cNvSpPr>
            <a:spLocks noChangeArrowheads="1"/>
          </p:cNvSpPr>
          <p:nvPr/>
        </p:nvSpPr>
        <p:spPr bwMode="auto">
          <a:xfrm>
            <a:off x="350862" y="2042126"/>
            <a:ext cx="4608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Clr>
                <a:srgbClr val="66FF33"/>
              </a:buClr>
              <a:buNone/>
            </a:pPr>
            <a:r>
              <a:rPr kumimoji="1" lang="en-US" altLang="zh-CN" sz="2400" i="0">
                <a:solidFill>
                  <a:srgbClr val="000099"/>
                </a:solidFill>
                <a:latin typeface="+mn-ea"/>
                <a:ea typeface="+mn-ea"/>
              </a:rPr>
              <a:t>C=1  8</a:t>
            </a:r>
            <a:r>
              <a:rPr kumimoji="1" lang="zh-CN" altLang="en-US" sz="2400" i="0">
                <a:solidFill>
                  <a:srgbClr val="000099"/>
                </a:solidFill>
                <a:latin typeface="+mn-ea"/>
                <a:ea typeface="+mn-ea"/>
              </a:rPr>
              <a:t>进制计数状态图</a:t>
            </a:r>
          </a:p>
        </p:txBody>
      </p:sp>
      <mc:AlternateContent xmlns:mc="http://schemas.openxmlformats.org/markup-compatibility/2006" xmlns:a14="http://schemas.microsoft.com/office/drawing/2010/main">
        <mc:Choice Requires="a14">
          <p:sp>
            <p:nvSpPr>
              <p:cNvPr id="76" name="Rectangle 9"/>
              <p:cNvSpPr>
                <a:spLocks noChangeArrowheads="1"/>
              </p:cNvSpPr>
              <p:nvPr/>
            </p:nvSpPr>
            <p:spPr bwMode="auto">
              <a:xfrm>
                <a:off x="283616" y="4646929"/>
                <a:ext cx="4284234" cy="15704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3"/>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4"/>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5"/>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6"/>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None/>
                </a:pPr>
                <a:r>
                  <a:rPr kumimoji="1" lang="zh-CN" altLang="en-US" sz="2400" b="0" i="0">
                    <a:solidFill>
                      <a:schemeClr val="tx1"/>
                    </a:solidFill>
                    <a:latin typeface="Cambria Math" panose="02040503050406030204" pitchFamily="18" charset="0"/>
                    <a:ea typeface="+mn-ea"/>
                  </a:rPr>
                  <a:t>比较初试</a:t>
                </a:r>
                <a14:m>
                  <m:oMath xmlns:m="http://schemas.openxmlformats.org/officeDocument/2006/math">
                    <m:r>
                      <a:rPr kumimoji="1" lang="en-US" altLang="zh-CN" sz="2400" b="1" i="1" smtClean="0">
                        <a:solidFill>
                          <a:schemeClr val="tx1"/>
                        </a:solidFill>
                        <a:latin typeface="Cambria Math" panose="02040503050406030204" pitchFamily="18" charset="0"/>
                        <a:ea typeface="Cambria Math" panose="02040503050406030204" pitchFamily="18" charset="0"/>
                      </a:rPr>
                      <m:t>𝑪</m:t>
                    </m:r>
                    <m:r>
                      <a:rPr kumimoji="1" lang="en-US" altLang="zh-CN" sz="2400" b="1" i="1" smtClean="0">
                        <a:solidFill>
                          <a:schemeClr val="tx1"/>
                        </a:solidFill>
                        <a:latin typeface="Cambria Math" panose="02040503050406030204" pitchFamily="18" charset="0"/>
                        <a:ea typeface="Cambria Math" panose="02040503050406030204" pitchFamily="18" charset="0"/>
                      </a:rPr>
                      <m:t>=</m:t>
                    </m:r>
                    <m:r>
                      <a:rPr kumimoji="1" lang="en-US" altLang="zh-CN" sz="2400" b="1" i="1" smtClean="0">
                        <a:solidFill>
                          <a:schemeClr val="tx1"/>
                        </a:solidFill>
                        <a:latin typeface="Cambria Math" panose="02040503050406030204" pitchFamily="18" charset="0"/>
                        <a:ea typeface="Cambria Math" panose="02040503050406030204" pitchFamily="18" charset="0"/>
                      </a:rPr>
                      <m:t>𝟏</m:t>
                    </m:r>
                  </m:oMath>
                </a14:m>
                <a:r>
                  <a:rPr kumimoji="1" lang="zh-CN" altLang="en-US" sz="2400" b="0">
                    <a:solidFill>
                      <a:schemeClr val="tx1"/>
                    </a:solidFill>
                    <a:latin typeface="Cambria Math" panose="02040503050406030204" pitchFamily="18" charset="0"/>
                    <a:ea typeface="+mn-ea"/>
                  </a:rPr>
                  <a:t>时的初态</a:t>
                </a:r>
                <a14:m>
                  <m:oMath xmlns:m="http://schemas.openxmlformats.org/officeDocument/2006/math">
                    <m:r>
                      <a:rPr kumimoji="1" lang="en-US" altLang="zh-CN" sz="2400" b="1" i="1" smtClean="0">
                        <a:solidFill>
                          <a:schemeClr val="tx1"/>
                        </a:solidFill>
                        <a:latin typeface="Cambria Math" panose="02040503050406030204" pitchFamily="18" charset="0"/>
                        <a:ea typeface="Cambria Math" panose="02040503050406030204" pitchFamily="18" charset="0"/>
                      </a:rPr>
                      <m:t>𝟏𝟎𝟎𝟎</m:t>
                    </m:r>
                  </m:oMath>
                </a14:m>
                <a:r>
                  <a:rPr kumimoji="1" lang="zh-CN" altLang="en-US" sz="2400" b="0">
                    <a:solidFill>
                      <a:schemeClr val="tx1"/>
                    </a:solidFill>
                    <a:latin typeface="Cambria Math" panose="02040503050406030204" pitchFamily="18" charset="0"/>
                    <a:ea typeface="+mn-ea"/>
                  </a:rPr>
                  <a:t>和</a:t>
                </a:r>
                <a14:m>
                  <m:oMath xmlns:m="http://schemas.openxmlformats.org/officeDocument/2006/math">
                    <m:r>
                      <a:rPr kumimoji="1" lang="en-US" altLang="zh-CN" sz="2400" b="1" i="1" smtClean="0">
                        <a:solidFill>
                          <a:schemeClr val="tx1"/>
                        </a:solidFill>
                        <a:latin typeface="Cambria Math" panose="02040503050406030204" pitchFamily="18" charset="0"/>
                        <a:ea typeface="Cambria Math" panose="02040503050406030204" pitchFamily="18" charset="0"/>
                      </a:rPr>
                      <m:t>𝑪</m:t>
                    </m:r>
                    <m:r>
                      <a:rPr kumimoji="1" lang="en-US" altLang="zh-CN" sz="2400" b="1" i="1" smtClean="0">
                        <a:solidFill>
                          <a:schemeClr val="tx1"/>
                        </a:solidFill>
                        <a:latin typeface="Cambria Math" panose="02040503050406030204" pitchFamily="18" charset="0"/>
                        <a:ea typeface="Cambria Math" panose="02040503050406030204" pitchFamily="18" charset="0"/>
                      </a:rPr>
                      <m:t>=</m:t>
                    </m:r>
                    <m:r>
                      <a:rPr kumimoji="1" lang="en-US" altLang="zh-CN" sz="2400" b="1" i="1" smtClean="0">
                        <a:solidFill>
                          <a:schemeClr val="tx1"/>
                        </a:solidFill>
                        <a:latin typeface="Cambria Math" panose="02040503050406030204" pitchFamily="18" charset="0"/>
                        <a:ea typeface="Cambria Math" panose="02040503050406030204" pitchFamily="18" charset="0"/>
                      </a:rPr>
                      <m:t>𝟎</m:t>
                    </m:r>
                  </m:oMath>
                </a14:m>
                <a:r>
                  <a:rPr kumimoji="1" lang="zh-CN" altLang="en-US" sz="2400" b="0">
                    <a:solidFill>
                      <a:schemeClr val="tx1"/>
                    </a:solidFill>
                    <a:latin typeface="Cambria Math" panose="02040503050406030204" pitchFamily="18" charset="0"/>
                    <a:ea typeface="+mn-ea"/>
                  </a:rPr>
                  <a:t>时的初态</a:t>
                </a:r>
                <a14:m>
                  <m:oMath xmlns:m="http://schemas.openxmlformats.org/officeDocument/2006/math">
                    <m:r>
                      <a:rPr kumimoji="1" lang="en-US" altLang="zh-CN" sz="2400" b="1" i="1" smtClean="0">
                        <a:solidFill>
                          <a:schemeClr val="tx1"/>
                        </a:solidFill>
                        <a:latin typeface="Cambria Math" panose="02040503050406030204" pitchFamily="18" charset="0"/>
                        <a:ea typeface="Cambria Math" panose="02040503050406030204" pitchFamily="18" charset="0"/>
                      </a:rPr>
                      <m:t>𝟏𝟏𝟎𝟎</m:t>
                    </m:r>
                  </m:oMath>
                </a14:m>
                <a:r>
                  <a:rPr kumimoji="1" lang="zh-CN" altLang="en-US" sz="2400" b="0" i="0">
                    <a:solidFill>
                      <a:schemeClr val="tx1"/>
                    </a:solidFill>
                    <a:latin typeface="Cambria Math" panose="02040503050406030204" pitchFamily="18" charset="0"/>
                    <a:ea typeface="+mn-ea"/>
                  </a:rPr>
                  <a:t>有：</a:t>
                </a:r>
                <a:endParaRPr kumimoji="1" lang="en-US" altLang="zh-CN" sz="2400" b="0" i="0">
                  <a:solidFill>
                    <a:schemeClr val="tx1"/>
                  </a:solidFill>
                  <a:latin typeface="Cambria Math" panose="02040503050406030204" pitchFamily="18" charset="0"/>
                  <a:ea typeface="Cambria Math" panose="02040503050406030204" pitchFamily="18" charset="0"/>
                </a:endParaRPr>
              </a:p>
              <a:p>
                <a:pPr eaLnBrk="1" hangingPunct="1">
                  <a:lnSpc>
                    <a:spcPct val="100000"/>
                  </a:lnSpc>
                  <a:spcBef>
                    <a:spcPct val="0"/>
                  </a:spcBef>
                  <a:buNone/>
                </a:pPr>
                <a14:m>
                  <m:oMath xmlns:m="http://schemas.openxmlformats.org/officeDocument/2006/math">
                    <m:r>
                      <a:rPr lang="en-US" altLang="zh-CN" sz="2400" i="1">
                        <a:latin typeface="Cambria Math" panose="02040503050406030204" pitchFamily="18" charset="0"/>
                      </a:rPr>
                      <m:t>𝑫</m:t>
                    </m:r>
                    <m:r>
                      <a:rPr lang="en-US" altLang="zh-CN" sz="2400" b="1" i="1" baseline="-30000" smtClean="0">
                        <a:latin typeface="Cambria Math" panose="02040503050406030204" pitchFamily="18" charset="0"/>
                      </a:rPr>
                      <m:t>𝟑</m:t>
                    </m:r>
                    <m:r>
                      <a:rPr lang="en-US" altLang="zh-CN" sz="2400" i="1">
                        <a:latin typeface="Cambria Math" panose="02040503050406030204" pitchFamily="18" charset="0"/>
                      </a:rPr>
                      <m:t>=</m:t>
                    </m:r>
                    <m:r>
                      <a:rPr lang="en-US" altLang="zh-CN" sz="2400" b="1" i="1" smtClean="0">
                        <a:latin typeface="Cambria Math" panose="02040503050406030204" pitchFamily="18" charset="0"/>
                      </a:rPr>
                      <m:t>𝟏</m:t>
                    </m:r>
                  </m:oMath>
                </a14:m>
                <a:r>
                  <a:rPr lang="en-US" altLang="zh-CN" sz="2400"/>
                  <a:t>, </a:t>
                </a:r>
                <a14:m>
                  <m:oMath xmlns:m="http://schemas.openxmlformats.org/officeDocument/2006/math">
                    <m:r>
                      <a:rPr lang="en-US" altLang="zh-CN" sz="2400" b="1" i="1" smtClean="0">
                        <a:latin typeface="Cambria Math" panose="02040503050406030204" pitchFamily="18" charset="0"/>
                      </a:rPr>
                      <m:t>𝑫</m:t>
                    </m:r>
                    <m:r>
                      <a:rPr lang="en-US" altLang="zh-CN" sz="2400" i="1" baseline="-30000">
                        <a:latin typeface="Cambria Math" panose="02040503050406030204" pitchFamily="18" charset="0"/>
                      </a:rPr>
                      <m:t>𝟐</m:t>
                    </m:r>
                    <m:r>
                      <a:rPr lang="en-US" altLang="zh-CN" sz="2400" b="1" i="1" smtClean="0">
                        <a:latin typeface="Cambria Math" panose="02040503050406030204" pitchFamily="18" charset="0"/>
                      </a:rPr>
                      <m:t>=</m:t>
                    </m:r>
                    <m:acc>
                      <m:accPr>
                        <m:chr m:val="̅"/>
                        <m:ctrlPr>
                          <a:rPr kumimoji="1" lang="zh-CN" altLang="en-US" sz="2400" b="0" i="1" smtClean="0">
                            <a:solidFill>
                              <a:srgbClr val="000099"/>
                            </a:solidFill>
                            <a:latin typeface="Cambria Math" panose="02040503050406030204" pitchFamily="18" charset="0"/>
                            <a:ea typeface="+mn-ea"/>
                          </a:rPr>
                        </m:ctrlPr>
                      </m:accPr>
                      <m:e>
                        <m:r>
                          <a:rPr kumimoji="1" lang="en-US" altLang="zh-CN" sz="2400" b="1" i="1" smtClean="0">
                            <a:solidFill>
                              <a:schemeClr val="tx1"/>
                            </a:solidFill>
                            <a:latin typeface="Cambria Math" panose="02040503050406030204" pitchFamily="18" charset="0"/>
                            <a:ea typeface="+mn-ea"/>
                          </a:rPr>
                          <m:t>𝑪</m:t>
                        </m:r>
                      </m:e>
                    </m:acc>
                  </m:oMath>
                </a14:m>
                <a:r>
                  <a:rPr lang="en-US" altLang="zh-CN" sz="2400"/>
                  <a:t>, </a:t>
                </a:r>
                <a14:m>
                  <m:oMath xmlns:m="http://schemas.openxmlformats.org/officeDocument/2006/math">
                    <m:r>
                      <a:rPr lang="en-US" altLang="zh-CN" sz="2400" i="1">
                        <a:latin typeface="Cambria Math" panose="02040503050406030204" pitchFamily="18" charset="0"/>
                      </a:rPr>
                      <m:t>𝑫</m:t>
                    </m:r>
                    <m:r>
                      <a:rPr lang="en-US" altLang="zh-CN" sz="2400" b="1" i="1" baseline="-30000" smtClean="0">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𝑫</m:t>
                    </m:r>
                    <m:r>
                      <a:rPr lang="en-US" altLang="zh-CN" sz="2400" b="1" i="1" baseline="-30000" smtClean="0">
                        <a:latin typeface="Cambria Math" panose="02040503050406030204" pitchFamily="18" charset="0"/>
                      </a:rPr>
                      <m:t>𝟎</m:t>
                    </m:r>
                    <m:r>
                      <a:rPr lang="en-US" altLang="zh-CN" sz="2400" i="1">
                        <a:latin typeface="Cambria Math" panose="02040503050406030204" pitchFamily="18" charset="0"/>
                      </a:rPr>
                      <m:t>=</m:t>
                    </m:r>
                    <m:r>
                      <a:rPr lang="en-US" altLang="zh-CN" sz="2400" b="1" i="1" smtClean="0">
                        <a:latin typeface="Cambria Math" panose="02040503050406030204" pitchFamily="18" charset="0"/>
                      </a:rPr>
                      <m:t>𝟎</m:t>
                    </m:r>
                  </m:oMath>
                </a14:m>
                <a:endParaRPr kumimoji="1" lang="zh-CN" altLang="en-US" sz="2400" b="0">
                  <a:solidFill>
                    <a:srgbClr val="000099"/>
                  </a:solidFill>
                  <a:latin typeface="+mn-ea"/>
                </a:endParaRPr>
              </a:p>
              <a:p>
                <a:pPr eaLnBrk="1" hangingPunct="1">
                  <a:lnSpc>
                    <a:spcPct val="100000"/>
                  </a:lnSpc>
                  <a:spcBef>
                    <a:spcPct val="0"/>
                  </a:spcBef>
                  <a:buFontTx/>
                  <a:buNone/>
                </a:pPr>
                <a:endParaRPr kumimoji="1" lang="zh-CN" altLang="en-US" sz="2400" b="0" i="0">
                  <a:solidFill>
                    <a:srgbClr val="000099"/>
                  </a:solidFill>
                  <a:latin typeface="+mn-ea"/>
                  <a:ea typeface="+mn-ea"/>
                </a:endParaRPr>
              </a:p>
            </p:txBody>
          </p:sp>
        </mc:Choice>
        <mc:Fallback xmlns="">
          <p:sp>
            <p:nvSpPr>
              <p:cNvPr id="76" name="Rectangle 9"/>
              <p:cNvSpPr>
                <a:spLocks noRot="1" noChangeAspect="1" noMove="1" noResize="1" noEditPoints="1" noAdjustHandles="1" noChangeArrowheads="1" noChangeShapeType="1" noTextEdit="1"/>
              </p:cNvSpPr>
              <p:nvPr/>
            </p:nvSpPr>
            <p:spPr bwMode="auto">
              <a:xfrm>
                <a:off x="283616" y="4646929"/>
                <a:ext cx="4284234" cy="1570430"/>
              </a:xfrm>
              <a:prstGeom prst="rect">
                <a:avLst/>
              </a:prstGeom>
              <a:blipFill rotWithShape="0">
                <a:blip r:embed="rId7"/>
                <a:stretch>
                  <a:fillRect l="-2279" t="-310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7592891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6"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barn(inHorizontal)">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4" grpId="0"/>
      <p:bldP spid="75" grpId="0"/>
      <p:bldP spid="7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52208" y="3272"/>
            <a:ext cx="8417257"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a:solidFill>
                  <a:srgbClr val="0000FF"/>
                </a:solidFill>
                <a:latin typeface="+mn-ea"/>
                <a:ea typeface="+mn-ea"/>
                <a:cs typeface="+mn-ea"/>
              </a:rPr>
              <a:t>移位寄存器型计数器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163226" y="686536"/>
            <a:ext cx="8195219" cy="531693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buClr>
                <a:srgbClr val="0000CC"/>
              </a:buClr>
            </a:pPr>
            <a:r>
              <a:rPr lang="zh-CN" altLang="en-US" sz="2400" b="0" dirty="0"/>
              <a:t>将移位寄存器首尾相接即构成环型计数器。不断输入时钟信号时，寄存器中的数据依次右移。</a:t>
            </a:r>
            <a:endParaRPr lang="zh-CN" altLang="en-US" sz="1800" b="0" kern="0" dirty="0"/>
          </a:p>
        </p:txBody>
      </p:sp>
      <p:grpSp>
        <p:nvGrpSpPr>
          <p:cNvPr id="6" name="Group 20"/>
          <p:cNvGrpSpPr>
            <a:grpSpLocks/>
          </p:cNvGrpSpPr>
          <p:nvPr/>
        </p:nvGrpSpPr>
        <p:grpSpPr bwMode="auto">
          <a:xfrm>
            <a:off x="438407" y="4374525"/>
            <a:ext cx="906463" cy="592138"/>
            <a:chOff x="1901" y="1219"/>
            <a:chExt cx="571" cy="373"/>
          </a:xfrm>
        </p:grpSpPr>
        <p:sp>
          <p:nvSpPr>
            <p:cNvPr id="7" name="Oval 6"/>
            <p:cNvSpPr>
              <a:spLocks noChangeArrowheads="1"/>
            </p:cNvSpPr>
            <p:nvPr/>
          </p:nvSpPr>
          <p:spPr bwMode="auto">
            <a:xfrm>
              <a:off x="1939" y="1249"/>
              <a:ext cx="474" cy="343"/>
            </a:xfrm>
            <a:prstGeom prst="ellipse">
              <a:avLst/>
            </a:prstGeom>
            <a:noFill/>
            <a:ln w="28575">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8" name="Text Box 7"/>
            <p:cNvSpPr txBox="1">
              <a:spLocks noChangeArrowheads="1"/>
            </p:cNvSpPr>
            <p:nvPr/>
          </p:nvSpPr>
          <p:spPr bwMode="auto">
            <a:xfrm>
              <a:off x="1901" y="1219"/>
              <a:ext cx="571" cy="30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0001</a:t>
              </a:r>
            </a:p>
          </p:txBody>
        </p:sp>
      </p:grpSp>
      <p:grpSp>
        <p:nvGrpSpPr>
          <p:cNvPr id="10" name="Group 19"/>
          <p:cNvGrpSpPr>
            <a:grpSpLocks/>
          </p:cNvGrpSpPr>
          <p:nvPr/>
        </p:nvGrpSpPr>
        <p:grpSpPr bwMode="auto">
          <a:xfrm>
            <a:off x="1692532" y="4430088"/>
            <a:ext cx="876300" cy="574675"/>
            <a:chOff x="2472" y="1249"/>
            <a:chExt cx="552" cy="362"/>
          </a:xfrm>
        </p:grpSpPr>
        <p:sp>
          <p:nvSpPr>
            <p:cNvPr id="11" name="Oval 8"/>
            <p:cNvSpPr>
              <a:spLocks noChangeArrowheads="1"/>
            </p:cNvSpPr>
            <p:nvPr/>
          </p:nvSpPr>
          <p:spPr bwMode="auto">
            <a:xfrm>
              <a:off x="2501" y="1249"/>
              <a:ext cx="475" cy="343"/>
            </a:xfrm>
            <a:prstGeom prst="ellipse">
              <a:avLst/>
            </a:prstGeom>
            <a:noFill/>
            <a:ln w="28575">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2" name="Text Box 9"/>
            <p:cNvSpPr txBox="1">
              <a:spLocks noChangeArrowheads="1"/>
            </p:cNvSpPr>
            <p:nvPr/>
          </p:nvSpPr>
          <p:spPr bwMode="auto">
            <a:xfrm>
              <a:off x="2472" y="1253"/>
              <a:ext cx="552" cy="3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0010</a:t>
              </a:r>
            </a:p>
          </p:txBody>
        </p:sp>
      </p:grpSp>
      <p:grpSp>
        <p:nvGrpSpPr>
          <p:cNvPr id="13" name="Group 21"/>
          <p:cNvGrpSpPr>
            <a:grpSpLocks/>
          </p:cNvGrpSpPr>
          <p:nvPr/>
        </p:nvGrpSpPr>
        <p:grpSpPr bwMode="auto">
          <a:xfrm>
            <a:off x="1705232" y="5274638"/>
            <a:ext cx="876300" cy="593725"/>
            <a:chOff x="2464" y="1770"/>
            <a:chExt cx="552" cy="374"/>
          </a:xfrm>
        </p:grpSpPr>
        <p:sp>
          <p:nvSpPr>
            <p:cNvPr id="14" name="Oval 10"/>
            <p:cNvSpPr>
              <a:spLocks noChangeArrowheads="1"/>
            </p:cNvSpPr>
            <p:nvPr/>
          </p:nvSpPr>
          <p:spPr bwMode="auto">
            <a:xfrm>
              <a:off x="2501" y="1801"/>
              <a:ext cx="475" cy="343"/>
            </a:xfrm>
            <a:prstGeom prst="ellipse">
              <a:avLst/>
            </a:prstGeom>
            <a:noFill/>
            <a:ln w="28575">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5" name="Text Box 11"/>
            <p:cNvSpPr txBox="1">
              <a:spLocks noChangeArrowheads="1"/>
            </p:cNvSpPr>
            <p:nvPr/>
          </p:nvSpPr>
          <p:spPr bwMode="auto">
            <a:xfrm>
              <a:off x="2464" y="1770"/>
              <a:ext cx="552"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0100</a:t>
              </a:r>
            </a:p>
          </p:txBody>
        </p:sp>
      </p:grpSp>
      <p:grpSp>
        <p:nvGrpSpPr>
          <p:cNvPr id="17" name="Group 22"/>
          <p:cNvGrpSpPr>
            <a:grpSpLocks/>
          </p:cNvGrpSpPr>
          <p:nvPr/>
        </p:nvGrpSpPr>
        <p:grpSpPr bwMode="auto">
          <a:xfrm>
            <a:off x="438407" y="5292100"/>
            <a:ext cx="906463" cy="550863"/>
            <a:chOff x="1901" y="1797"/>
            <a:chExt cx="571" cy="347"/>
          </a:xfrm>
        </p:grpSpPr>
        <p:sp>
          <p:nvSpPr>
            <p:cNvPr id="18" name="Oval 12"/>
            <p:cNvSpPr>
              <a:spLocks noChangeArrowheads="1"/>
            </p:cNvSpPr>
            <p:nvPr/>
          </p:nvSpPr>
          <p:spPr bwMode="auto">
            <a:xfrm>
              <a:off x="1939" y="1801"/>
              <a:ext cx="474" cy="343"/>
            </a:xfrm>
            <a:prstGeom prst="ellipse">
              <a:avLst/>
            </a:prstGeom>
            <a:noFill/>
            <a:ln w="28575">
              <a:solidFill>
                <a:srgbClr val="8000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9" name="Text Box 13"/>
            <p:cNvSpPr txBox="1">
              <a:spLocks noChangeArrowheads="1"/>
            </p:cNvSpPr>
            <p:nvPr/>
          </p:nvSpPr>
          <p:spPr bwMode="auto">
            <a:xfrm>
              <a:off x="1901" y="1797"/>
              <a:ext cx="571"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1000</a:t>
              </a:r>
            </a:p>
          </p:txBody>
        </p:sp>
      </p:grpSp>
      <p:sp>
        <p:nvSpPr>
          <p:cNvPr id="20" name="Line 14"/>
          <p:cNvSpPr>
            <a:spLocks noChangeShapeType="1"/>
          </p:cNvSpPr>
          <p:nvPr/>
        </p:nvSpPr>
        <p:spPr bwMode="auto">
          <a:xfrm>
            <a:off x="1292482" y="4644400"/>
            <a:ext cx="412750" cy="1588"/>
          </a:xfrm>
          <a:prstGeom prst="line">
            <a:avLst/>
          </a:prstGeom>
          <a:noFill/>
          <a:ln w="28575">
            <a:solidFill>
              <a:srgbClr val="800000"/>
            </a:solidFill>
            <a:round/>
            <a:headEnd/>
            <a:tailEnd type="stealth" w="med" len="lg"/>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21" name="Line 15"/>
          <p:cNvSpPr>
            <a:spLocks noChangeShapeType="1"/>
          </p:cNvSpPr>
          <p:nvPr/>
        </p:nvSpPr>
        <p:spPr bwMode="auto">
          <a:xfrm>
            <a:off x="2137032" y="5007938"/>
            <a:ext cx="0" cy="355600"/>
          </a:xfrm>
          <a:prstGeom prst="line">
            <a:avLst/>
          </a:prstGeom>
          <a:noFill/>
          <a:ln w="28575">
            <a:solidFill>
              <a:srgbClr val="800000"/>
            </a:solidFill>
            <a:round/>
            <a:headEnd/>
            <a:tailEnd type="stealth" w="med" len="lg"/>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22" name="Line 16"/>
          <p:cNvSpPr>
            <a:spLocks noChangeShapeType="1"/>
          </p:cNvSpPr>
          <p:nvPr/>
        </p:nvSpPr>
        <p:spPr bwMode="auto">
          <a:xfrm flipH="1">
            <a:off x="1271845" y="5558800"/>
            <a:ext cx="455612" cy="1588"/>
          </a:xfrm>
          <a:prstGeom prst="line">
            <a:avLst/>
          </a:prstGeom>
          <a:noFill/>
          <a:ln w="28575">
            <a:solidFill>
              <a:srgbClr val="800000"/>
            </a:solidFill>
            <a:round/>
            <a:headEnd/>
            <a:tailEnd type="stealth" w="med" len="lg"/>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23" name="Line 17"/>
          <p:cNvSpPr>
            <a:spLocks noChangeShapeType="1"/>
          </p:cNvSpPr>
          <p:nvPr/>
        </p:nvSpPr>
        <p:spPr bwMode="auto">
          <a:xfrm>
            <a:off x="840045" y="4966663"/>
            <a:ext cx="0" cy="331787"/>
          </a:xfrm>
          <a:prstGeom prst="line">
            <a:avLst/>
          </a:prstGeom>
          <a:noFill/>
          <a:ln w="28575">
            <a:solidFill>
              <a:srgbClr val="800000"/>
            </a:solidFill>
            <a:round/>
            <a:headEnd type="stealth" w="med" len="lg"/>
            <a:tailEnd type="none" w="med" len="lg"/>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24" name="Text Box 18"/>
          <p:cNvSpPr txBox="1">
            <a:spLocks noChangeArrowheads="1"/>
          </p:cNvSpPr>
          <p:nvPr/>
        </p:nvSpPr>
        <p:spPr bwMode="auto">
          <a:xfrm>
            <a:off x="738566" y="3626020"/>
            <a:ext cx="1715169"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2400" b="0" i="0" dirty="0">
                <a:latin typeface="+mn-ea"/>
                <a:ea typeface="+mn-ea"/>
              </a:rPr>
              <a:t>有效循环</a:t>
            </a:r>
          </a:p>
        </p:txBody>
      </p:sp>
      <p:grpSp>
        <p:nvGrpSpPr>
          <p:cNvPr id="25" name="Group 31"/>
          <p:cNvGrpSpPr>
            <a:grpSpLocks/>
          </p:cNvGrpSpPr>
          <p:nvPr/>
        </p:nvGrpSpPr>
        <p:grpSpPr bwMode="auto">
          <a:xfrm>
            <a:off x="2854615" y="4494980"/>
            <a:ext cx="1079500" cy="1444625"/>
            <a:chOff x="1746" y="1235"/>
            <a:chExt cx="680" cy="910"/>
          </a:xfrm>
        </p:grpSpPr>
        <p:sp>
          <p:nvSpPr>
            <p:cNvPr id="26" name="Oval 23"/>
            <p:cNvSpPr>
              <a:spLocks noChangeArrowheads="1"/>
            </p:cNvSpPr>
            <p:nvPr/>
          </p:nvSpPr>
          <p:spPr bwMode="auto">
            <a:xfrm>
              <a:off x="2154" y="1265"/>
              <a:ext cx="252" cy="254"/>
            </a:xfrm>
            <a:prstGeom prst="ellipse">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27" name="Oval 24"/>
            <p:cNvSpPr>
              <a:spLocks noChangeArrowheads="1"/>
            </p:cNvSpPr>
            <p:nvPr/>
          </p:nvSpPr>
          <p:spPr bwMode="auto">
            <a:xfrm>
              <a:off x="1777" y="1235"/>
              <a:ext cx="507" cy="373"/>
            </a:xfrm>
            <a:prstGeom prst="ellipse">
              <a:avLst/>
            </a:prstGeom>
            <a:solidFill>
              <a:schemeClr val="accent1">
                <a:lumMod val="90000"/>
              </a:schemeClr>
            </a:solidFill>
            <a:ln w="28575">
              <a:solidFill>
                <a:srgbClr val="003300"/>
              </a:solidFill>
              <a:round/>
              <a:headEnd/>
              <a:tailEnd/>
            </a:ln>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defRPr/>
              </a:pPr>
              <a:endParaRPr kumimoji="1" lang="zh-CN" altLang="en-US" sz="2400" b="0" i="0"/>
            </a:p>
          </p:txBody>
        </p:sp>
        <p:sp>
          <p:nvSpPr>
            <p:cNvPr id="28" name="Text Box 25"/>
            <p:cNvSpPr txBox="1">
              <a:spLocks noChangeArrowheads="1"/>
            </p:cNvSpPr>
            <p:nvPr/>
          </p:nvSpPr>
          <p:spPr bwMode="auto">
            <a:xfrm>
              <a:off x="1746" y="1253"/>
              <a:ext cx="641" cy="3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dirty="0"/>
                <a:t>0000</a:t>
              </a:r>
            </a:p>
          </p:txBody>
        </p:sp>
        <p:sp>
          <p:nvSpPr>
            <p:cNvPr id="29" name="Line 26"/>
            <p:cNvSpPr>
              <a:spLocks noChangeShapeType="1"/>
            </p:cNvSpPr>
            <p:nvPr/>
          </p:nvSpPr>
          <p:spPr bwMode="auto">
            <a:xfrm flipH="1">
              <a:off x="2206" y="1253"/>
              <a:ext cx="84" cy="30"/>
            </a:xfrm>
            <a:prstGeom prst="line">
              <a:avLst/>
            </a:prstGeom>
            <a:noFill/>
            <a:ln w="28575">
              <a:solidFill>
                <a:srgbClr val="003300"/>
              </a:solidFill>
              <a:round/>
              <a:headEnd/>
              <a:tailEnd type="stealth" w="lg" len="lg"/>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30" name="Oval 27"/>
            <p:cNvSpPr>
              <a:spLocks noChangeArrowheads="1"/>
            </p:cNvSpPr>
            <p:nvPr/>
          </p:nvSpPr>
          <p:spPr bwMode="auto">
            <a:xfrm>
              <a:off x="2174" y="1802"/>
              <a:ext cx="252" cy="253"/>
            </a:xfrm>
            <a:prstGeom prst="ellipse">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31" name="Oval 28"/>
            <p:cNvSpPr>
              <a:spLocks noChangeArrowheads="1"/>
            </p:cNvSpPr>
            <p:nvPr/>
          </p:nvSpPr>
          <p:spPr bwMode="auto">
            <a:xfrm>
              <a:off x="1802" y="1772"/>
              <a:ext cx="507" cy="373"/>
            </a:xfrm>
            <a:prstGeom prst="ellipse">
              <a:avLst/>
            </a:prstGeom>
            <a:solidFill>
              <a:schemeClr val="accent1">
                <a:lumMod val="90000"/>
              </a:schemeClr>
            </a:solidFill>
            <a:ln w="28575">
              <a:solidFill>
                <a:srgbClr val="003300"/>
              </a:solidFill>
              <a:round/>
              <a:headEnd/>
              <a:tailEnd/>
            </a:ln>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defRPr/>
              </a:pPr>
              <a:endParaRPr kumimoji="1" lang="zh-CN" altLang="en-US" sz="2400" b="0" i="0"/>
            </a:p>
          </p:txBody>
        </p:sp>
        <p:sp>
          <p:nvSpPr>
            <p:cNvPr id="32" name="Text Box 29"/>
            <p:cNvSpPr txBox="1">
              <a:spLocks noChangeArrowheads="1"/>
            </p:cNvSpPr>
            <p:nvPr/>
          </p:nvSpPr>
          <p:spPr bwMode="auto">
            <a:xfrm>
              <a:off x="1785" y="1757"/>
              <a:ext cx="641" cy="3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1111</a:t>
              </a:r>
            </a:p>
          </p:txBody>
        </p:sp>
        <p:sp>
          <p:nvSpPr>
            <p:cNvPr id="33" name="Line 30"/>
            <p:cNvSpPr>
              <a:spLocks noChangeShapeType="1"/>
            </p:cNvSpPr>
            <p:nvPr/>
          </p:nvSpPr>
          <p:spPr bwMode="auto">
            <a:xfrm flipH="1">
              <a:off x="2252" y="1797"/>
              <a:ext cx="84" cy="30"/>
            </a:xfrm>
            <a:prstGeom prst="line">
              <a:avLst/>
            </a:prstGeom>
            <a:noFill/>
            <a:ln w="28575">
              <a:solidFill>
                <a:srgbClr val="003300"/>
              </a:solidFill>
              <a:round/>
              <a:headEnd/>
              <a:tailEnd type="stealth" w="lg" len="lg"/>
            </a:ln>
            <a:extLst>
              <a:ext uri="{909E8E84-426E-40DD-AFC4-6F175D3DCCD1}">
                <a14:hiddenFill xmlns:a14="http://schemas.microsoft.com/office/drawing/2010/main">
                  <a:noFill/>
                </a14:hiddenFill>
              </a:ext>
            </a:extLst>
          </p:spPr>
          <p:txBody>
            <a:bodyPr lIns="126000" tIns="118800"/>
            <a:lstStyle/>
            <a:p>
              <a:endParaRPr lang="zh-CN" altLang="en-US" sz="2000"/>
            </a:p>
          </p:txBody>
        </p:sp>
      </p:grpSp>
      <p:sp>
        <p:nvSpPr>
          <p:cNvPr id="34" name="Text Box 32"/>
          <p:cNvSpPr txBox="1">
            <a:spLocks noChangeArrowheads="1"/>
          </p:cNvSpPr>
          <p:nvPr/>
        </p:nvSpPr>
        <p:spPr bwMode="auto">
          <a:xfrm>
            <a:off x="4103945" y="3592627"/>
            <a:ext cx="33845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2400" b="0" i="0" dirty="0">
                <a:latin typeface="+mn-ea"/>
                <a:ea typeface="+mn-ea"/>
              </a:rPr>
              <a:t>无效循环 </a:t>
            </a:r>
            <a:r>
              <a:rPr lang="en-US" altLang="zh-CN" sz="2400" b="0" i="0" dirty="0">
                <a:latin typeface="+mn-ea"/>
                <a:ea typeface="+mn-ea"/>
              </a:rPr>
              <a:t>(Q</a:t>
            </a:r>
            <a:r>
              <a:rPr lang="en-US" altLang="zh-CN" sz="2400" b="0" i="0" baseline="-25000" dirty="0">
                <a:latin typeface="+mn-ea"/>
                <a:ea typeface="+mn-ea"/>
              </a:rPr>
              <a:t>3</a:t>
            </a:r>
            <a:r>
              <a:rPr lang="en-US" altLang="zh-CN" sz="2400" b="0" i="0" dirty="0">
                <a:latin typeface="+mn-ea"/>
                <a:ea typeface="+mn-ea"/>
              </a:rPr>
              <a:t>Q</a:t>
            </a:r>
            <a:r>
              <a:rPr lang="en-US" altLang="zh-CN" sz="2400" b="0" i="0" baseline="-25000" dirty="0">
                <a:latin typeface="+mn-ea"/>
                <a:ea typeface="+mn-ea"/>
              </a:rPr>
              <a:t>2</a:t>
            </a:r>
            <a:r>
              <a:rPr lang="en-US" altLang="zh-CN" sz="2400" b="0" i="0" dirty="0">
                <a:latin typeface="+mn-ea"/>
                <a:ea typeface="+mn-ea"/>
              </a:rPr>
              <a:t>Q</a:t>
            </a:r>
            <a:r>
              <a:rPr lang="en-US" altLang="zh-CN" sz="2400" b="0" i="0" baseline="-25000" dirty="0">
                <a:latin typeface="+mn-ea"/>
                <a:ea typeface="+mn-ea"/>
              </a:rPr>
              <a:t>1</a:t>
            </a:r>
            <a:r>
              <a:rPr lang="en-US" altLang="zh-CN" sz="2400" b="0" i="0" dirty="0">
                <a:latin typeface="+mn-ea"/>
                <a:ea typeface="+mn-ea"/>
              </a:rPr>
              <a:t>Q</a:t>
            </a:r>
            <a:r>
              <a:rPr lang="en-US" altLang="zh-CN" sz="2400" b="0" i="0" baseline="-25000" dirty="0">
                <a:latin typeface="+mn-ea"/>
                <a:ea typeface="+mn-ea"/>
              </a:rPr>
              <a:t>0</a:t>
            </a:r>
            <a:r>
              <a:rPr lang="en-US" altLang="zh-CN" sz="2400" b="0" i="0" dirty="0">
                <a:latin typeface="+mn-ea"/>
                <a:ea typeface="+mn-ea"/>
              </a:rPr>
              <a:t>)</a:t>
            </a:r>
          </a:p>
        </p:txBody>
      </p:sp>
      <p:grpSp>
        <p:nvGrpSpPr>
          <p:cNvPr id="35" name="Group 41"/>
          <p:cNvGrpSpPr>
            <a:grpSpLocks/>
          </p:cNvGrpSpPr>
          <p:nvPr/>
        </p:nvGrpSpPr>
        <p:grpSpPr bwMode="auto">
          <a:xfrm>
            <a:off x="2772034" y="4267370"/>
            <a:ext cx="1298575" cy="1727200"/>
            <a:chOff x="2516" y="1253"/>
            <a:chExt cx="818" cy="1088"/>
          </a:xfrm>
        </p:grpSpPr>
        <p:sp>
          <p:nvSpPr>
            <p:cNvPr id="36" name="Oval 33"/>
            <p:cNvSpPr>
              <a:spLocks noChangeArrowheads="1"/>
            </p:cNvSpPr>
            <p:nvPr/>
          </p:nvSpPr>
          <p:spPr bwMode="auto">
            <a:xfrm>
              <a:off x="2516" y="1293"/>
              <a:ext cx="818" cy="1013"/>
            </a:xfrm>
            <a:prstGeom prst="ellipse">
              <a:avLst/>
            </a:prstGeom>
            <a:solidFill>
              <a:schemeClr val="accent1">
                <a:lumMod val="90000"/>
              </a:schemeClr>
            </a:solidFill>
            <a:ln w="28575">
              <a:solidFill>
                <a:srgbClr val="003300"/>
              </a:solidFill>
              <a:round/>
              <a:headEnd/>
              <a:tailEnd/>
            </a:ln>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defRPr/>
              </a:pPr>
              <a:endParaRPr kumimoji="1" lang="zh-CN" altLang="en-US" sz="2400" b="0" i="0"/>
            </a:p>
          </p:txBody>
        </p:sp>
        <p:sp>
          <p:nvSpPr>
            <p:cNvPr id="37" name="Oval 34"/>
            <p:cNvSpPr>
              <a:spLocks noChangeArrowheads="1"/>
            </p:cNvSpPr>
            <p:nvPr/>
          </p:nvSpPr>
          <p:spPr bwMode="auto">
            <a:xfrm>
              <a:off x="2653" y="1253"/>
              <a:ext cx="498" cy="457"/>
            </a:xfrm>
            <a:prstGeom prst="ellipse">
              <a:avLst/>
            </a:prstGeom>
            <a:solidFill>
              <a:schemeClr val="accent1">
                <a:lumMod val="90000"/>
              </a:schemeClr>
            </a:solidFill>
            <a:ln w="28575">
              <a:solidFill>
                <a:srgbClr val="003300"/>
              </a:solidFill>
              <a:round/>
              <a:headEnd/>
              <a:tailEnd/>
            </a:ln>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defRPr/>
              </a:pPr>
              <a:endParaRPr kumimoji="1" lang="zh-CN" altLang="en-US" sz="2400" b="0" i="0"/>
            </a:p>
          </p:txBody>
        </p:sp>
        <p:sp>
          <p:nvSpPr>
            <p:cNvPr id="38" name="Text Box 35"/>
            <p:cNvSpPr txBox="1">
              <a:spLocks noChangeArrowheads="1"/>
            </p:cNvSpPr>
            <p:nvPr/>
          </p:nvSpPr>
          <p:spPr bwMode="auto">
            <a:xfrm>
              <a:off x="2657" y="1299"/>
              <a:ext cx="541" cy="34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0101</a:t>
              </a:r>
            </a:p>
          </p:txBody>
        </p:sp>
        <p:sp>
          <p:nvSpPr>
            <p:cNvPr id="39" name="Oval 36"/>
            <p:cNvSpPr>
              <a:spLocks noChangeArrowheads="1"/>
            </p:cNvSpPr>
            <p:nvPr/>
          </p:nvSpPr>
          <p:spPr bwMode="auto">
            <a:xfrm>
              <a:off x="2690" y="1884"/>
              <a:ext cx="498" cy="457"/>
            </a:xfrm>
            <a:prstGeom prst="ellipse">
              <a:avLst/>
            </a:prstGeom>
            <a:solidFill>
              <a:schemeClr val="accent1">
                <a:lumMod val="90000"/>
              </a:schemeClr>
            </a:solidFill>
            <a:ln w="28575">
              <a:solidFill>
                <a:srgbClr val="003300"/>
              </a:solidFill>
              <a:round/>
              <a:headEnd/>
              <a:tailEnd/>
            </a:ln>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defRPr/>
              </a:pPr>
              <a:endParaRPr kumimoji="1" lang="zh-CN" altLang="en-US" sz="2400" b="0" i="0"/>
            </a:p>
          </p:txBody>
        </p:sp>
        <p:sp>
          <p:nvSpPr>
            <p:cNvPr id="40" name="Text Box 37"/>
            <p:cNvSpPr txBox="1">
              <a:spLocks noChangeArrowheads="1"/>
            </p:cNvSpPr>
            <p:nvPr/>
          </p:nvSpPr>
          <p:spPr bwMode="auto">
            <a:xfrm>
              <a:off x="2648" y="1929"/>
              <a:ext cx="541" cy="3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1010</a:t>
              </a:r>
            </a:p>
          </p:txBody>
        </p:sp>
        <p:sp>
          <p:nvSpPr>
            <p:cNvPr id="41" name="Line 38"/>
            <p:cNvSpPr>
              <a:spLocks noChangeShapeType="1"/>
            </p:cNvSpPr>
            <p:nvPr/>
          </p:nvSpPr>
          <p:spPr bwMode="auto">
            <a:xfrm>
              <a:off x="3127" y="1350"/>
              <a:ext cx="71" cy="80"/>
            </a:xfrm>
            <a:prstGeom prst="line">
              <a:avLst/>
            </a:prstGeom>
            <a:noFill/>
            <a:ln w="9525">
              <a:solidFill>
                <a:srgbClr val="003300"/>
              </a:solidFill>
              <a:round/>
              <a:headEnd type="stealth" w="lg" len="lg"/>
              <a:tailEnd type="none" w="sm" len="med"/>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42" name="Line 39"/>
            <p:cNvSpPr>
              <a:spLocks noChangeShapeType="1"/>
            </p:cNvSpPr>
            <p:nvPr/>
          </p:nvSpPr>
          <p:spPr bwMode="auto">
            <a:xfrm flipH="1" flipV="1">
              <a:off x="2645" y="2156"/>
              <a:ext cx="90" cy="90"/>
            </a:xfrm>
            <a:prstGeom prst="line">
              <a:avLst/>
            </a:prstGeom>
            <a:noFill/>
            <a:ln w="9525">
              <a:solidFill>
                <a:srgbClr val="003300"/>
              </a:solidFill>
              <a:round/>
              <a:headEnd type="stealth" w="lg" len="lg"/>
              <a:tailEnd type="none" w="sm" len="med"/>
            </a:ln>
            <a:extLst>
              <a:ext uri="{909E8E84-426E-40DD-AFC4-6F175D3DCCD1}">
                <a14:hiddenFill xmlns:a14="http://schemas.microsoft.com/office/drawing/2010/main">
                  <a:noFill/>
                </a14:hiddenFill>
              </a:ext>
            </a:extLst>
          </p:spPr>
          <p:txBody>
            <a:bodyPr lIns="126000" tIns="118800"/>
            <a:lstStyle/>
            <a:p>
              <a:endParaRPr lang="zh-CN" altLang="en-US" sz="2000"/>
            </a:p>
          </p:txBody>
        </p:sp>
      </p:grpSp>
      <p:grpSp>
        <p:nvGrpSpPr>
          <p:cNvPr id="43" name="Group 54"/>
          <p:cNvGrpSpPr>
            <a:grpSpLocks/>
          </p:cNvGrpSpPr>
          <p:nvPr/>
        </p:nvGrpSpPr>
        <p:grpSpPr bwMode="auto">
          <a:xfrm>
            <a:off x="4295241" y="4390612"/>
            <a:ext cx="947738" cy="612775"/>
            <a:chOff x="3462" y="1327"/>
            <a:chExt cx="597" cy="386"/>
          </a:xfrm>
        </p:grpSpPr>
        <p:sp>
          <p:nvSpPr>
            <p:cNvPr id="44" name="Oval 42"/>
            <p:cNvSpPr>
              <a:spLocks noChangeArrowheads="1"/>
            </p:cNvSpPr>
            <p:nvPr/>
          </p:nvSpPr>
          <p:spPr bwMode="auto">
            <a:xfrm>
              <a:off x="3462" y="1327"/>
              <a:ext cx="520" cy="386"/>
            </a:xfrm>
            <a:prstGeom prst="ellipse">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45" name="Text Box 43"/>
            <p:cNvSpPr txBox="1">
              <a:spLocks noChangeArrowheads="1"/>
            </p:cNvSpPr>
            <p:nvPr/>
          </p:nvSpPr>
          <p:spPr bwMode="auto">
            <a:xfrm>
              <a:off x="3469" y="1342"/>
              <a:ext cx="590" cy="3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0011</a:t>
              </a:r>
            </a:p>
          </p:txBody>
        </p:sp>
      </p:grpSp>
      <p:grpSp>
        <p:nvGrpSpPr>
          <p:cNvPr id="46" name="Group 57"/>
          <p:cNvGrpSpPr>
            <a:grpSpLocks/>
          </p:cNvGrpSpPr>
          <p:nvPr/>
        </p:nvGrpSpPr>
        <p:grpSpPr bwMode="auto">
          <a:xfrm>
            <a:off x="5519204" y="5435187"/>
            <a:ext cx="863600" cy="612775"/>
            <a:chOff x="4014" y="1879"/>
            <a:chExt cx="544" cy="386"/>
          </a:xfrm>
        </p:grpSpPr>
        <p:sp>
          <p:nvSpPr>
            <p:cNvPr id="47" name="Oval 46"/>
            <p:cNvSpPr>
              <a:spLocks noChangeArrowheads="1"/>
            </p:cNvSpPr>
            <p:nvPr/>
          </p:nvSpPr>
          <p:spPr bwMode="auto">
            <a:xfrm>
              <a:off x="4025" y="1879"/>
              <a:ext cx="520" cy="386"/>
            </a:xfrm>
            <a:prstGeom prst="ellipse">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48" name="Text Box 47"/>
            <p:cNvSpPr txBox="1">
              <a:spLocks noChangeArrowheads="1"/>
            </p:cNvSpPr>
            <p:nvPr/>
          </p:nvSpPr>
          <p:spPr bwMode="auto">
            <a:xfrm>
              <a:off x="4014" y="1888"/>
              <a:ext cx="544" cy="31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1100</a:t>
              </a:r>
            </a:p>
          </p:txBody>
        </p:sp>
      </p:grpSp>
      <p:grpSp>
        <p:nvGrpSpPr>
          <p:cNvPr id="49" name="Group 58"/>
          <p:cNvGrpSpPr>
            <a:grpSpLocks/>
          </p:cNvGrpSpPr>
          <p:nvPr/>
        </p:nvGrpSpPr>
        <p:grpSpPr bwMode="auto">
          <a:xfrm>
            <a:off x="4222216" y="5420899"/>
            <a:ext cx="885825" cy="661988"/>
            <a:chOff x="3424" y="1879"/>
            <a:chExt cx="558" cy="417"/>
          </a:xfrm>
        </p:grpSpPr>
        <p:sp>
          <p:nvSpPr>
            <p:cNvPr id="50" name="Oval 48"/>
            <p:cNvSpPr>
              <a:spLocks noChangeArrowheads="1"/>
            </p:cNvSpPr>
            <p:nvPr/>
          </p:nvSpPr>
          <p:spPr bwMode="auto">
            <a:xfrm>
              <a:off x="3462" y="1879"/>
              <a:ext cx="520" cy="386"/>
            </a:xfrm>
            <a:prstGeom prst="ellipse">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51" name="Text Box 49"/>
            <p:cNvSpPr txBox="1">
              <a:spLocks noChangeArrowheads="1"/>
            </p:cNvSpPr>
            <p:nvPr/>
          </p:nvSpPr>
          <p:spPr bwMode="auto">
            <a:xfrm>
              <a:off x="3424" y="1894"/>
              <a:ext cx="545" cy="4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1001</a:t>
              </a:r>
            </a:p>
          </p:txBody>
        </p:sp>
      </p:grpSp>
      <p:grpSp>
        <p:nvGrpSpPr>
          <p:cNvPr id="52" name="Group 56"/>
          <p:cNvGrpSpPr>
            <a:grpSpLocks/>
          </p:cNvGrpSpPr>
          <p:nvPr/>
        </p:nvGrpSpPr>
        <p:grpSpPr bwMode="auto">
          <a:xfrm>
            <a:off x="5519204" y="4411249"/>
            <a:ext cx="1122362" cy="663575"/>
            <a:chOff x="4032" y="1327"/>
            <a:chExt cx="707" cy="418"/>
          </a:xfrm>
        </p:grpSpPr>
        <p:sp>
          <p:nvSpPr>
            <p:cNvPr id="53" name="Oval 44"/>
            <p:cNvSpPr>
              <a:spLocks noChangeArrowheads="1"/>
            </p:cNvSpPr>
            <p:nvPr/>
          </p:nvSpPr>
          <p:spPr bwMode="auto">
            <a:xfrm>
              <a:off x="4070" y="1327"/>
              <a:ext cx="520" cy="386"/>
            </a:xfrm>
            <a:prstGeom prst="ellipse">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54" name="Text Box 45"/>
            <p:cNvSpPr txBox="1">
              <a:spLocks noChangeArrowheads="1"/>
            </p:cNvSpPr>
            <p:nvPr/>
          </p:nvSpPr>
          <p:spPr bwMode="auto">
            <a:xfrm>
              <a:off x="4032" y="1342"/>
              <a:ext cx="707" cy="40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0110</a:t>
              </a:r>
            </a:p>
          </p:txBody>
        </p:sp>
      </p:grpSp>
      <p:sp>
        <p:nvSpPr>
          <p:cNvPr id="55" name="Line 50"/>
          <p:cNvSpPr>
            <a:spLocks noChangeShapeType="1"/>
          </p:cNvSpPr>
          <p:nvPr/>
        </p:nvSpPr>
        <p:spPr bwMode="auto">
          <a:xfrm>
            <a:off x="5158841" y="4716049"/>
            <a:ext cx="425450" cy="1588"/>
          </a:xfrm>
          <a:prstGeom prst="line">
            <a:avLst/>
          </a:prstGeom>
          <a:noFill/>
          <a:ln w="28575">
            <a:solidFill>
              <a:srgbClr val="003300"/>
            </a:solidFill>
            <a:round/>
            <a:headEnd/>
            <a:tailEnd type="stealth" w="lg" len="lg"/>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56" name="Line 51"/>
          <p:cNvSpPr>
            <a:spLocks noChangeShapeType="1"/>
          </p:cNvSpPr>
          <p:nvPr/>
        </p:nvSpPr>
        <p:spPr bwMode="auto">
          <a:xfrm>
            <a:off x="5951004" y="5017674"/>
            <a:ext cx="1587" cy="400050"/>
          </a:xfrm>
          <a:prstGeom prst="line">
            <a:avLst/>
          </a:prstGeom>
          <a:noFill/>
          <a:ln w="28575">
            <a:solidFill>
              <a:srgbClr val="003300"/>
            </a:solidFill>
            <a:round/>
            <a:headEnd/>
            <a:tailEnd type="stealth" w="lg" len="lg"/>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57" name="Line 52"/>
          <p:cNvSpPr>
            <a:spLocks noChangeShapeType="1"/>
          </p:cNvSpPr>
          <p:nvPr/>
        </p:nvSpPr>
        <p:spPr bwMode="auto">
          <a:xfrm flipH="1">
            <a:off x="5122329" y="5724112"/>
            <a:ext cx="396875" cy="1587"/>
          </a:xfrm>
          <a:prstGeom prst="line">
            <a:avLst/>
          </a:prstGeom>
          <a:noFill/>
          <a:ln w="28575">
            <a:solidFill>
              <a:srgbClr val="003300"/>
            </a:solidFill>
            <a:round/>
            <a:headEnd/>
            <a:tailEnd type="stealth" w="lg" len="lg"/>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58" name="Line 53"/>
          <p:cNvSpPr>
            <a:spLocks noChangeShapeType="1"/>
          </p:cNvSpPr>
          <p:nvPr/>
        </p:nvSpPr>
        <p:spPr bwMode="auto">
          <a:xfrm>
            <a:off x="4727041" y="5017674"/>
            <a:ext cx="1588" cy="373063"/>
          </a:xfrm>
          <a:prstGeom prst="line">
            <a:avLst/>
          </a:prstGeom>
          <a:noFill/>
          <a:ln w="28575">
            <a:solidFill>
              <a:srgbClr val="003300"/>
            </a:solidFill>
            <a:round/>
            <a:headEnd type="stealth" w="lg" len="lg"/>
            <a:tailEnd type="none" w="lg" len="lg"/>
          </a:ln>
          <a:extLst>
            <a:ext uri="{909E8E84-426E-40DD-AFC4-6F175D3DCCD1}">
              <a14:hiddenFill xmlns:a14="http://schemas.microsoft.com/office/drawing/2010/main">
                <a:noFill/>
              </a14:hiddenFill>
            </a:ext>
          </a:extLst>
        </p:spPr>
        <p:txBody>
          <a:bodyPr lIns="126000" tIns="118800"/>
          <a:lstStyle/>
          <a:p>
            <a:endParaRPr lang="zh-CN" altLang="en-US" sz="2000"/>
          </a:p>
        </p:txBody>
      </p:sp>
      <p:grpSp>
        <p:nvGrpSpPr>
          <p:cNvPr id="59" name="Group 59"/>
          <p:cNvGrpSpPr>
            <a:grpSpLocks/>
          </p:cNvGrpSpPr>
          <p:nvPr/>
        </p:nvGrpSpPr>
        <p:grpSpPr bwMode="auto">
          <a:xfrm>
            <a:off x="6743166" y="4355687"/>
            <a:ext cx="947738" cy="612775"/>
            <a:chOff x="3462" y="1327"/>
            <a:chExt cx="597" cy="386"/>
          </a:xfrm>
        </p:grpSpPr>
        <p:sp>
          <p:nvSpPr>
            <p:cNvPr id="60" name="Oval 60"/>
            <p:cNvSpPr>
              <a:spLocks noChangeArrowheads="1"/>
            </p:cNvSpPr>
            <p:nvPr/>
          </p:nvSpPr>
          <p:spPr bwMode="auto">
            <a:xfrm>
              <a:off x="3462" y="1327"/>
              <a:ext cx="520" cy="386"/>
            </a:xfrm>
            <a:prstGeom prst="ellipse">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800" b="0" i="0"/>
            </a:p>
          </p:txBody>
        </p:sp>
        <p:sp>
          <p:nvSpPr>
            <p:cNvPr id="61" name="Text Box 61"/>
            <p:cNvSpPr txBox="1">
              <a:spLocks noChangeArrowheads="1"/>
            </p:cNvSpPr>
            <p:nvPr/>
          </p:nvSpPr>
          <p:spPr bwMode="auto">
            <a:xfrm>
              <a:off x="3469" y="1342"/>
              <a:ext cx="590" cy="3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dirty="0"/>
                <a:t>0111</a:t>
              </a:r>
            </a:p>
          </p:txBody>
        </p:sp>
      </p:grpSp>
      <p:grpSp>
        <p:nvGrpSpPr>
          <p:cNvPr id="62" name="Group 62"/>
          <p:cNvGrpSpPr>
            <a:grpSpLocks/>
          </p:cNvGrpSpPr>
          <p:nvPr/>
        </p:nvGrpSpPr>
        <p:grpSpPr bwMode="auto">
          <a:xfrm>
            <a:off x="7967129" y="5400262"/>
            <a:ext cx="863600" cy="612775"/>
            <a:chOff x="4014" y="1879"/>
            <a:chExt cx="544" cy="386"/>
          </a:xfrm>
        </p:grpSpPr>
        <p:sp>
          <p:nvSpPr>
            <p:cNvPr id="63" name="Oval 63"/>
            <p:cNvSpPr>
              <a:spLocks noChangeArrowheads="1"/>
            </p:cNvSpPr>
            <p:nvPr/>
          </p:nvSpPr>
          <p:spPr bwMode="auto">
            <a:xfrm>
              <a:off x="4025" y="1879"/>
              <a:ext cx="520" cy="386"/>
            </a:xfrm>
            <a:prstGeom prst="ellipse">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64" name="Text Box 64"/>
            <p:cNvSpPr txBox="1">
              <a:spLocks noChangeArrowheads="1"/>
            </p:cNvSpPr>
            <p:nvPr/>
          </p:nvSpPr>
          <p:spPr bwMode="auto">
            <a:xfrm>
              <a:off x="4014" y="1888"/>
              <a:ext cx="544" cy="31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1101</a:t>
              </a:r>
            </a:p>
          </p:txBody>
        </p:sp>
      </p:grpSp>
      <p:grpSp>
        <p:nvGrpSpPr>
          <p:cNvPr id="65" name="Group 65"/>
          <p:cNvGrpSpPr>
            <a:grpSpLocks/>
          </p:cNvGrpSpPr>
          <p:nvPr/>
        </p:nvGrpSpPr>
        <p:grpSpPr bwMode="auto">
          <a:xfrm>
            <a:off x="6670141" y="5385974"/>
            <a:ext cx="885825" cy="661988"/>
            <a:chOff x="3424" y="1879"/>
            <a:chExt cx="558" cy="417"/>
          </a:xfrm>
        </p:grpSpPr>
        <p:sp>
          <p:nvSpPr>
            <p:cNvPr id="66" name="Oval 66"/>
            <p:cNvSpPr>
              <a:spLocks noChangeArrowheads="1"/>
            </p:cNvSpPr>
            <p:nvPr/>
          </p:nvSpPr>
          <p:spPr bwMode="auto">
            <a:xfrm>
              <a:off x="3462" y="1879"/>
              <a:ext cx="520" cy="386"/>
            </a:xfrm>
            <a:prstGeom prst="ellipse">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67" name="Text Box 67"/>
            <p:cNvSpPr txBox="1">
              <a:spLocks noChangeArrowheads="1"/>
            </p:cNvSpPr>
            <p:nvPr/>
          </p:nvSpPr>
          <p:spPr bwMode="auto">
            <a:xfrm>
              <a:off x="3424" y="1894"/>
              <a:ext cx="545" cy="4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1011</a:t>
              </a:r>
            </a:p>
          </p:txBody>
        </p:sp>
      </p:grpSp>
      <p:grpSp>
        <p:nvGrpSpPr>
          <p:cNvPr id="68" name="Group 68"/>
          <p:cNvGrpSpPr>
            <a:grpSpLocks/>
          </p:cNvGrpSpPr>
          <p:nvPr/>
        </p:nvGrpSpPr>
        <p:grpSpPr bwMode="auto">
          <a:xfrm>
            <a:off x="7967129" y="4376324"/>
            <a:ext cx="1122362" cy="663575"/>
            <a:chOff x="4032" y="1327"/>
            <a:chExt cx="707" cy="418"/>
          </a:xfrm>
        </p:grpSpPr>
        <p:sp>
          <p:nvSpPr>
            <p:cNvPr id="69" name="Oval 69"/>
            <p:cNvSpPr>
              <a:spLocks noChangeArrowheads="1"/>
            </p:cNvSpPr>
            <p:nvPr/>
          </p:nvSpPr>
          <p:spPr bwMode="auto">
            <a:xfrm>
              <a:off x="4070" y="1327"/>
              <a:ext cx="520" cy="386"/>
            </a:xfrm>
            <a:prstGeom prst="ellipse">
              <a:avLst/>
            </a:prstGeom>
            <a:noFill/>
            <a:ln w="28575">
              <a:solidFill>
                <a:srgbClr val="003300"/>
              </a:solidFill>
              <a:round/>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70" name="Text Box 70"/>
            <p:cNvSpPr txBox="1">
              <a:spLocks noChangeArrowheads="1"/>
            </p:cNvSpPr>
            <p:nvPr/>
          </p:nvSpPr>
          <p:spPr bwMode="auto">
            <a:xfrm>
              <a:off x="4032" y="1342"/>
              <a:ext cx="707" cy="40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26000" tIns="118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000" i="0"/>
                <a:t>1110</a:t>
              </a:r>
            </a:p>
          </p:txBody>
        </p:sp>
      </p:grpSp>
      <p:sp>
        <p:nvSpPr>
          <p:cNvPr id="71" name="Line 71"/>
          <p:cNvSpPr>
            <a:spLocks noChangeShapeType="1"/>
          </p:cNvSpPr>
          <p:nvPr/>
        </p:nvSpPr>
        <p:spPr bwMode="auto">
          <a:xfrm>
            <a:off x="7606766" y="4681124"/>
            <a:ext cx="425450" cy="1588"/>
          </a:xfrm>
          <a:prstGeom prst="line">
            <a:avLst/>
          </a:prstGeom>
          <a:noFill/>
          <a:ln w="28575">
            <a:solidFill>
              <a:srgbClr val="003300"/>
            </a:solidFill>
            <a:round/>
            <a:headEnd/>
            <a:tailEnd type="stealth" w="lg" len="lg"/>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72" name="Line 72"/>
          <p:cNvSpPr>
            <a:spLocks noChangeShapeType="1"/>
          </p:cNvSpPr>
          <p:nvPr/>
        </p:nvSpPr>
        <p:spPr bwMode="auto">
          <a:xfrm>
            <a:off x="8398929" y="4982749"/>
            <a:ext cx="1587" cy="400050"/>
          </a:xfrm>
          <a:prstGeom prst="line">
            <a:avLst/>
          </a:prstGeom>
          <a:noFill/>
          <a:ln w="28575">
            <a:solidFill>
              <a:srgbClr val="003300"/>
            </a:solidFill>
            <a:round/>
            <a:headEnd/>
            <a:tailEnd type="stealth" w="lg" len="lg"/>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73" name="Line 73"/>
          <p:cNvSpPr>
            <a:spLocks noChangeShapeType="1"/>
          </p:cNvSpPr>
          <p:nvPr/>
        </p:nvSpPr>
        <p:spPr bwMode="auto">
          <a:xfrm flipH="1">
            <a:off x="7570254" y="5689187"/>
            <a:ext cx="396875" cy="1587"/>
          </a:xfrm>
          <a:prstGeom prst="line">
            <a:avLst/>
          </a:prstGeom>
          <a:noFill/>
          <a:ln w="28575">
            <a:solidFill>
              <a:srgbClr val="003300"/>
            </a:solidFill>
            <a:round/>
            <a:headEnd/>
            <a:tailEnd type="stealth" w="lg" len="lg"/>
          </a:ln>
          <a:extLst>
            <a:ext uri="{909E8E84-426E-40DD-AFC4-6F175D3DCCD1}">
              <a14:hiddenFill xmlns:a14="http://schemas.microsoft.com/office/drawing/2010/main">
                <a:noFill/>
              </a14:hiddenFill>
            </a:ext>
          </a:extLst>
        </p:spPr>
        <p:txBody>
          <a:bodyPr lIns="126000" tIns="118800"/>
          <a:lstStyle/>
          <a:p>
            <a:endParaRPr lang="zh-CN" altLang="en-US" sz="2000"/>
          </a:p>
        </p:txBody>
      </p:sp>
      <p:sp>
        <p:nvSpPr>
          <p:cNvPr id="74" name="Line 74"/>
          <p:cNvSpPr>
            <a:spLocks noChangeShapeType="1"/>
          </p:cNvSpPr>
          <p:nvPr/>
        </p:nvSpPr>
        <p:spPr bwMode="auto">
          <a:xfrm>
            <a:off x="7174966" y="4982749"/>
            <a:ext cx="1588" cy="373063"/>
          </a:xfrm>
          <a:prstGeom prst="line">
            <a:avLst/>
          </a:prstGeom>
          <a:noFill/>
          <a:ln w="28575">
            <a:solidFill>
              <a:srgbClr val="003300"/>
            </a:solidFill>
            <a:round/>
            <a:headEnd type="stealth" w="lg" len="lg"/>
            <a:tailEnd type="none" w="lg" len="lg"/>
          </a:ln>
          <a:extLst>
            <a:ext uri="{909E8E84-426E-40DD-AFC4-6F175D3DCCD1}">
              <a14:hiddenFill xmlns:a14="http://schemas.microsoft.com/office/drawing/2010/main">
                <a:noFill/>
              </a14:hiddenFill>
            </a:ext>
          </a:extLst>
        </p:spPr>
        <p:txBody>
          <a:bodyPr lIns="126000" tIns="118800"/>
          <a:lstStyle/>
          <a:p>
            <a:endParaRPr lang="zh-CN" altLang="en-US" sz="2000"/>
          </a:p>
        </p:txBody>
      </p:sp>
      <p:graphicFrame>
        <p:nvGraphicFramePr>
          <p:cNvPr id="75" name="Object 5"/>
          <p:cNvGraphicFramePr>
            <a:graphicFrameLocks noChangeAspect="1"/>
          </p:cNvGraphicFramePr>
          <p:nvPr>
            <p:extLst>
              <p:ext uri="{D42A27DB-BD31-4B8C-83A1-F6EECF244321}">
                <p14:modId xmlns:p14="http://schemas.microsoft.com/office/powerpoint/2010/main" val="1543805654"/>
              </p:ext>
            </p:extLst>
          </p:nvPr>
        </p:nvGraphicFramePr>
        <p:xfrm>
          <a:off x="1102941" y="2123052"/>
          <a:ext cx="1390057" cy="634423"/>
        </p:xfrm>
        <a:graphic>
          <a:graphicData uri="http://schemas.openxmlformats.org/presentationml/2006/ole">
            <mc:AlternateContent xmlns:mc="http://schemas.openxmlformats.org/markup-compatibility/2006">
              <mc:Choice xmlns:v="urn:schemas-microsoft-com:vml" Requires="v">
                <p:oleObj name="Equation" r:id="rId6" imgW="545760" imgH="241200" progId="Equation.DSMT4">
                  <p:embed/>
                </p:oleObj>
              </mc:Choice>
              <mc:Fallback>
                <p:oleObj name="Equation" r:id="rId6" imgW="545760" imgH="241200" progId="Equation.DSMT4">
                  <p:embed/>
                  <p:pic>
                    <p:nvPicPr>
                      <p:cNvPr id="0" name=""/>
                      <p:cNvPicPr>
                        <a:picLocks noChangeAspect="1" noChangeArrowheads="1"/>
                      </p:cNvPicPr>
                      <p:nvPr/>
                    </p:nvPicPr>
                    <p:blipFill>
                      <a:blip r:embed="rId7"/>
                      <a:srcRect/>
                      <a:stretch>
                        <a:fillRect/>
                      </a:stretch>
                    </p:blipFill>
                    <p:spPr bwMode="auto">
                      <a:xfrm>
                        <a:off x="1102941" y="2123052"/>
                        <a:ext cx="1390057" cy="634423"/>
                      </a:xfrm>
                      <a:prstGeom prst="rect">
                        <a:avLst/>
                      </a:prstGeom>
                      <a:noFill/>
                      <a:ln>
                        <a:noFill/>
                      </a:ln>
                    </p:spPr>
                  </p:pic>
                </p:oleObj>
              </mc:Fallback>
            </mc:AlternateContent>
          </a:graphicData>
        </a:graphic>
      </p:graphicFrame>
      <p:sp>
        <p:nvSpPr>
          <p:cNvPr id="77" name="Rectangle 7"/>
          <p:cNvSpPr>
            <a:spLocks noChangeArrowheads="1"/>
          </p:cNvSpPr>
          <p:nvPr/>
        </p:nvSpPr>
        <p:spPr bwMode="auto">
          <a:xfrm>
            <a:off x="1085926" y="16912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8" name="对象 77"/>
          <p:cNvGraphicFramePr>
            <a:graphicFrameLocks noChangeAspect="1"/>
          </p:cNvGraphicFramePr>
          <p:nvPr>
            <p:extLst>
              <p:ext uri="{D42A27DB-BD31-4B8C-83A1-F6EECF244321}">
                <p14:modId xmlns:p14="http://schemas.microsoft.com/office/powerpoint/2010/main" val="1822412979"/>
              </p:ext>
            </p:extLst>
          </p:nvPr>
        </p:nvGraphicFramePr>
        <p:xfrm>
          <a:off x="2948245" y="1700777"/>
          <a:ext cx="5273675" cy="1951038"/>
        </p:xfrm>
        <a:graphic>
          <a:graphicData uri="http://schemas.openxmlformats.org/presentationml/2006/ole">
            <mc:AlternateContent xmlns:mc="http://schemas.openxmlformats.org/markup-compatibility/2006">
              <mc:Choice xmlns:v="urn:schemas-microsoft-com:vml" Requires="v">
                <p:oleObj name="Visio" r:id="rId8" imgW="7144260" imgH="2642760" progId="Visio.Drawing.11">
                  <p:embed/>
                </p:oleObj>
              </mc:Choice>
              <mc:Fallback>
                <p:oleObj name="Visio" r:id="rId8" imgW="7144260" imgH="2642760" progId="Visio.Drawing.11">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8245" y="1700777"/>
                        <a:ext cx="5273675" cy="1951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90484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000"/>
                                        <p:tgtEl>
                                          <p:spTgt spid="24"/>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lide(fromLeft)">
                                      <p:cBhvr>
                                        <p:cTn id="23" dur="500"/>
                                        <p:tgtEl>
                                          <p:spTgt spid="6"/>
                                        </p:tgtEl>
                                      </p:cBhvr>
                                    </p:animEffect>
                                  </p:childTnLst>
                                </p:cTn>
                              </p:par>
                            </p:childTnLst>
                          </p:cTn>
                        </p:par>
                        <p:par>
                          <p:cTn id="24" fill="hold">
                            <p:stCondLst>
                              <p:cond delay="2500"/>
                            </p:stCondLst>
                            <p:childTnLst>
                              <p:par>
                                <p:cTn id="25" presetID="1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slide(fromLeft)">
                                      <p:cBhvr>
                                        <p:cTn id="27" dur="500"/>
                                        <p:tgtEl>
                                          <p:spTgt spid="20"/>
                                        </p:tgtEl>
                                      </p:cBhvr>
                                    </p:animEffect>
                                  </p:childTnLst>
                                </p:cTn>
                              </p:par>
                            </p:childTnLst>
                          </p:cTn>
                        </p:par>
                        <p:par>
                          <p:cTn id="28" fill="hold">
                            <p:stCondLst>
                              <p:cond delay="3000"/>
                            </p:stCondLst>
                            <p:childTnLst>
                              <p:par>
                                <p:cTn id="29" presetID="12" presetClass="entr" presetSubtype="8"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slide(fromLeft)">
                                      <p:cBhvr>
                                        <p:cTn id="31" dur="500"/>
                                        <p:tgtEl>
                                          <p:spTgt spid="10"/>
                                        </p:tgtEl>
                                      </p:cBhvr>
                                    </p:animEffect>
                                  </p:childTnLst>
                                </p:cTn>
                              </p:par>
                            </p:childTnLst>
                          </p:cTn>
                        </p:par>
                        <p:par>
                          <p:cTn id="32" fill="hold">
                            <p:stCondLst>
                              <p:cond delay="3500"/>
                            </p:stCondLst>
                            <p:childTnLst>
                              <p:par>
                                <p:cTn id="33" presetID="12" presetClass="entr" presetSubtype="1"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slide(fromTop)">
                                      <p:cBhvr>
                                        <p:cTn id="35" dur="500"/>
                                        <p:tgtEl>
                                          <p:spTgt spid="21"/>
                                        </p:tgtEl>
                                      </p:cBhvr>
                                    </p:animEffect>
                                  </p:childTnLst>
                                </p:cTn>
                              </p:par>
                            </p:childTnLst>
                          </p:cTn>
                        </p:par>
                        <p:par>
                          <p:cTn id="36" fill="hold">
                            <p:stCondLst>
                              <p:cond delay="4000"/>
                            </p:stCondLst>
                            <p:childTnLst>
                              <p:par>
                                <p:cTn id="37" presetID="12" presetClass="entr" presetSubtype="1"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slide(fromTop)">
                                      <p:cBhvr>
                                        <p:cTn id="39" dur="500"/>
                                        <p:tgtEl>
                                          <p:spTgt spid="13"/>
                                        </p:tgtEl>
                                      </p:cBhvr>
                                    </p:animEffect>
                                  </p:childTnLst>
                                </p:cTn>
                              </p:par>
                            </p:childTnLst>
                          </p:cTn>
                        </p:par>
                        <p:par>
                          <p:cTn id="40" fill="hold">
                            <p:stCondLst>
                              <p:cond delay="4500"/>
                            </p:stCondLst>
                            <p:childTnLst>
                              <p:par>
                                <p:cTn id="41" presetID="12" presetClass="entr" presetSubtype="2"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slide(fromRight)">
                                      <p:cBhvr>
                                        <p:cTn id="43" dur="500"/>
                                        <p:tgtEl>
                                          <p:spTgt spid="22"/>
                                        </p:tgtEl>
                                      </p:cBhvr>
                                    </p:animEffect>
                                  </p:childTnLst>
                                </p:cTn>
                              </p:par>
                            </p:childTnLst>
                          </p:cTn>
                        </p:par>
                        <p:par>
                          <p:cTn id="44" fill="hold">
                            <p:stCondLst>
                              <p:cond delay="5000"/>
                            </p:stCondLst>
                            <p:childTnLst>
                              <p:par>
                                <p:cTn id="45" presetID="12" presetClass="entr" presetSubtype="2"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slide(fromRight)">
                                      <p:cBhvr>
                                        <p:cTn id="47" dur="500"/>
                                        <p:tgtEl>
                                          <p:spTgt spid="17"/>
                                        </p:tgtEl>
                                      </p:cBhvr>
                                    </p:animEffect>
                                  </p:childTnLst>
                                </p:cTn>
                              </p:par>
                            </p:childTnLst>
                          </p:cTn>
                        </p:par>
                        <p:par>
                          <p:cTn id="48" fill="hold">
                            <p:stCondLst>
                              <p:cond delay="5500"/>
                            </p:stCondLst>
                            <p:childTnLst>
                              <p:par>
                                <p:cTn id="49" presetID="12" presetClass="entr" presetSubtype="4"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slide(fromBottom)">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20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6"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barn(inHorizontal)">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6" fill="hold"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barn(inHorizontal)">
                                      <p:cBhvr>
                                        <p:cTn id="66" dur="500"/>
                                        <p:tgtEl>
                                          <p:spTgt spid="35"/>
                                        </p:tgtEl>
                                      </p:cBhvr>
                                    </p:animEffect>
                                  </p:childTnLst>
                                </p:cTn>
                              </p:par>
                            </p:childTnLst>
                          </p:cTn>
                        </p:par>
                        <p:par>
                          <p:cTn id="67" fill="hold">
                            <p:stCondLst>
                              <p:cond delay="500"/>
                            </p:stCondLst>
                            <p:childTnLst>
                              <p:par>
                                <p:cTn id="68" presetID="1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slide(fromLeft)">
                                      <p:cBhvr>
                                        <p:cTn id="70" dur="500"/>
                                        <p:tgtEl>
                                          <p:spTgt spid="43"/>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slide(fromLeft)">
                                      <p:cBhvr>
                                        <p:cTn id="73" dur="500"/>
                                        <p:tgtEl>
                                          <p:spTgt spid="55"/>
                                        </p:tgtEl>
                                      </p:cBhvr>
                                    </p:animEffect>
                                  </p:childTnLst>
                                </p:cTn>
                              </p:par>
                              <p:par>
                                <p:cTn id="74" presetID="12" presetClass="entr" presetSubtype="1"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slide(fromTop)">
                                      <p:cBhvr>
                                        <p:cTn id="76" dur="500"/>
                                        <p:tgtEl>
                                          <p:spTgt spid="46"/>
                                        </p:tgtEl>
                                      </p:cBhvr>
                                    </p:animEffect>
                                  </p:childTnLst>
                                </p:cTn>
                              </p:par>
                              <p:par>
                                <p:cTn id="77" presetID="12" presetClass="entr" presetSubtype="1"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slide(fromTop)">
                                      <p:cBhvr>
                                        <p:cTn id="79" dur="500"/>
                                        <p:tgtEl>
                                          <p:spTgt spid="56"/>
                                        </p:tgtEl>
                                      </p:cBhvr>
                                    </p:animEffect>
                                  </p:childTnLst>
                                </p:cTn>
                              </p:par>
                              <p:par>
                                <p:cTn id="80" presetID="12" presetClass="entr" presetSubtype="4" fill="hold"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slide(fromBottom)">
                                      <p:cBhvr>
                                        <p:cTn id="82" dur="500"/>
                                        <p:tgtEl>
                                          <p:spTgt spid="49"/>
                                        </p:tgtEl>
                                      </p:cBhvr>
                                    </p:animEffect>
                                  </p:childTnLst>
                                </p:cTn>
                              </p:par>
                              <p:par>
                                <p:cTn id="83" presetID="12" presetClass="entr" presetSubtype="2"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slide(fromRight)">
                                      <p:cBhvr>
                                        <p:cTn id="85" dur="500"/>
                                        <p:tgtEl>
                                          <p:spTgt spid="57"/>
                                        </p:tgtEl>
                                      </p:cBhvr>
                                    </p:animEffect>
                                  </p:childTnLst>
                                </p:cTn>
                              </p:par>
                              <p:par>
                                <p:cTn id="86" presetID="12" presetClass="entr" presetSubtype="8" fill="hold"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slide(fromLeft)">
                                      <p:cBhvr>
                                        <p:cTn id="88" dur="500"/>
                                        <p:tgtEl>
                                          <p:spTgt spid="52"/>
                                        </p:tgtEl>
                                      </p:cBhvr>
                                    </p:animEffect>
                                  </p:childTnLst>
                                </p:cTn>
                              </p:par>
                              <p:par>
                                <p:cTn id="89" presetID="12" presetClass="entr" presetSubtype="8" fill="hold" grpId="0"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slide(fromLeft)">
                                      <p:cBhvr>
                                        <p:cTn id="91" dur="500"/>
                                        <p:tgtEl>
                                          <p:spTgt spid="58"/>
                                        </p:tgtEl>
                                      </p:cBhvr>
                                    </p:animEffect>
                                  </p:childTnLst>
                                </p:cTn>
                              </p:par>
                            </p:childTnLst>
                          </p:cTn>
                        </p:par>
                        <p:par>
                          <p:cTn id="92" fill="hold">
                            <p:stCondLst>
                              <p:cond delay="1000"/>
                            </p:stCondLst>
                            <p:childTnLst>
                              <p:par>
                                <p:cTn id="93" presetID="12" presetClass="entr" presetSubtype="8" fill="hold" nodeType="after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slide(fromLeft)">
                                      <p:cBhvr>
                                        <p:cTn id="95" dur="500"/>
                                        <p:tgtEl>
                                          <p:spTgt spid="59"/>
                                        </p:tgtEl>
                                      </p:cBhvr>
                                    </p:animEffect>
                                  </p:childTnLst>
                                </p:cTn>
                              </p:par>
                              <p:par>
                                <p:cTn id="96" presetID="12" presetClass="entr" presetSubtype="8" fill="hold" grpId="0" nodeType="with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slide(fromLeft)">
                                      <p:cBhvr>
                                        <p:cTn id="98" dur="500"/>
                                        <p:tgtEl>
                                          <p:spTgt spid="71"/>
                                        </p:tgtEl>
                                      </p:cBhvr>
                                    </p:animEffect>
                                  </p:childTnLst>
                                </p:cTn>
                              </p:par>
                              <p:par>
                                <p:cTn id="99" presetID="12" presetClass="entr" presetSubtype="1" fill="hold" nodeType="with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slide(fromTop)">
                                      <p:cBhvr>
                                        <p:cTn id="101" dur="500"/>
                                        <p:tgtEl>
                                          <p:spTgt spid="62"/>
                                        </p:tgtEl>
                                      </p:cBhvr>
                                    </p:animEffect>
                                  </p:childTnLst>
                                </p:cTn>
                              </p:par>
                              <p:par>
                                <p:cTn id="102" presetID="12" presetClass="entr" presetSubtype="1" fill="hold" grpId="0" nodeType="withEffect">
                                  <p:stCondLst>
                                    <p:cond delay="0"/>
                                  </p:stCondLst>
                                  <p:childTnLst>
                                    <p:set>
                                      <p:cBhvr>
                                        <p:cTn id="103" dur="1" fill="hold">
                                          <p:stCondLst>
                                            <p:cond delay="0"/>
                                          </p:stCondLst>
                                        </p:cTn>
                                        <p:tgtEl>
                                          <p:spTgt spid="72"/>
                                        </p:tgtEl>
                                        <p:attrNameLst>
                                          <p:attrName>style.visibility</p:attrName>
                                        </p:attrNameLst>
                                      </p:cBhvr>
                                      <p:to>
                                        <p:strVal val="visible"/>
                                      </p:to>
                                    </p:set>
                                    <p:animEffect transition="in" filter="slide(fromTop)">
                                      <p:cBhvr>
                                        <p:cTn id="104" dur="500"/>
                                        <p:tgtEl>
                                          <p:spTgt spid="72"/>
                                        </p:tgtEl>
                                      </p:cBhvr>
                                    </p:animEffect>
                                  </p:childTnLst>
                                </p:cTn>
                              </p:par>
                              <p:par>
                                <p:cTn id="105" presetID="12" presetClass="entr" presetSubtype="4" fill="hold"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slide(fromBottom)">
                                      <p:cBhvr>
                                        <p:cTn id="107" dur="500"/>
                                        <p:tgtEl>
                                          <p:spTgt spid="65"/>
                                        </p:tgtEl>
                                      </p:cBhvr>
                                    </p:animEffect>
                                  </p:childTnLst>
                                </p:cTn>
                              </p:par>
                              <p:par>
                                <p:cTn id="108" presetID="12" presetClass="entr" presetSubtype="2" fill="hold" grpId="0" nodeType="with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slide(fromRight)">
                                      <p:cBhvr>
                                        <p:cTn id="110" dur="500"/>
                                        <p:tgtEl>
                                          <p:spTgt spid="73"/>
                                        </p:tgtEl>
                                      </p:cBhvr>
                                    </p:animEffect>
                                  </p:childTnLst>
                                </p:cTn>
                              </p:par>
                              <p:par>
                                <p:cTn id="111" presetID="12" presetClass="entr" presetSubtype="8" fill="hold"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slide(fromLeft)">
                                      <p:cBhvr>
                                        <p:cTn id="113" dur="500"/>
                                        <p:tgtEl>
                                          <p:spTgt spid="68"/>
                                        </p:tgtEl>
                                      </p:cBhvr>
                                    </p:animEffect>
                                  </p:childTnLst>
                                </p:cTn>
                              </p:par>
                              <p:par>
                                <p:cTn id="114" presetID="12" presetClass="entr" presetSubtype="8" fill="hold" grpId="0"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slide(fromLeft)">
                                      <p:cBhvr>
                                        <p:cTn id="11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34" grpId="0"/>
      <p:bldP spid="55" grpId="0" animBg="1"/>
      <p:bldP spid="56" grpId="0" animBg="1"/>
      <p:bldP spid="57" grpId="0" animBg="1"/>
      <p:bldP spid="58" grpId="0" animBg="1"/>
      <p:bldP spid="71" grpId="0" animBg="1"/>
      <p:bldP spid="72" grpId="0" animBg="1"/>
      <p:bldP spid="73" grpId="0" animBg="1"/>
      <p:bldP spid="7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7224" name="Line 8"/>
          <p:cNvSpPr>
            <a:spLocks noChangeShapeType="1"/>
          </p:cNvSpPr>
          <p:nvPr/>
        </p:nvSpPr>
        <p:spPr bwMode="auto">
          <a:xfrm>
            <a:off x="8411592" y="6113442"/>
            <a:ext cx="533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25" name="Line 9"/>
          <p:cNvSpPr>
            <a:spLocks noChangeShapeType="1"/>
          </p:cNvSpPr>
          <p:nvPr/>
        </p:nvSpPr>
        <p:spPr bwMode="auto">
          <a:xfrm flipV="1">
            <a:off x="8944992" y="5032354"/>
            <a:ext cx="0" cy="10668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26" name="Line 10"/>
          <p:cNvSpPr>
            <a:spLocks noChangeShapeType="1"/>
          </p:cNvSpPr>
          <p:nvPr/>
        </p:nvSpPr>
        <p:spPr bwMode="auto">
          <a:xfrm flipH="1">
            <a:off x="8411592" y="5046642"/>
            <a:ext cx="533400"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302" name="Text Box 86"/>
          <p:cNvSpPr txBox="1">
            <a:spLocks noChangeArrowheads="1"/>
          </p:cNvSpPr>
          <p:nvPr/>
        </p:nvSpPr>
        <p:spPr bwMode="auto">
          <a:xfrm>
            <a:off x="5585440" y="4838478"/>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dirty="0">
                <a:latin typeface="Times New Roman" panose="02020603050405020304" pitchFamily="18" charset="0"/>
                <a:cs typeface="Times New Roman" panose="02020603050405020304" pitchFamily="18" charset="0"/>
              </a:rPr>
              <a:t>１</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０</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　０</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　０</a:t>
            </a:r>
          </a:p>
        </p:txBody>
      </p:sp>
      <p:sp>
        <p:nvSpPr>
          <p:cNvPr id="137303" name="Text Box 87"/>
          <p:cNvSpPr txBox="1">
            <a:spLocks noChangeArrowheads="1"/>
          </p:cNvSpPr>
          <p:nvPr/>
        </p:nvSpPr>
        <p:spPr bwMode="auto">
          <a:xfrm>
            <a:off x="5585440" y="5162328"/>
            <a:ext cx="4038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dirty="0">
                <a:latin typeface="Times New Roman" panose="02020603050405020304" pitchFamily="18" charset="0"/>
                <a:cs typeface="Times New Roman" panose="02020603050405020304" pitchFamily="18" charset="0"/>
              </a:rPr>
              <a:t>０</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　１</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　０</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　０</a:t>
            </a:r>
          </a:p>
          <a:p>
            <a:pPr eaLnBrk="1" hangingPunct="1">
              <a:spcBef>
                <a:spcPct val="0"/>
              </a:spcBef>
              <a:buFontTx/>
              <a:buNone/>
            </a:pPr>
            <a:r>
              <a:rPr lang="zh-CN" altLang="en-US" sz="2400" b="1" dirty="0">
                <a:latin typeface="Times New Roman" panose="02020603050405020304" pitchFamily="18" charset="0"/>
                <a:cs typeface="Times New Roman" panose="02020603050405020304" pitchFamily="18" charset="0"/>
              </a:rPr>
              <a:t>０</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　０</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　１</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　０</a:t>
            </a:r>
          </a:p>
          <a:p>
            <a:pPr eaLnBrk="1" hangingPunct="1">
              <a:spcBef>
                <a:spcPct val="0"/>
              </a:spcBef>
              <a:buFontTx/>
              <a:buNone/>
            </a:pPr>
            <a:r>
              <a:rPr lang="zh-CN" altLang="en-US" sz="2400" b="1" dirty="0">
                <a:latin typeface="Times New Roman" panose="02020603050405020304" pitchFamily="18" charset="0"/>
                <a:cs typeface="Times New Roman" panose="02020603050405020304" pitchFamily="18" charset="0"/>
              </a:rPr>
              <a:t>０</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　０</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　０</a:t>
            </a:r>
            <a:r>
              <a:rPr lang="zh-CN" altLang="en-US" sz="2400" b="1" baseline="-250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　１</a:t>
            </a:r>
          </a:p>
        </p:txBody>
      </p:sp>
      <p:sp>
        <p:nvSpPr>
          <p:cNvPr id="127060" name="Text Box 90"/>
          <p:cNvSpPr txBox="1">
            <a:spLocks noChangeArrowheads="1"/>
          </p:cNvSpPr>
          <p:nvPr/>
        </p:nvSpPr>
        <p:spPr bwMode="auto">
          <a:xfrm>
            <a:off x="5649371" y="4457479"/>
            <a:ext cx="389846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i="1" dirty="0">
                <a:latin typeface="Times New Roman" panose="02020603050405020304" pitchFamily="18" charset="0"/>
                <a:cs typeface="Times New Roman" panose="02020603050405020304" pitchFamily="18" charset="0"/>
              </a:rPr>
              <a:t>Q</a:t>
            </a:r>
            <a:r>
              <a:rPr lang="en-US" altLang="zh-CN" sz="1800" baseline="-25000" dirty="0">
                <a:latin typeface="Times New Roman" panose="02020603050405020304" pitchFamily="18" charset="0"/>
                <a:cs typeface="Times New Roman" panose="02020603050405020304" pitchFamily="18" charset="0"/>
              </a:rPr>
              <a:t>A             </a:t>
            </a:r>
            <a:r>
              <a:rPr lang="en-US" altLang="zh-CN" sz="1800" i="1" dirty="0">
                <a:latin typeface="Times New Roman" panose="02020603050405020304" pitchFamily="18" charset="0"/>
                <a:cs typeface="Times New Roman" panose="02020603050405020304" pitchFamily="18" charset="0"/>
              </a:rPr>
              <a:t>Q</a:t>
            </a:r>
            <a:r>
              <a:rPr lang="en-US" altLang="zh-CN" sz="1800" baseline="-25000" dirty="0">
                <a:latin typeface="Times New Roman" panose="02020603050405020304" pitchFamily="18" charset="0"/>
                <a:cs typeface="Times New Roman" panose="02020603050405020304" pitchFamily="18" charset="0"/>
              </a:rPr>
              <a:t>B              </a:t>
            </a:r>
            <a:r>
              <a:rPr lang="en-US" altLang="zh-CN" sz="1800" i="1" dirty="0">
                <a:latin typeface="Times New Roman" panose="02020603050405020304" pitchFamily="18" charset="0"/>
                <a:cs typeface="Times New Roman" panose="02020603050405020304" pitchFamily="18" charset="0"/>
              </a:rPr>
              <a:t>Q</a:t>
            </a:r>
            <a:r>
              <a:rPr lang="en-US" altLang="zh-CN" sz="1800" baseline="-25000" dirty="0">
                <a:latin typeface="Times New Roman" panose="02020603050405020304" pitchFamily="18" charset="0"/>
                <a:cs typeface="Times New Roman" panose="02020603050405020304" pitchFamily="18" charset="0"/>
              </a:rPr>
              <a:t>C             </a:t>
            </a:r>
            <a:r>
              <a:rPr lang="en-US" altLang="zh-CN" sz="1800" i="1" dirty="0">
                <a:latin typeface="Times New Roman" panose="02020603050405020304" pitchFamily="18" charset="0"/>
                <a:cs typeface="Times New Roman" panose="02020603050405020304" pitchFamily="18" charset="0"/>
              </a:rPr>
              <a:t>Q</a:t>
            </a:r>
            <a:r>
              <a:rPr lang="en-US" altLang="zh-CN" sz="1800" baseline="-25000" dirty="0">
                <a:latin typeface="Times New Roman" panose="02020603050405020304" pitchFamily="18" charset="0"/>
                <a:cs typeface="Times New Roman" panose="02020603050405020304" pitchFamily="18" charset="0"/>
              </a:rPr>
              <a:t>D</a:t>
            </a:r>
          </a:p>
        </p:txBody>
      </p:sp>
      <mc:AlternateContent xmlns:mc="http://schemas.openxmlformats.org/markup-compatibility/2006" xmlns:a14="http://schemas.microsoft.com/office/drawing/2010/main">
        <mc:Choice Requires="a14">
          <p:sp>
            <p:nvSpPr>
              <p:cNvPr id="127057" name="Text Box 7"/>
              <p:cNvSpPr txBox="1">
                <a:spLocks noChangeArrowheads="1"/>
              </p:cNvSpPr>
              <p:nvPr/>
            </p:nvSpPr>
            <p:spPr bwMode="auto">
              <a:xfrm>
                <a:off x="171771" y="839974"/>
                <a:ext cx="4734621" cy="42719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ts val="600"/>
                  </a:spcBef>
                  <a:buNone/>
                </a:pPr>
                <a:r>
                  <a:rPr lang="zh-CN" altLang="en-US" sz="2600" dirty="0">
                    <a:solidFill>
                      <a:srgbClr val="0000CC"/>
                    </a:solidFill>
                    <a:latin typeface="+mn-ea"/>
                    <a:ea typeface="+mn-ea"/>
                    <a:cs typeface="Times New Roman" panose="02020603050405020304" pitchFamily="18" charset="0"/>
                  </a:rPr>
                  <a:t>解：</a:t>
                </a:r>
                <a:r>
                  <a:rPr lang="en-US" altLang="zh-CN" sz="2400" b="0" dirty="0">
                    <a:latin typeface="+mn-ea"/>
                    <a:ea typeface="+mn-ea"/>
                    <a:cs typeface="Times New Roman" panose="02020603050405020304" pitchFamily="18" charset="0"/>
                  </a:rPr>
                  <a:t>(1)</a:t>
                </a:r>
                <a:r>
                  <a:rPr lang="zh-CN" altLang="en-US" sz="2400" dirty="0">
                    <a:latin typeface="+mn-ea"/>
                    <a:ea typeface="+mn-ea"/>
                    <a:cs typeface="Times New Roman" panose="02020603050405020304" pitchFamily="18" charset="0"/>
                  </a:rPr>
                  <a:t>初始化置数</a:t>
                </a:r>
                <a:r>
                  <a:rPr lang="zh-CN" altLang="en-US" sz="2400" b="0" dirty="0">
                    <a:latin typeface="+mn-ea"/>
                    <a:ea typeface="+mn-ea"/>
                    <a:cs typeface="Times New Roman" panose="02020603050405020304" pitchFamily="18" charset="0"/>
                  </a:rPr>
                  <a:t>：电路除了有效计数循环外，还有五个无效循环。电路</a:t>
                </a:r>
                <a:r>
                  <a:rPr lang="zh-CN" altLang="en-US" sz="2400" dirty="0">
                    <a:latin typeface="+mn-ea"/>
                    <a:ea typeface="+mn-ea"/>
                    <a:cs typeface="Times New Roman" panose="02020603050405020304" pitchFamily="18" charset="0"/>
                  </a:rPr>
                  <a:t>不能自启动</a:t>
                </a:r>
                <a:r>
                  <a:rPr lang="zh-CN" altLang="en-US" sz="2400" b="0" dirty="0">
                    <a:latin typeface="+mn-ea"/>
                    <a:ea typeface="+mn-ea"/>
                    <a:cs typeface="Times New Roman" panose="02020603050405020304" pitchFamily="18" charset="0"/>
                  </a:rPr>
                  <a:t>，计数前必须预置。</a:t>
                </a:r>
              </a:p>
              <a:p>
                <a:pPr eaLnBrk="1" hangingPunct="1">
                  <a:lnSpc>
                    <a:spcPct val="120000"/>
                  </a:lnSpc>
                  <a:spcBef>
                    <a:spcPts val="600"/>
                  </a:spcBef>
                  <a:buFontTx/>
                  <a:buNone/>
                </a:pPr>
                <a:r>
                  <a:rPr lang="zh-CN" altLang="en-US" sz="2400" b="0" dirty="0">
                    <a:latin typeface="+mn-ea"/>
                    <a:ea typeface="+mn-ea"/>
                    <a:cs typeface="Times New Roman" panose="02020603050405020304" pitchFamily="18" charset="0"/>
                  </a:rPr>
                  <a:t>令</a:t>
                </a:r>
                <a14:m>
                  <m:oMath xmlns:m="http://schemas.openxmlformats.org/officeDocument/2006/math">
                    <m:sSub>
                      <m:sSubPr>
                        <m:ctrlPr>
                          <a:rPr lang="en-US" altLang="zh-CN" sz="2400" b="0" i="1" smtClean="0">
                            <a:latin typeface="Cambria Math" panose="02040503050406030204" pitchFamily="18" charset="0"/>
                            <a:ea typeface="+mn-ea"/>
                            <a:cs typeface="Times New Roman" panose="02020603050405020304" pitchFamily="18" charset="0"/>
                          </a:rPr>
                        </m:ctrlPr>
                      </m:sSubPr>
                      <m:e>
                        <m:r>
                          <a:rPr lang="en-US" altLang="zh-CN" sz="2400" b="0" i="1" smtClean="0">
                            <a:latin typeface="Cambria Math" panose="02040503050406030204" pitchFamily="18" charset="0"/>
                            <a:ea typeface="+mn-ea"/>
                            <a:cs typeface="Times New Roman" panose="02020603050405020304" pitchFamily="18" charset="0"/>
                          </a:rPr>
                          <m:t>𝑆</m:t>
                        </m:r>
                      </m:e>
                      <m:sub>
                        <m:r>
                          <a:rPr lang="en-US" altLang="zh-CN" sz="2400" b="0" i="1" smtClean="0">
                            <a:latin typeface="Cambria Math" panose="02040503050406030204" pitchFamily="18" charset="0"/>
                            <a:ea typeface="+mn-ea"/>
                            <a:cs typeface="Times New Roman" panose="02020603050405020304" pitchFamily="18" charset="0"/>
                          </a:rPr>
                          <m:t>1</m:t>
                        </m:r>
                      </m:sub>
                    </m:sSub>
                    <m:sSub>
                      <m:sSubPr>
                        <m:ctrlPr>
                          <a:rPr lang="en-US" altLang="zh-CN" sz="2400" b="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𝑆</m:t>
                        </m:r>
                      </m:e>
                      <m:sub>
                        <m:r>
                          <a:rPr lang="en-US" altLang="zh-CN" sz="2400" b="0" i="1" smtClean="0">
                            <a:latin typeface="Cambria Math" panose="02040503050406030204" pitchFamily="18" charset="0"/>
                            <a:cs typeface="Times New Roman" panose="02020603050405020304" pitchFamily="18" charset="0"/>
                          </a:rPr>
                          <m:t>0</m:t>
                        </m:r>
                      </m:sub>
                    </m:sSub>
                  </m:oMath>
                </a14:m>
                <a:r>
                  <a:rPr lang="en-US" altLang="zh-CN" sz="2400" b="0" dirty="0">
                    <a:latin typeface="+mn-ea"/>
                    <a:ea typeface="+mn-ea"/>
                    <a:cs typeface="Times New Roman" panose="02020603050405020304" pitchFamily="18" charset="0"/>
                  </a:rPr>
                  <a:t>=11，abcd=1000，</a:t>
                </a:r>
                <a:r>
                  <a:rPr lang="zh-CN" altLang="en-US" sz="2400" b="0" dirty="0">
                    <a:latin typeface="+mn-ea"/>
                    <a:ea typeface="+mn-ea"/>
                    <a:cs typeface="Times New Roman" panose="02020603050405020304" pitchFamily="18" charset="0"/>
                  </a:rPr>
                  <a:t>则一个时钟脉冲后，</a:t>
                </a:r>
                <a14:m>
                  <m:oMath xmlns:m="http://schemas.openxmlformats.org/officeDocument/2006/math">
                    <m:sSub>
                      <m:sSubPr>
                        <m:ctrlPr>
                          <a:rPr lang="en-US" altLang="zh-CN" sz="2400" b="0" i="1">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𝑄</m:t>
                        </m:r>
                      </m:e>
                      <m:sub>
                        <m:r>
                          <a:rPr lang="en-US" altLang="zh-CN" sz="2400" b="0" i="1" smtClean="0">
                            <a:latin typeface="Cambria Math" panose="02040503050406030204" pitchFamily="18" charset="0"/>
                            <a:cs typeface="Times New Roman" panose="02020603050405020304" pitchFamily="18" charset="0"/>
                          </a:rPr>
                          <m:t>𝐴</m:t>
                        </m:r>
                      </m:sub>
                    </m:sSub>
                    <m:sSub>
                      <m:sSubPr>
                        <m:ctrlPr>
                          <a:rPr lang="en-US" altLang="zh-CN" sz="2400" b="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𝑄</m:t>
                        </m:r>
                      </m:e>
                      <m:sub>
                        <m:r>
                          <a:rPr lang="en-US" altLang="zh-CN" sz="2400" b="0" i="1" smtClean="0">
                            <a:latin typeface="Cambria Math" panose="02040503050406030204" pitchFamily="18" charset="0"/>
                            <a:cs typeface="Times New Roman" panose="02020603050405020304" pitchFamily="18" charset="0"/>
                          </a:rPr>
                          <m:t>𝐵</m:t>
                        </m:r>
                      </m:sub>
                    </m:sSub>
                    <m:sSub>
                      <m:sSubPr>
                        <m:ctrlPr>
                          <a:rPr lang="en-US" altLang="zh-CN" sz="2400" b="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𝑄</m:t>
                        </m:r>
                      </m:e>
                      <m:sub>
                        <m:r>
                          <a:rPr lang="en-US" altLang="zh-CN" sz="2400" b="0" i="1" smtClean="0">
                            <a:latin typeface="Cambria Math" panose="02040503050406030204" pitchFamily="18" charset="0"/>
                            <a:cs typeface="Times New Roman" panose="02020603050405020304" pitchFamily="18" charset="0"/>
                          </a:rPr>
                          <m:t>𝐶</m:t>
                        </m:r>
                      </m:sub>
                    </m:sSub>
                    <m:sSub>
                      <m:sSubPr>
                        <m:ctrlPr>
                          <a:rPr lang="en-US" altLang="zh-CN" sz="2400" b="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𝑄</m:t>
                        </m:r>
                      </m:e>
                      <m:sub>
                        <m:r>
                          <a:rPr lang="en-US" altLang="zh-CN" sz="2400" b="0" i="1" smtClean="0">
                            <a:latin typeface="Cambria Math" panose="02040503050406030204" pitchFamily="18" charset="0"/>
                            <a:cs typeface="Times New Roman" panose="02020603050405020304" pitchFamily="18" charset="0"/>
                          </a:rPr>
                          <m:t>𝐷</m:t>
                        </m:r>
                      </m:sub>
                    </m:sSub>
                  </m:oMath>
                </a14:m>
                <a:r>
                  <a:rPr lang="en-US" altLang="zh-CN" sz="2400" b="0" dirty="0">
                    <a:latin typeface="+mn-ea"/>
                    <a:ea typeface="+mn-ea"/>
                    <a:cs typeface="Times New Roman" panose="02020603050405020304" pitchFamily="18" charset="0"/>
                  </a:rPr>
                  <a:t>=1000</a:t>
                </a:r>
              </a:p>
              <a:p>
                <a:pPr eaLnBrk="1" hangingPunct="1">
                  <a:lnSpc>
                    <a:spcPct val="120000"/>
                  </a:lnSpc>
                  <a:spcBef>
                    <a:spcPts val="600"/>
                  </a:spcBef>
                  <a:buFontTx/>
                  <a:buNone/>
                </a:pPr>
                <a:r>
                  <a:rPr lang="en-US" altLang="zh-CN" sz="2400" b="0" dirty="0">
                    <a:latin typeface="+mn-ea"/>
                    <a:ea typeface="+mn-ea"/>
                    <a:cs typeface="Times New Roman" panose="02020603050405020304" pitchFamily="18" charset="0"/>
                  </a:rPr>
                  <a:t>(2) </a:t>
                </a:r>
                <a:r>
                  <a:rPr lang="zh-CN" altLang="en-US" sz="2400" dirty="0">
                    <a:latin typeface="+mn-ea"/>
                    <a:ea typeface="+mn-ea"/>
                    <a:cs typeface="Times New Roman" panose="02020603050405020304" pitchFamily="18" charset="0"/>
                  </a:rPr>
                  <a:t>计数</a:t>
                </a:r>
                <a:r>
                  <a:rPr lang="zh-CN" altLang="en-US" sz="2400" b="0" dirty="0">
                    <a:latin typeface="+mn-ea"/>
                    <a:ea typeface="+mn-ea"/>
                    <a:cs typeface="Times New Roman" panose="02020603050405020304" pitchFamily="18" charset="0"/>
                  </a:rPr>
                  <a:t>：令</a:t>
                </a:r>
                <a14:m>
                  <m:oMath xmlns:m="http://schemas.openxmlformats.org/officeDocument/2006/math">
                    <m:sSub>
                      <m:sSubPr>
                        <m:ctrlPr>
                          <a:rPr lang="en-US" altLang="zh-CN" sz="2400" b="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𝑆</m:t>
                        </m:r>
                      </m:e>
                      <m:sub>
                        <m:r>
                          <a:rPr lang="en-US" altLang="zh-CN" sz="2400" b="0" i="1">
                            <a:latin typeface="Cambria Math" panose="02040503050406030204" pitchFamily="18" charset="0"/>
                            <a:cs typeface="Times New Roman" panose="02020603050405020304" pitchFamily="18" charset="0"/>
                          </a:rPr>
                          <m:t>1</m:t>
                        </m:r>
                      </m:sub>
                    </m:sSub>
                    <m:sSub>
                      <m:sSubPr>
                        <m:ctrlPr>
                          <a:rPr lang="en-US" altLang="zh-CN" sz="2400" b="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𝑆</m:t>
                        </m:r>
                      </m:e>
                      <m:sub>
                        <m:r>
                          <a:rPr lang="en-US" altLang="zh-CN" sz="2400" b="0" i="1">
                            <a:latin typeface="Cambria Math" panose="02040503050406030204" pitchFamily="18" charset="0"/>
                            <a:cs typeface="Times New Roman" panose="02020603050405020304" pitchFamily="18" charset="0"/>
                          </a:rPr>
                          <m:t>0</m:t>
                        </m:r>
                      </m:sub>
                    </m:sSub>
                  </m:oMath>
                </a14:m>
                <a:r>
                  <a:rPr lang="en-US" altLang="zh-CN" sz="2400" b="0" dirty="0">
                    <a:latin typeface="+mn-ea"/>
                    <a:cs typeface="Times New Roman" panose="02020603050405020304" pitchFamily="18" charset="0"/>
                  </a:rPr>
                  <a:t>=01，</a:t>
                </a:r>
                <a:r>
                  <a:rPr lang="zh-CN" altLang="en-US" sz="2400" b="0" dirty="0">
                    <a:latin typeface="+mn-ea"/>
                    <a:ea typeface="+mn-ea"/>
                    <a:cs typeface="Times New Roman" panose="02020603050405020304" pitchFamily="18" charset="0"/>
                  </a:rPr>
                  <a:t>则电路进入右移循环状态，状态表如右下，为模</a:t>
                </a:r>
                <a:r>
                  <a:rPr lang="en-US" altLang="zh-CN" sz="2400" b="0" dirty="0">
                    <a:latin typeface="+mn-ea"/>
                    <a:ea typeface="+mn-ea"/>
                    <a:cs typeface="Times New Roman" panose="02020603050405020304" pitchFamily="18" charset="0"/>
                  </a:rPr>
                  <a:t>4</a:t>
                </a:r>
                <a:r>
                  <a:rPr lang="zh-CN" altLang="en-US" sz="2400" b="0" dirty="0">
                    <a:latin typeface="+mn-ea"/>
                    <a:ea typeface="+mn-ea"/>
                    <a:cs typeface="Times New Roman" panose="02020603050405020304" pitchFamily="18" charset="0"/>
                  </a:rPr>
                  <a:t>计数器。</a:t>
                </a:r>
                <a:endParaRPr lang="en-US" altLang="zh-CN" sz="2400" b="0" dirty="0">
                  <a:latin typeface="+mn-ea"/>
                  <a:ea typeface="+mn-ea"/>
                  <a:cs typeface="Times New Roman" panose="02020603050405020304" pitchFamily="18" charset="0"/>
                </a:endParaRPr>
              </a:p>
            </p:txBody>
          </p:sp>
        </mc:Choice>
        <mc:Fallback xmlns="">
          <p:sp>
            <p:nvSpPr>
              <p:cNvPr id="127057" name="Text Box 7"/>
              <p:cNvSpPr txBox="1">
                <a:spLocks noRot="1" noChangeAspect="1" noMove="1" noResize="1" noEditPoints="1" noAdjustHandles="1" noChangeArrowheads="1" noChangeShapeType="1" noTextEdit="1"/>
              </p:cNvSpPr>
              <p:nvPr/>
            </p:nvSpPr>
            <p:spPr bwMode="auto">
              <a:xfrm>
                <a:off x="171771" y="839974"/>
                <a:ext cx="4734621" cy="4271939"/>
              </a:xfrm>
              <a:prstGeom prst="rect">
                <a:avLst/>
              </a:prstGeom>
              <a:blipFill rotWithShape="0">
                <a:blip r:embed="rId3"/>
                <a:stretch>
                  <a:fillRect l="-2317" t="-285" r="-2445" b="-14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6" name="矩形 85"/>
          <p:cNvSpPr/>
          <p:nvPr/>
        </p:nvSpPr>
        <p:spPr>
          <a:xfrm>
            <a:off x="52208" y="3272"/>
            <a:ext cx="8417257"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dirty="0">
                <a:solidFill>
                  <a:srgbClr val="0000FF"/>
                </a:solidFill>
                <a:latin typeface="+mn-ea"/>
                <a:ea typeface="+mn-ea"/>
                <a:cs typeface="+mn-ea"/>
              </a:rPr>
              <a:t>例</a:t>
            </a:r>
            <a:r>
              <a:rPr lang="en-US" altLang="zh-CN" sz="2800" dirty="0">
                <a:solidFill>
                  <a:srgbClr val="0000FF"/>
                </a:solidFill>
                <a:latin typeface="+mn-ea"/>
                <a:ea typeface="+mn-ea"/>
                <a:cs typeface="+mn-ea"/>
              </a:rPr>
              <a:t>15</a:t>
            </a:r>
            <a:r>
              <a:rPr lang="zh-CN" altLang="en-US" sz="2800" dirty="0">
                <a:solidFill>
                  <a:srgbClr val="0000FF"/>
                </a:solidFill>
                <a:latin typeface="+mn-ea"/>
                <a:ea typeface="+mn-ea"/>
                <a:cs typeface="+mn-ea"/>
              </a:rPr>
              <a:t>：</a:t>
            </a:r>
            <a:r>
              <a:rPr lang="zh-CN" altLang="en-US" sz="2800" dirty="0">
                <a:latin typeface="+mn-ea"/>
                <a:ea typeface="+mn-ea"/>
                <a:cs typeface="+mn-ea"/>
              </a:rPr>
              <a:t>用</a:t>
            </a:r>
            <a:r>
              <a:rPr lang="en-US" altLang="zh-CN" sz="2800" dirty="0">
                <a:latin typeface="+mn-ea"/>
                <a:ea typeface="+mn-ea"/>
                <a:cs typeface="+mn-ea"/>
              </a:rPr>
              <a:t>74194</a:t>
            </a:r>
            <a:r>
              <a:rPr lang="zh-CN" altLang="en-US" sz="2800" dirty="0">
                <a:latin typeface="+mn-ea"/>
                <a:ea typeface="+mn-ea"/>
                <a:cs typeface="+mn-ea"/>
              </a:rPr>
              <a:t>构成</a:t>
            </a:r>
            <a:r>
              <a:rPr lang="en-US" altLang="zh-CN" sz="2800" dirty="0">
                <a:latin typeface="+mn-ea"/>
                <a:ea typeface="+mn-ea"/>
                <a:cs typeface="+mn-ea"/>
              </a:rPr>
              <a:t>M=4</a:t>
            </a:r>
            <a:r>
              <a:rPr lang="zh-CN" altLang="en-US" sz="2800" dirty="0">
                <a:latin typeface="+mn-ea"/>
                <a:ea typeface="+mn-ea"/>
                <a:cs typeface="+mn-ea"/>
              </a:rPr>
              <a:t>的环形计数器</a:t>
            </a:r>
            <a:endParaRPr lang="zh-CN" altLang="en-US" sz="2800" dirty="0">
              <a:latin typeface="+mn-ea"/>
              <a:ea typeface="+mn-ea"/>
              <a:cs typeface="+mn-ea"/>
              <a:sym typeface="+mn-lt"/>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245047502"/>
              </p:ext>
            </p:extLst>
          </p:nvPr>
        </p:nvGraphicFramePr>
        <p:xfrm>
          <a:off x="5113849" y="1003009"/>
          <a:ext cx="4030151" cy="2621605"/>
        </p:xfrm>
        <a:graphic>
          <a:graphicData uri="http://schemas.openxmlformats.org/presentationml/2006/ole">
            <mc:AlternateContent xmlns:mc="http://schemas.openxmlformats.org/markup-compatibility/2006">
              <mc:Choice xmlns:v="urn:schemas-microsoft-com:vml" Requires="v">
                <p:oleObj name="Visio" r:id="rId4" imgW="3663219" imgH="2384424" progId="Visio.Drawing.11">
                  <p:embed/>
                </p:oleObj>
              </mc:Choice>
              <mc:Fallback>
                <p:oleObj name="Visio" r:id="rId4" imgW="3663219" imgH="2384424"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3849" y="1003009"/>
                        <a:ext cx="4030151" cy="2621605"/>
                      </a:xfrm>
                      <a:prstGeom prst="rect">
                        <a:avLst/>
                      </a:prstGeom>
                      <a:noFill/>
                    </p:spPr>
                  </p:pic>
                </p:oleObj>
              </mc:Fallback>
            </mc:AlternateContent>
          </a:graphicData>
        </a:graphic>
      </p:graphicFrame>
      <p:sp>
        <p:nvSpPr>
          <p:cNvPr id="11" name="矩形 10"/>
          <p:cNvSpPr/>
          <p:nvPr/>
        </p:nvSpPr>
        <p:spPr>
          <a:xfrm>
            <a:off x="6408976" y="3246441"/>
            <a:ext cx="569387" cy="461665"/>
          </a:xfrm>
          <a:prstGeom prst="rect">
            <a:avLst/>
          </a:prstGeom>
          <a:solidFill>
            <a:srgbClr val="FFFF00"/>
          </a:solidFill>
        </p:spPr>
        <p:txBody>
          <a:bodyPr wrap="none">
            <a:spAutoFit/>
          </a:bodyPr>
          <a:lstStyle/>
          <a:p>
            <a:r>
              <a:rPr lang="en-US" altLang="zh-CN" dirty="0">
                <a:cs typeface="Times New Roman" panose="02020603050405020304" pitchFamily="18" charset="0"/>
              </a:rPr>
              <a:t>1 1</a:t>
            </a:r>
            <a:endParaRPr lang="zh-CN" altLang="en-US" dirty="0">
              <a:cs typeface="Times New Roman" panose="02020603050405020304" pitchFamily="18" charset="0"/>
            </a:endParaRPr>
          </a:p>
        </p:txBody>
      </p:sp>
      <p:sp>
        <p:nvSpPr>
          <p:cNvPr id="12" name="矩形 11"/>
          <p:cNvSpPr/>
          <p:nvPr/>
        </p:nvSpPr>
        <p:spPr>
          <a:xfrm>
            <a:off x="6424365" y="4031956"/>
            <a:ext cx="1107996" cy="461665"/>
          </a:xfrm>
          <a:prstGeom prst="rect">
            <a:avLst/>
          </a:prstGeom>
        </p:spPr>
        <p:txBody>
          <a:bodyPr wrap="none">
            <a:spAutoFit/>
          </a:bodyPr>
          <a:lstStyle/>
          <a:p>
            <a:r>
              <a:rPr lang="zh-CN" altLang="en-US" dirty="0">
                <a:solidFill>
                  <a:srgbClr val="800000"/>
                </a:solidFill>
                <a:latin typeface="+mn-ea"/>
                <a:ea typeface="+mn-ea"/>
                <a:cs typeface="Times New Roman" panose="02020603050405020304" pitchFamily="18" charset="0"/>
              </a:rPr>
              <a:t>状态表</a:t>
            </a:r>
            <a:endParaRPr lang="zh-CN" altLang="en-US" dirty="0">
              <a:solidFill>
                <a:srgbClr val="800000"/>
              </a:solidFill>
              <a:latin typeface="+mn-ea"/>
              <a:ea typeface="+mn-ea"/>
            </a:endParaRPr>
          </a:p>
        </p:txBody>
      </p:sp>
      <p:sp>
        <p:nvSpPr>
          <p:cNvPr id="13" name="矩形 12"/>
          <p:cNvSpPr/>
          <p:nvPr/>
        </p:nvSpPr>
        <p:spPr>
          <a:xfrm>
            <a:off x="334392" y="5315428"/>
            <a:ext cx="4572000" cy="830997"/>
          </a:xfrm>
          <a:prstGeom prst="rect">
            <a:avLst/>
          </a:prstGeom>
        </p:spPr>
        <p:txBody>
          <a:bodyPr>
            <a:spAutoFit/>
          </a:bodyPr>
          <a:lstStyle/>
          <a:p>
            <a:r>
              <a:rPr lang="zh-CN" altLang="en-US" dirty="0">
                <a:solidFill>
                  <a:srgbClr val="000099"/>
                </a:solidFill>
                <a:latin typeface="+mn-ea"/>
                <a:ea typeface="+mn-ea"/>
                <a:cs typeface="Times New Roman" panose="02020603050405020304" pitchFamily="18" charset="0"/>
              </a:rPr>
              <a:t>计数器的模</a:t>
            </a:r>
            <a:r>
              <a:rPr lang="zh-CN" altLang="en-US" dirty="0">
                <a:solidFill>
                  <a:srgbClr val="800000"/>
                </a:solidFill>
                <a:latin typeface="+mn-ea"/>
                <a:ea typeface="+mn-ea"/>
                <a:cs typeface="Times New Roman" panose="02020603050405020304" pitchFamily="18" charset="0"/>
              </a:rPr>
              <a:t>Ｍ＝ </a:t>
            </a:r>
            <a:r>
              <a:rPr lang="en-US" altLang="zh-CN" dirty="0">
                <a:solidFill>
                  <a:srgbClr val="800000"/>
                </a:solidFill>
                <a:latin typeface="+mn-ea"/>
                <a:ea typeface="+mn-ea"/>
                <a:cs typeface="Times New Roman" panose="02020603050405020304" pitchFamily="18" charset="0"/>
              </a:rPr>
              <a:t>n</a:t>
            </a:r>
            <a:r>
              <a:rPr lang="en-US" altLang="zh-CN" dirty="0">
                <a:solidFill>
                  <a:srgbClr val="000099"/>
                </a:solidFill>
                <a:latin typeface="+mn-ea"/>
                <a:ea typeface="+mn-ea"/>
                <a:cs typeface="Times New Roman" panose="02020603050405020304" pitchFamily="18" charset="0"/>
              </a:rPr>
              <a:t>(n</a:t>
            </a:r>
            <a:r>
              <a:rPr lang="zh-CN" altLang="en-US" dirty="0">
                <a:solidFill>
                  <a:srgbClr val="000099"/>
                </a:solidFill>
                <a:latin typeface="+mn-ea"/>
                <a:ea typeface="+mn-ea"/>
                <a:cs typeface="Times New Roman" panose="02020603050405020304" pitchFamily="18" charset="0"/>
              </a:rPr>
              <a:t>为移位寄存器的位数</a:t>
            </a:r>
            <a:r>
              <a:rPr lang="en-US" altLang="zh-CN" dirty="0">
                <a:solidFill>
                  <a:srgbClr val="000099"/>
                </a:solidFill>
                <a:latin typeface="+mn-ea"/>
                <a:ea typeface="+mn-ea"/>
                <a:cs typeface="Times New Roman" panose="02020603050405020304" pitchFamily="18" charset="0"/>
              </a:rPr>
              <a:t>)</a:t>
            </a:r>
            <a:endParaRPr lang="zh-CN" altLang="en-US" dirty="0">
              <a:solidFill>
                <a:srgbClr val="000099"/>
              </a:solidFill>
              <a:latin typeface="+mn-ea"/>
              <a:ea typeface="+mn-ea"/>
            </a:endParaRPr>
          </a:p>
        </p:txBody>
      </p:sp>
    </p:spTree>
    <p:extLst>
      <p:ext uri="{BB962C8B-B14F-4D97-AF65-F5344CB8AC3E}">
        <p14:creationId xmlns:p14="http://schemas.microsoft.com/office/powerpoint/2010/main" val="360919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2705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05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70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37302"/>
                                        </p:tgtEl>
                                        <p:attrNameLst>
                                          <p:attrName>style.visibility</p:attrName>
                                        </p:attrNameLst>
                                      </p:cBhvr>
                                      <p:to>
                                        <p:strVal val="visible"/>
                                      </p:to>
                                    </p:set>
                                    <p:animEffect transition="in" filter="blinds(horizontal)">
                                      <p:cBhvr>
                                        <p:cTn id="29" dur="500"/>
                                        <p:tgtEl>
                                          <p:spTgt spid="137302"/>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37303"/>
                                        </p:tgtEl>
                                        <p:attrNameLst>
                                          <p:attrName>style.visibility</p:attrName>
                                        </p:attrNameLst>
                                      </p:cBhvr>
                                      <p:to>
                                        <p:strVal val="visible"/>
                                      </p:to>
                                    </p:set>
                                    <p:animEffect transition="in" filter="box(in)">
                                      <p:cBhvr>
                                        <p:cTn id="34" dur="500"/>
                                        <p:tgtEl>
                                          <p:spTgt spid="137303"/>
                                        </p:tgtEl>
                                      </p:cBhvr>
                                    </p:animEffect>
                                  </p:childTnLst>
                                </p:cTn>
                              </p:par>
                            </p:childTnLst>
                          </p:cTn>
                        </p:par>
                        <p:par>
                          <p:cTn id="35" fill="hold">
                            <p:stCondLst>
                              <p:cond delay="500"/>
                            </p:stCondLst>
                            <p:childTnLst>
                              <p:par>
                                <p:cTn id="36" presetID="17" presetClass="entr" presetSubtype="8" fill="hold" grpId="0" nodeType="afterEffect">
                                  <p:stCondLst>
                                    <p:cond delay="1000"/>
                                  </p:stCondLst>
                                  <p:childTnLst>
                                    <p:set>
                                      <p:cBhvr>
                                        <p:cTn id="37" dur="1" fill="hold">
                                          <p:stCondLst>
                                            <p:cond delay="0"/>
                                          </p:stCondLst>
                                        </p:cTn>
                                        <p:tgtEl>
                                          <p:spTgt spid="137224"/>
                                        </p:tgtEl>
                                        <p:attrNameLst>
                                          <p:attrName>style.visibility</p:attrName>
                                        </p:attrNameLst>
                                      </p:cBhvr>
                                      <p:to>
                                        <p:strVal val="visible"/>
                                      </p:to>
                                    </p:set>
                                    <p:anim calcmode="lin" valueType="num">
                                      <p:cBhvr>
                                        <p:cTn id="38" dur="500" fill="hold"/>
                                        <p:tgtEl>
                                          <p:spTgt spid="137224"/>
                                        </p:tgtEl>
                                        <p:attrNameLst>
                                          <p:attrName>ppt_x</p:attrName>
                                        </p:attrNameLst>
                                      </p:cBhvr>
                                      <p:tavLst>
                                        <p:tav tm="0">
                                          <p:val>
                                            <p:strVal val="#ppt_x-#ppt_w/2"/>
                                          </p:val>
                                        </p:tav>
                                        <p:tav tm="100000">
                                          <p:val>
                                            <p:strVal val="#ppt_x"/>
                                          </p:val>
                                        </p:tav>
                                      </p:tavLst>
                                    </p:anim>
                                    <p:anim calcmode="lin" valueType="num">
                                      <p:cBhvr>
                                        <p:cTn id="39" dur="500" fill="hold"/>
                                        <p:tgtEl>
                                          <p:spTgt spid="137224"/>
                                        </p:tgtEl>
                                        <p:attrNameLst>
                                          <p:attrName>ppt_y</p:attrName>
                                        </p:attrNameLst>
                                      </p:cBhvr>
                                      <p:tavLst>
                                        <p:tav tm="0">
                                          <p:val>
                                            <p:strVal val="#ppt_y"/>
                                          </p:val>
                                        </p:tav>
                                        <p:tav tm="100000">
                                          <p:val>
                                            <p:strVal val="#ppt_y"/>
                                          </p:val>
                                        </p:tav>
                                      </p:tavLst>
                                    </p:anim>
                                    <p:anim calcmode="lin" valueType="num">
                                      <p:cBhvr>
                                        <p:cTn id="40" dur="500" fill="hold"/>
                                        <p:tgtEl>
                                          <p:spTgt spid="137224"/>
                                        </p:tgtEl>
                                        <p:attrNameLst>
                                          <p:attrName>ppt_w</p:attrName>
                                        </p:attrNameLst>
                                      </p:cBhvr>
                                      <p:tavLst>
                                        <p:tav tm="0">
                                          <p:val>
                                            <p:fltVal val="0"/>
                                          </p:val>
                                        </p:tav>
                                        <p:tav tm="100000">
                                          <p:val>
                                            <p:strVal val="#ppt_w"/>
                                          </p:val>
                                        </p:tav>
                                      </p:tavLst>
                                    </p:anim>
                                    <p:anim calcmode="lin" valueType="num">
                                      <p:cBhvr>
                                        <p:cTn id="41" dur="500" fill="hold"/>
                                        <p:tgtEl>
                                          <p:spTgt spid="137224"/>
                                        </p:tgtEl>
                                        <p:attrNameLst>
                                          <p:attrName>ppt_h</p:attrName>
                                        </p:attrNameLst>
                                      </p:cBhvr>
                                      <p:tavLst>
                                        <p:tav tm="0">
                                          <p:val>
                                            <p:strVal val="#ppt_h"/>
                                          </p:val>
                                        </p:tav>
                                        <p:tav tm="100000">
                                          <p:val>
                                            <p:strVal val="#ppt_h"/>
                                          </p:val>
                                        </p:tav>
                                      </p:tavLst>
                                    </p:anim>
                                  </p:childTnLst>
                                </p:cTn>
                              </p:par>
                            </p:childTnLst>
                          </p:cTn>
                        </p:par>
                        <p:par>
                          <p:cTn id="42" fill="hold">
                            <p:stCondLst>
                              <p:cond delay="2000"/>
                            </p:stCondLst>
                            <p:childTnLst>
                              <p:par>
                                <p:cTn id="43" presetID="17" presetClass="entr" presetSubtype="4" fill="hold" grpId="0" nodeType="afterEffect">
                                  <p:stCondLst>
                                    <p:cond delay="0"/>
                                  </p:stCondLst>
                                  <p:childTnLst>
                                    <p:set>
                                      <p:cBhvr>
                                        <p:cTn id="44" dur="1" fill="hold">
                                          <p:stCondLst>
                                            <p:cond delay="0"/>
                                          </p:stCondLst>
                                        </p:cTn>
                                        <p:tgtEl>
                                          <p:spTgt spid="137225"/>
                                        </p:tgtEl>
                                        <p:attrNameLst>
                                          <p:attrName>style.visibility</p:attrName>
                                        </p:attrNameLst>
                                      </p:cBhvr>
                                      <p:to>
                                        <p:strVal val="visible"/>
                                      </p:to>
                                    </p:set>
                                    <p:anim calcmode="lin" valueType="num">
                                      <p:cBhvr>
                                        <p:cTn id="45" dur="500" fill="hold"/>
                                        <p:tgtEl>
                                          <p:spTgt spid="137225"/>
                                        </p:tgtEl>
                                        <p:attrNameLst>
                                          <p:attrName>ppt_x</p:attrName>
                                        </p:attrNameLst>
                                      </p:cBhvr>
                                      <p:tavLst>
                                        <p:tav tm="0">
                                          <p:val>
                                            <p:strVal val="#ppt_x"/>
                                          </p:val>
                                        </p:tav>
                                        <p:tav tm="100000">
                                          <p:val>
                                            <p:strVal val="#ppt_x"/>
                                          </p:val>
                                        </p:tav>
                                      </p:tavLst>
                                    </p:anim>
                                    <p:anim calcmode="lin" valueType="num">
                                      <p:cBhvr>
                                        <p:cTn id="46" dur="500" fill="hold"/>
                                        <p:tgtEl>
                                          <p:spTgt spid="137225"/>
                                        </p:tgtEl>
                                        <p:attrNameLst>
                                          <p:attrName>ppt_y</p:attrName>
                                        </p:attrNameLst>
                                      </p:cBhvr>
                                      <p:tavLst>
                                        <p:tav tm="0">
                                          <p:val>
                                            <p:strVal val="#ppt_y+#ppt_h/2"/>
                                          </p:val>
                                        </p:tav>
                                        <p:tav tm="100000">
                                          <p:val>
                                            <p:strVal val="#ppt_y"/>
                                          </p:val>
                                        </p:tav>
                                      </p:tavLst>
                                    </p:anim>
                                    <p:anim calcmode="lin" valueType="num">
                                      <p:cBhvr>
                                        <p:cTn id="47" dur="500" fill="hold"/>
                                        <p:tgtEl>
                                          <p:spTgt spid="137225"/>
                                        </p:tgtEl>
                                        <p:attrNameLst>
                                          <p:attrName>ppt_w</p:attrName>
                                        </p:attrNameLst>
                                      </p:cBhvr>
                                      <p:tavLst>
                                        <p:tav tm="0">
                                          <p:val>
                                            <p:strVal val="#ppt_w"/>
                                          </p:val>
                                        </p:tav>
                                        <p:tav tm="100000">
                                          <p:val>
                                            <p:strVal val="#ppt_w"/>
                                          </p:val>
                                        </p:tav>
                                      </p:tavLst>
                                    </p:anim>
                                    <p:anim calcmode="lin" valueType="num">
                                      <p:cBhvr>
                                        <p:cTn id="48" dur="500" fill="hold"/>
                                        <p:tgtEl>
                                          <p:spTgt spid="137225"/>
                                        </p:tgtEl>
                                        <p:attrNameLst>
                                          <p:attrName>ppt_h</p:attrName>
                                        </p:attrNameLst>
                                      </p:cBhvr>
                                      <p:tavLst>
                                        <p:tav tm="0">
                                          <p:val>
                                            <p:fltVal val="0"/>
                                          </p:val>
                                        </p:tav>
                                        <p:tav tm="100000">
                                          <p:val>
                                            <p:strVal val="#ppt_h"/>
                                          </p:val>
                                        </p:tav>
                                      </p:tavLst>
                                    </p:anim>
                                  </p:childTnLst>
                                </p:cTn>
                              </p:par>
                            </p:childTnLst>
                          </p:cTn>
                        </p:par>
                        <p:par>
                          <p:cTn id="49" fill="hold">
                            <p:stCondLst>
                              <p:cond delay="2500"/>
                            </p:stCondLst>
                            <p:childTnLst>
                              <p:par>
                                <p:cTn id="50" presetID="17" presetClass="entr" presetSubtype="2" fill="hold" grpId="0" nodeType="afterEffect">
                                  <p:stCondLst>
                                    <p:cond delay="0"/>
                                  </p:stCondLst>
                                  <p:childTnLst>
                                    <p:set>
                                      <p:cBhvr>
                                        <p:cTn id="51" dur="1" fill="hold">
                                          <p:stCondLst>
                                            <p:cond delay="0"/>
                                          </p:stCondLst>
                                        </p:cTn>
                                        <p:tgtEl>
                                          <p:spTgt spid="137226"/>
                                        </p:tgtEl>
                                        <p:attrNameLst>
                                          <p:attrName>style.visibility</p:attrName>
                                        </p:attrNameLst>
                                      </p:cBhvr>
                                      <p:to>
                                        <p:strVal val="visible"/>
                                      </p:to>
                                    </p:set>
                                    <p:anim calcmode="lin" valueType="num">
                                      <p:cBhvr>
                                        <p:cTn id="52" dur="500" fill="hold"/>
                                        <p:tgtEl>
                                          <p:spTgt spid="137226"/>
                                        </p:tgtEl>
                                        <p:attrNameLst>
                                          <p:attrName>ppt_x</p:attrName>
                                        </p:attrNameLst>
                                      </p:cBhvr>
                                      <p:tavLst>
                                        <p:tav tm="0">
                                          <p:val>
                                            <p:strVal val="#ppt_x+#ppt_w/2"/>
                                          </p:val>
                                        </p:tav>
                                        <p:tav tm="100000">
                                          <p:val>
                                            <p:strVal val="#ppt_x"/>
                                          </p:val>
                                        </p:tav>
                                      </p:tavLst>
                                    </p:anim>
                                    <p:anim calcmode="lin" valueType="num">
                                      <p:cBhvr>
                                        <p:cTn id="53" dur="500" fill="hold"/>
                                        <p:tgtEl>
                                          <p:spTgt spid="137226"/>
                                        </p:tgtEl>
                                        <p:attrNameLst>
                                          <p:attrName>ppt_y</p:attrName>
                                        </p:attrNameLst>
                                      </p:cBhvr>
                                      <p:tavLst>
                                        <p:tav tm="0">
                                          <p:val>
                                            <p:strVal val="#ppt_y"/>
                                          </p:val>
                                        </p:tav>
                                        <p:tav tm="100000">
                                          <p:val>
                                            <p:strVal val="#ppt_y"/>
                                          </p:val>
                                        </p:tav>
                                      </p:tavLst>
                                    </p:anim>
                                    <p:anim calcmode="lin" valueType="num">
                                      <p:cBhvr>
                                        <p:cTn id="54" dur="500" fill="hold"/>
                                        <p:tgtEl>
                                          <p:spTgt spid="137226"/>
                                        </p:tgtEl>
                                        <p:attrNameLst>
                                          <p:attrName>ppt_w</p:attrName>
                                        </p:attrNameLst>
                                      </p:cBhvr>
                                      <p:tavLst>
                                        <p:tav tm="0">
                                          <p:val>
                                            <p:fltVal val="0"/>
                                          </p:val>
                                        </p:tav>
                                        <p:tav tm="100000">
                                          <p:val>
                                            <p:strVal val="#ppt_w"/>
                                          </p:val>
                                        </p:tav>
                                      </p:tavLst>
                                    </p:anim>
                                    <p:anim calcmode="lin" valueType="num">
                                      <p:cBhvr>
                                        <p:cTn id="55" dur="500" fill="hold"/>
                                        <p:tgtEl>
                                          <p:spTgt spid="137226"/>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4" grpId="0" animBg="1"/>
      <p:bldP spid="137225" grpId="0" animBg="1"/>
      <p:bldP spid="137226" grpId="0" animBg="1"/>
      <p:bldP spid="137302" grpId="0" autoUpdateAnimBg="0"/>
      <p:bldP spid="137303" grpId="0" autoUpdateAnimBg="0"/>
      <p:bldP spid="127060" grpId="0"/>
      <p:bldP spid="11" grpId="0" animBg="1"/>
      <p:bldP spid="12"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52208" y="3272"/>
            <a:ext cx="8417257"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a:solidFill>
                  <a:srgbClr val="0000FF"/>
                </a:solidFill>
                <a:latin typeface="+mn-ea"/>
                <a:ea typeface="+mn-ea"/>
                <a:cs typeface="+mn-ea"/>
              </a:rPr>
              <a:t>扭环型计数器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163226" y="686536"/>
            <a:ext cx="8195219" cy="531693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buClr>
                <a:srgbClr val="0000CC"/>
              </a:buClr>
            </a:pPr>
            <a:r>
              <a:rPr lang="zh-CN" altLang="en-US" sz="2400" b="0" dirty="0"/>
              <a:t>扭环型计数器亦称约翰逊计数器，环型计数器的反馈函数            ，改为               即为扭环型计数器。</a:t>
            </a:r>
          </a:p>
          <a:p>
            <a:pPr algn="just" eaLnBrk="1" hangingPunct="1">
              <a:lnSpc>
                <a:spcPct val="120000"/>
              </a:lnSpc>
              <a:buClr>
                <a:srgbClr val="0000CC"/>
              </a:buClr>
            </a:pPr>
            <a:endParaRPr kumimoji="1" lang="zh-CN" altLang="en-US" sz="1800" dirty="0"/>
          </a:p>
          <a:p>
            <a:pPr algn="just" eaLnBrk="1" hangingPunct="1">
              <a:lnSpc>
                <a:spcPct val="120000"/>
              </a:lnSpc>
              <a:buClr>
                <a:srgbClr val="0000CC"/>
              </a:buClr>
            </a:pPr>
            <a:endParaRPr lang="zh-CN" altLang="en-US" sz="1800" b="0" kern="0" dirty="0"/>
          </a:p>
        </p:txBody>
      </p:sp>
      <p:sp>
        <p:nvSpPr>
          <p:cNvPr id="138" name="Text Box 63"/>
          <p:cNvSpPr txBox="1">
            <a:spLocks noChangeArrowheads="1"/>
          </p:cNvSpPr>
          <p:nvPr/>
        </p:nvSpPr>
        <p:spPr bwMode="auto">
          <a:xfrm>
            <a:off x="465420" y="3795961"/>
            <a:ext cx="8025957" cy="58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000" tIns="1548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Clr>
                <a:srgbClr val="66FF33"/>
              </a:buClr>
              <a:buNone/>
            </a:pPr>
            <a:r>
              <a:rPr lang="zh-CN" altLang="en-US" sz="2400" b="0" dirty="0">
                <a:latin typeface="+mn-lt"/>
                <a:ea typeface="+mn-ea"/>
              </a:rPr>
              <a:t>根据初值不同，扭环型计数器状态转换图如图示。</a:t>
            </a:r>
          </a:p>
        </p:txBody>
      </p:sp>
      <p:graphicFrame>
        <p:nvGraphicFramePr>
          <p:cNvPr id="3" name="对象 2"/>
          <p:cNvGraphicFramePr>
            <a:graphicFrameLocks noChangeAspect="1"/>
          </p:cNvGraphicFramePr>
          <p:nvPr>
            <p:extLst>
              <p:ext uri="{D42A27DB-BD31-4B8C-83A1-F6EECF244321}">
                <p14:modId xmlns:p14="http://schemas.microsoft.com/office/powerpoint/2010/main" val="2734837836"/>
              </p:ext>
            </p:extLst>
          </p:nvPr>
        </p:nvGraphicFramePr>
        <p:xfrm>
          <a:off x="932848" y="1175230"/>
          <a:ext cx="1037165" cy="458282"/>
        </p:xfrm>
        <a:graphic>
          <a:graphicData uri="http://schemas.openxmlformats.org/presentationml/2006/ole">
            <mc:AlternateContent xmlns:mc="http://schemas.openxmlformats.org/markup-compatibility/2006">
              <mc:Choice xmlns:v="urn:schemas-microsoft-com:vml" Requires="v">
                <p:oleObj name="Equation" r:id="rId6" imgW="545760" imgH="241200" progId="Equation.DSMT4">
                  <p:embed/>
                </p:oleObj>
              </mc:Choice>
              <mc:Fallback>
                <p:oleObj name="Equation" r:id="rId6" imgW="545760" imgH="241200" progId="Equation.DSMT4">
                  <p:embed/>
                  <p:pic>
                    <p:nvPicPr>
                      <p:cNvPr id="0" name=""/>
                      <p:cNvPicPr/>
                      <p:nvPr/>
                    </p:nvPicPr>
                    <p:blipFill>
                      <a:blip r:embed="rId7"/>
                      <a:stretch>
                        <a:fillRect/>
                      </a:stretch>
                    </p:blipFill>
                    <p:spPr>
                      <a:xfrm>
                        <a:off x="932848" y="1175230"/>
                        <a:ext cx="1037165" cy="458282"/>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815348355"/>
              </p:ext>
            </p:extLst>
          </p:nvPr>
        </p:nvGraphicFramePr>
        <p:xfrm>
          <a:off x="2852778" y="1155928"/>
          <a:ext cx="1021025" cy="487307"/>
        </p:xfrm>
        <a:graphic>
          <a:graphicData uri="http://schemas.openxmlformats.org/presentationml/2006/ole">
            <mc:AlternateContent xmlns:mc="http://schemas.openxmlformats.org/markup-compatibility/2006">
              <mc:Choice xmlns:v="urn:schemas-microsoft-com:vml" Requires="v">
                <p:oleObj name="Equation" r:id="rId8" imgW="558720" imgH="266400" progId="Equation.DSMT4">
                  <p:embed/>
                </p:oleObj>
              </mc:Choice>
              <mc:Fallback>
                <p:oleObj name="Equation" r:id="rId8" imgW="558720" imgH="266400" progId="Equation.DSMT4">
                  <p:embed/>
                  <p:pic>
                    <p:nvPicPr>
                      <p:cNvPr id="0" name=""/>
                      <p:cNvPicPr/>
                      <p:nvPr/>
                    </p:nvPicPr>
                    <p:blipFill>
                      <a:blip r:embed="rId9"/>
                      <a:stretch>
                        <a:fillRect/>
                      </a:stretch>
                    </p:blipFill>
                    <p:spPr>
                      <a:xfrm>
                        <a:off x="2852778" y="1155928"/>
                        <a:ext cx="1021025" cy="48730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827554730"/>
              </p:ext>
            </p:extLst>
          </p:nvPr>
        </p:nvGraphicFramePr>
        <p:xfrm>
          <a:off x="1397083" y="1777902"/>
          <a:ext cx="5835758" cy="2167768"/>
        </p:xfrm>
        <a:graphic>
          <a:graphicData uri="http://schemas.openxmlformats.org/presentationml/2006/ole">
            <mc:AlternateContent xmlns:mc="http://schemas.openxmlformats.org/markup-compatibility/2006">
              <mc:Choice xmlns:v="urn:schemas-microsoft-com:vml" Requires="v">
                <p:oleObj name="Visio" r:id="rId10" imgW="7150527" imgH="2660688" progId="Visio.Drawing.11">
                  <p:embed/>
                </p:oleObj>
              </mc:Choice>
              <mc:Fallback>
                <p:oleObj name="Visio" r:id="rId10" imgW="7150527" imgH="2660688" progId="Visio.Drawing.11">
                  <p:embed/>
                  <p:pic>
                    <p:nvPicPr>
                      <p:cNvPr id="0" name="Object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7083" y="1777902"/>
                        <a:ext cx="5835758" cy="2167768"/>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43530186"/>
              </p:ext>
            </p:extLst>
          </p:nvPr>
        </p:nvGraphicFramePr>
        <p:xfrm>
          <a:off x="1170157" y="4620835"/>
          <a:ext cx="6781771" cy="2057804"/>
        </p:xfrm>
        <a:graphic>
          <a:graphicData uri="http://schemas.openxmlformats.org/presentationml/2006/ole">
            <mc:AlternateContent xmlns:mc="http://schemas.openxmlformats.org/markup-compatibility/2006">
              <mc:Choice xmlns:v="urn:schemas-microsoft-com:vml" Requires="v">
                <p:oleObj name="Visio" r:id="rId12" imgW="7407261" imgH="2247480" progId="Visio.Drawing.11">
                  <p:embed/>
                </p:oleObj>
              </mc:Choice>
              <mc:Fallback>
                <p:oleObj name="Visio" r:id="rId12" imgW="7407261" imgH="2247480" progId="Visio.Drawing.11">
                  <p:embed/>
                  <p:pic>
                    <p:nvPicPr>
                      <p:cNvPr id="0" name="Object 4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70157" y="4620835"/>
                        <a:ext cx="6781771" cy="2057804"/>
                      </a:xfrm>
                      <a:prstGeom prst="rect">
                        <a:avLst/>
                      </a:prstGeom>
                      <a:noFill/>
                    </p:spPr>
                  </p:pic>
                </p:oleObj>
              </mc:Fallback>
            </mc:AlternateContent>
          </a:graphicData>
        </a:graphic>
      </p:graphicFrame>
    </p:spTree>
    <p:extLst>
      <p:ext uri="{BB962C8B-B14F-4D97-AF65-F5344CB8AC3E}">
        <p14:creationId xmlns:p14="http://schemas.microsoft.com/office/powerpoint/2010/main" val="4037998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492387640"/>
              </p:ext>
            </p:extLst>
          </p:nvPr>
        </p:nvGraphicFramePr>
        <p:xfrm>
          <a:off x="748204" y="4225057"/>
          <a:ext cx="4029264" cy="2615365"/>
        </p:xfrm>
        <a:graphic>
          <a:graphicData uri="http://schemas.openxmlformats.org/presentationml/2006/ole">
            <mc:AlternateContent xmlns:mc="http://schemas.openxmlformats.org/markup-compatibility/2006">
              <mc:Choice xmlns:v="urn:schemas-microsoft-com:vml" Requires="v">
                <p:oleObj name="Visio" r:id="rId3" imgW="3675537" imgH="2384424" progId="Visio.Drawing.11">
                  <p:embed/>
                </p:oleObj>
              </mc:Choice>
              <mc:Fallback>
                <p:oleObj name="Visio" r:id="rId3" imgW="3675537" imgH="2384424"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04" y="4225057"/>
                        <a:ext cx="4029264" cy="2615365"/>
                      </a:xfrm>
                      <a:prstGeom prst="rect">
                        <a:avLst/>
                      </a:prstGeom>
                      <a:noFill/>
                    </p:spPr>
                  </p:pic>
                </p:oleObj>
              </mc:Fallback>
            </mc:AlternateContent>
          </a:graphicData>
        </a:graphic>
      </p:graphicFrame>
      <p:sp>
        <p:nvSpPr>
          <p:cNvPr id="127060" name="Text Box 90"/>
          <p:cNvSpPr txBox="1">
            <a:spLocks noChangeArrowheads="1"/>
          </p:cNvSpPr>
          <p:nvPr/>
        </p:nvSpPr>
        <p:spPr bwMode="auto">
          <a:xfrm>
            <a:off x="5368370" y="1157716"/>
            <a:ext cx="32000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i="1" dirty="0">
                <a:latin typeface="Times New Roman" panose="02020603050405020304" pitchFamily="18" charset="0"/>
                <a:cs typeface="Times New Roman" panose="02020603050405020304" pitchFamily="18" charset="0"/>
              </a:rPr>
              <a:t>Q</a:t>
            </a:r>
            <a:r>
              <a:rPr lang="en-US" altLang="zh-CN" sz="1800" baseline="-25000" dirty="0">
                <a:latin typeface="Times New Roman" panose="02020603050405020304" pitchFamily="18" charset="0"/>
                <a:cs typeface="Times New Roman" panose="02020603050405020304" pitchFamily="18" charset="0"/>
              </a:rPr>
              <a:t>A             </a:t>
            </a:r>
            <a:r>
              <a:rPr lang="en-US" altLang="zh-CN" sz="1800" i="1" dirty="0">
                <a:latin typeface="Times New Roman" panose="02020603050405020304" pitchFamily="18" charset="0"/>
                <a:cs typeface="Times New Roman" panose="02020603050405020304" pitchFamily="18" charset="0"/>
              </a:rPr>
              <a:t>Q</a:t>
            </a:r>
            <a:r>
              <a:rPr lang="en-US" altLang="zh-CN" sz="1800" baseline="-25000" dirty="0">
                <a:latin typeface="Times New Roman" panose="02020603050405020304" pitchFamily="18" charset="0"/>
                <a:cs typeface="Times New Roman" panose="02020603050405020304" pitchFamily="18" charset="0"/>
              </a:rPr>
              <a:t>B              </a:t>
            </a:r>
            <a:r>
              <a:rPr lang="en-US" altLang="zh-CN" sz="1800" i="1" dirty="0">
                <a:latin typeface="Times New Roman" panose="02020603050405020304" pitchFamily="18" charset="0"/>
                <a:cs typeface="Times New Roman" panose="02020603050405020304" pitchFamily="18" charset="0"/>
              </a:rPr>
              <a:t>Q</a:t>
            </a:r>
            <a:r>
              <a:rPr lang="en-US" altLang="zh-CN" sz="1800" baseline="-25000" dirty="0">
                <a:latin typeface="Times New Roman" panose="02020603050405020304" pitchFamily="18" charset="0"/>
                <a:cs typeface="Times New Roman" panose="02020603050405020304" pitchFamily="18" charset="0"/>
              </a:rPr>
              <a:t>C             </a:t>
            </a:r>
            <a:r>
              <a:rPr lang="en-US" altLang="zh-CN" sz="1800" i="1" dirty="0">
                <a:latin typeface="Times New Roman" panose="02020603050405020304" pitchFamily="18" charset="0"/>
                <a:cs typeface="Times New Roman" panose="02020603050405020304" pitchFamily="18" charset="0"/>
              </a:rPr>
              <a:t>Q</a:t>
            </a:r>
            <a:r>
              <a:rPr lang="en-US" altLang="zh-CN" sz="1800" baseline="-25000" dirty="0">
                <a:latin typeface="Times New Roman" panose="02020603050405020304" pitchFamily="18" charset="0"/>
                <a:cs typeface="Times New Roman" panose="02020603050405020304" pitchFamily="18" charset="0"/>
              </a:rPr>
              <a:t>D</a:t>
            </a:r>
          </a:p>
        </p:txBody>
      </p:sp>
      <mc:AlternateContent xmlns:mc="http://schemas.openxmlformats.org/markup-compatibility/2006" xmlns:a14="http://schemas.microsoft.com/office/drawing/2010/main">
        <mc:Choice Requires="a14">
          <p:sp>
            <p:nvSpPr>
              <p:cNvPr id="127057" name="Text Box 7"/>
              <p:cNvSpPr txBox="1">
                <a:spLocks noChangeArrowheads="1"/>
              </p:cNvSpPr>
              <p:nvPr/>
            </p:nvSpPr>
            <p:spPr bwMode="auto">
              <a:xfrm>
                <a:off x="235699" y="621650"/>
                <a:ext cx="4823304" cy="36748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ts val="0"/>
                  </a:spcBef>
                  <a:buNone/>
                </a:pPr>
                <a:r>
                  <a:rPr lang="zh-CN" altLang="en-US" sz="2600" dirty="0">
                    <a:solidFill>
                      <a:srgbClr val="0000CC"/>
                    </a:solidFill>
                    <a:latin typeface="+mn-ea"/>
                    <a:ea typeface="+mn-ea"/>
                    <a:cs typeface="Times New Roman" panose="02020603050405020304" pitchFamily="18" charset="0"/>
                  </a:rPr>
                  <a:t>解：</a:t>
                </a:r>
                <a:r>
                  <a:rPr lang="en-US" altLang="zh-CN" sz="2400" b="0" dirty="0">
                    <a:latin typeface="+mn-ea"/>
                    <a:ea typeface="+mn-ea"/>
                    <a:cs typeface="Times New Roman" panose="02020603050405020304" pitchFamily="18" charset="0"/>
                  </a:rPr>
                  <a:t>(1)</a:t>
                </a:r>
                <a:r>
                  <a:rPr lang="zh-CN" altLang="en-US" sz="2400" dirty="0">
                    <a:latin typeface="+mn-ea"/>
                    <a:ea typeface="+mn-ea"/>
                    <a:cs typeface="Times New Roman" panose="02020603050405020304" pitchFamily="18" charset="0"/>
                  </a:rPr>
                  <a:t>初始化置数</a:t>
                </a:r>
                <a:r>
                  <a:rPr lang="zh-CN" altLang="en-US" sz="2400" b="0" dirty="0">
                    <a:latin typeface="+mn-ea"/>
                    <a:ea typeface="+mn-ea"/>
                    <a:cs typeface="Times New Roman" panose="02020603050405020304" pitchFamily="18" charset="0"/>
                  </a:rPr>
                  <a:t>：电路除了有效计数循环外，还有</a:t>
                </a:r>
                <a:r>
                  <a:rPr lang="en-US" altLang="zh-CN" sz="2400" b="0" dirty="0">
                    <a:latin typeface="+mn-ea"/>
                    <a:ea typeface="+mn-ea"/>
                    <a:cs typeface="Times New Roman" panose="02020603050405020304" pitchFamily="18" charset="0"/>
                  </a:rPr>
                  <a:t>1</a:t>
                </a:r>
                <a:r>
                  <a:rPr lang="zh-CN" altLang="en-US" sz="2400" b="0" dirty="0">
                    <a:latin typeface="+mn-ea"/>
                    <a:ea typeface="+mn-ea"/>
                    <a:cs typeface="Times New Roman" panose="02020603050405020304" pitchFamily="18" charset="0"/>
                  </a:rPr>
                  <a:t>个无效循环。电路</a:t>
                </a:r>
                <a:r>
                  <a:rPr lang="zh-CN" altLang="en-US" sz="2400" dirty="0">
                    <a:latin typeface="+mn-ea"/>
                    <a:ea typeface="+mn-ea"/>
                    <a:cs typeface="Times New Roman" panose="02020603050405020304" pitchFamily="18" charset="0"/>
                  </a:rPr>
                  <a:t>不能自启动</a:t>
                </a:r>
                <a:r>
                  <a:rPr lang="zh-CN" altLang="en-US" sz="2400" b="0" dirty="0">
                    <a:latin typeface="+mn-ea"/>
                    <a:ea typeface="+mn-ea"/>
                    <a:cs typeface="Times New Roman" panose="02020603050405020304" pitchFamily="18" charset="0"/>
                  </a:rPr>
                  <a:t>，计数前必须预置。</a:t>
                </a:r>
              </a:p>
              <a:p>
                <a:pPr eaLnBrk="1" hangingPunct="1">
                  <a:lnSpc>
                    <a:spcPct val="120000"/>
                  </a:lnSpc>
                  <a:spcBef>
                    <a:spcPts val="0"/>
                  </a:spcBef>
                  <a:buFontTx/>
                  <a:buNone/>
                </a:pPr>
                <a:r>
                  <a:rPr lang="zh-CN" altLang="en-US" sz="2400" b="0" dirty="0">
                    <a:latin typeface="+mn-ea"/>
                    <a:ea typeface="+mn-ea"/>
                    <a:cs typeface="Times New Roman" panose="02020603050405020304" pitchFamily="18" charset="0"/>
                  </a:rPr>
                  <a:t>令</a:t>
                </a:r>
                <a14:m>
                  <m:oMath xmlns:m="http://schemas.openxmlformats.org/officeDocument/2006/math">
                    <m:sSub>
                      <m:sSubPr>
                        <m:ctrlPr>
                          <a:rPr lang="en-US" altLang="zh-CN" sz="2400" i="1" smtClean="0">
                            <a:latin typeface="Cambria Math" panose="02040503050406030204" pitchFamily="18" charset="0"/>
                            <a:ea typeface="+mn-ea"/>
                            <a:cs typeface="Times New Roman" panose="02020603050405020304" pitchFamily="18" charset="0"/>
                          </a:rPr>
                        </m:ctrlPr>
                      </m:sSubPr>
                      <m:e>
                        <m:r>
                          <a:rPr lang="en-US" altLang="zh-CN" sz="2400" b="1" i="1" smtClean="0">
                            <a:latin typeface="Cambria Math" panose="02040503050406030204" pitchFamily="18" charset="0"/>
                            <a:ea typeface="+mn-ea"/>
                            <a:cs typeface="Times New Roman" panose="02020603050405020304" pitchFamily="18" charset="0"/>
                          </a:rPr>
                          <m:t>𝑺</m:t>
                        </m:r>
                      </m:e>
                      <m:sub>
                        <m:r>
                          <a:rPr lang="en-US" altLang="zh-CN" sz="2400" b="1" i="1" smtClean="0">
                            <a:latin typeface="Cambria Math" panose="02040503050406030204" pitchFamily="18" charset="0"/>
                            <a:ea typeface="+mn-ea"/>
                            <a:cs typeface="Times New Roman" panose="02020603050405020304" pitchFamily="18" charset="0"/>
                          </a:rPr>
                          <m:t>𝟏</m:t>
                        </m:r>
                      </m:sub>
                    </m:sSub>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𝑺</m:t>
                        </m:r>
                      </m:e>
                      <m:sub>
                        <m:r>
                          <a:rPr lang="en-US" altLang="zh-CN" sz="2400" b="1" i="1" smtClean="0">
                            <a:latin typeface="Cambria Math" panose="02040503050406030204" pitchFamily="18" charset="0"/>
                            <a:cs typeface="Times New Roman" panose="02020603050405020304" pitchFamily="18" charset="0"/>
                          </a:rPr>
                          <m:t>𝟎</m:t>
                        </m:r>
                      </m:sub>
                    </m:sSub>
                  </m:oMath>
                </a14:m>
                <a:r>
                  <a:rPr lang="en-US" altLang="zh-CN" sz="2400" b="0" dirty="0">
                    <a:latin typeface="+mn-ea"/>
                    <a:ea typeface="+mn-ea"/>
                    <a:cs typeface="Times New Roman" panose="02020603050405020304" pitchFamily="18" charset="0"/>
                  </a:rPr>
                  <a:t>=11，abcd=0000，</a:t>
                </a:r>
                <a:r>
                  <a:rPr lang="zh-CN" altLang="en-US" sz="2400" b="0" dirty="0">
                    <a:latin typeface="+mn-ea"/>
                    <a:ea typeface="+mn-ea"/>
                    <a:cs typeface="Times New Roman" panose="02020603050405020304" pitchFamily="18" charset="0"/>
                  </a:rPr>
                  <a:t>则一个时钟脉冲后，</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𝑸</m:t>
                        </m:r>
                      </m:e>
                      <m:sub>
                        <m:r>
                          <a:rPr lang="en-US" altLang="zh-CN" sz="2400" b="1" i="1" smtClean="0">
                            <a:latin typeface="Cambria Math" panose="02040503050406030204" pitchFamily="18" charset="0"/>
                            <a:cs typeface="Times New Roman" panose="02020603050405020304" pitchFamily="18" charset="0"/>
                          </a:rPr>
                          <m:t>𝑨</m:t>
                        </m:r>
                      </m:sub>
                    </m:sSub>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𝑸</m:t>
                        </m:r>
                      </m:e>
                      <m:sub>
                        <m:r>
                          <a:rPr lang="en-US" altLang="zh-CN" sz="2400" b="1" i="1" smtClean="0">
                            <a:latin typeface="Cambria Math" panose="02040503050406030204" pitchFamily="18" charset="0"/>
                            <a:cs typeface="Times New Roman" panose="02020603050405020304" pitchFamily="18" charset="0"/>
                          </a:rPr>
                          <m:t>𝑩</m:t>
                        </m:r>
                      </m:sub>
                    </m:sSub>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𝑸</m:t>
                        </m:r>
                      </m:e>
                      <m:sub>
                        <m:r>
                          <a:rPr lang="en-US" altLang="zh-CN" sz="2400" b="1" i="1" smtClean="0">
                            <a:latin typeface="Cambria Math" panose="02040503050406030204" pitchFamily="18" charset="0"/>
                            <a:cs typeface="Times New Roman" panose="02020603050405020304" pitchFamily="18" charset="0"/>
                          </a:rPr>
                          <m:t>𝑪</m:t>
                        </m:r>
                      </m:sub>
                    </m:sSub>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𝑸</m:t>
                        </m:r>
                      </m:e>
                      <m:sub>
                        <m:r>
                          <a:rPr lang="en-US" altLang="zh-CN" sz="2400" b="1" i="1" smtClean="0">
                            <a:latin typeface="Cambria Math" panose="02040503050406030204" pitchFamily="18" charset="0"/>
                            <a:cs typeface="Times New Roman" panose="02020603050405020304" pitchFamily="18" charset="0"/>
                          </a:rPr>
                          <m:t>𝑫</m:t>
                        </m:r>
                      </m:sub>
                    </m:sSub>
                  </m:oMath>
                </a14:m>
                <a:r>
                  <a:rPr lang="en-US" altLang="zh-CN" sz="2400" b="0" dirty="0">
                    <a:latin typeface="+mn-ea"/>
                    <a:ea typeface="+mn-ea"/>
                    <a:cs typeface="Times New Roman" panose="02020603050405020304" pitchFamily="18" charset="0"/>
                  </a:rPr>
                  <a:t>=0000</a:t>
                </a:r>
              </a:p>
              <a:p>
                <a:pPr eaLnBrk="1" hangingPunct="1">
                  <a:lnSpc>
                    <a:spcPct val="120000"/>
                  </a:lnSpc>
                  <a:spcBef>
                    <a:spcPts val="0"/>
                  </a:spcBef>
                  <a:buFontTx/>
                  <a:buNone/>
                </a:pPr>
                <a:r>
                  <a:rPr lang="en-US" altLang="zh-CN" sz="2400" b="0" dirty="0">
                    <a:latin typeface="+mn-ea"/>
                    <a:ea typeface="+mn-ea"/>
                    <a:cs typeface="Times New Roman" panose="02020603050405020304" pitchFamily="18" charset="0"/>
                  </a:rPr>
                  <a:t>(2) </a:t>
                </a:r>
                <a:r>
                  <a:rPr lang="zh-CN" altLang="en-US" sz="2400" dirty="0">
                    <a:latin typeface="+mn-ea"/>
                    <a:ea typeface="+mn-ea"/>
                    <a:cs typeface="Times New Roman" panose="02020603050405020304" pitchFamily="18" charset="0"/>
                  </a:rPr>
                  <a:t>计数</a:t>
                </a:r>
                <a:r>
                  <a:rPr lang="zh-CN" altLang="en-US" sz="2400" b="0" dirty="0">
                    <a:latin typeface="+mn-ea"/>
                    <a:ea typeface="+mn-ea"/>
                    <a:cs typeface="Times New Roman" panose="02020603050405020304" pitchFamily="18" charset="0"/>
                  </a:rPr>
                  <a:t>：令</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𝑺</m:t>
                        </m:r>
                      </m:e>
                      <m:sub>
                        <m:r>
                          <a:rPr lang="en-US" altLang="zh-CN" sz="2400" b="1" i="1">
                            <a:latin typeface="Cambria Math" panose="02040503050406030204" pitchFamily="18" charset="0"/>
                            <a:cs typeface="Times New Roman" panose="02020603050405020304" pitchFamily="18" charset="0"/>
                          </a:rPr>
                          <m:t>𝟏</m:t>
                        </m:r>
                      </m:sub>
                    </m:sSub>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𝑺</m:t>
                        </m:r>
                      </m:e>
                      <m:sub>
                        <m:r>
                          <a:rPr lang="en-US" altLang="zh-CN" sz="2400" b="1" i="1">
                            <a:latin typeface="Cambria Math" panose="02040503050406030204" pitchFamily="18" charset="0"/>
                            <a:cs typeface="Times New Roman" panose="02020603050405020304" pitchFamily="18" charset="0"/>
                          </a:rPr>
                          <m:t>𝟎</m:t>
                        </m:r>
                      </m:sub>
                    </m:sSub>
                  </m:oMath>
                </a14:m>
                <a:r>
                  <a:rPr lang="en-US" altLang="zh-CN" sz="2400" b="0" dirty="0">
                    <a:latin typeface="+mn-ea"/>
                    <a:cs typeface="Times New Roman" panose="02020603050405020304" pitchFamily="18" charset="0"/>
                  </a:rPr>
                  <a:t>=01，</a:t>
                </a:r>
                <a:r>
                  <a:rPr lang="zh-CN" altLang="en-US" sz="2400" b="0" dirty="0">
                    <a:latin typeface="+mn-ea"/>
                    <a:ea typeface="+mn-ea"/>
                    <a:cs typeface="Times New Roman" panose="02020603050405020304" pitchFamily="18" charset="0"/>
                  </a:rPr>
                  <a:t>则电路进入右移循环状态，状态表如右下，为模</a:t>
                </a:r>
                <a:r>
                  <a:rPr lang="en-US" altLang="zh-CN" sz="2400" b="0" dirty="0">
                    <a:latin typeface="+mn-ea"/>
                    <a:ea typeface="+mn-ea"/>
                    <a:cs typeface="Times New Roman" panose="02020603050405020304" pitchFamily="18" charset="0"/>
                  </a:rPr>
                  <a:t>8</a:t>
                </a:r>
                <a:r>
                  <a:rPr lang="zh-CN" altLang="en-US" sz="2400" b="0" dirty="0">
                    <a:latin typeface="+mn-ea"/>
                    <a:ea typeface="+mn-ea"/>
                    <a:cs typeface="Times New Roman" panose="02020603050405020304" pitchFamily="18" charset="0"/>
                  </a:rPr>
                  <a:t>计数器。</a:t>
                </a:r>
                <a:endParaRPr lang="en-US" altLang="zh-CN" sz="2400" b="0" dirty="0">
                  <a:latin typeface="+mn-ea"/>
                  <a:ea typeface="+mn-ea"/>
                  <a:cs typeface="Times New Roman" panose="02020603050405020304" pitchFamily="18" charset="0"/>
                </a:endParaRPr>
              </a:p>
            </p:txBody>
          </p:sp>
        </mc:Choice>
        <mc:Fallback xmlns="">
          <p:sp>
            <p:nvSpPr>
              <p:cNvPr id="127057" name="Text Box 7"/>
              <p:cNvSpPr txBox="1">
                <a:spLocks noRot="1" noChangeAspect="1" noMove="1" noResize="1" noEditPoints="1" noAdjustHandles="1" noChangeArrowheads="1" noChangeShapeType="1" noTextEdit="1"/>
              </p:cNvSpPr>
              <p:nvPr/>
            </p:nvSpPr>
            <p:spPr bwMode="auto">
              <a:xfrm>
                <a:off x="235699" y="621650"/>
                <a:ext cx="4823304" cy="3674852"/>
              </a:xfrm>
              <a:prstGeom prst="rect">
                <a:avLst/>
              </a:prstGeom>
              <a:blipFill rotWithShape="0">
                <a:blip r:embed="rId6"/>
                <a:stretch>
                  <a:fillRect l="-2276" t="-332" r="-6827" b="-18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6" name="矩形 85"/>
          <p:cNvSpPr/>
          <p:nvPr/>
        </p:nvSpPr>
        <p:spPr>
          <a:xfrm>
            <a:off x="52208" y="3272"/>
            <a:ext cx="8417257"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dirty="0">
                <a:solidFill>
                  <a:srgbClr val="0000FF"/>
                </a:solidFill>
                <a:latin typeface="+mn-ea"/>
                <a:ea typeface="+mn-ea"/>
                <a:cs typeface="+mn-ea"/>
              </a:rPr>
              <a:t>例</a:t>
            </a:r>
            <a:r>
              <a:rPr lang="en-US" altLang="zh-CN" sz="2800" dirty="0">
                <a:solidFill>
                  <a:srgbClr val="0000FF"/>
                </a:solidFill>
                <a:latin typeface="+mn-ea"/>
                <a:ea typeface="+mn-ea"/>
                <a:cs typeface="+mn-ea"/>
              </a:rPr>
              <a:t>15</a:t>
            </a:r>
            <a:r>
              <a:rPr lang="zh-CN" altLang="en-US" sz="2800" dirty="0">
                <a:solidFill>
                  <a:srgbClr val="0000FF"/>
                </a:solidFill>
                <a:latin typeface="+mn-ea"/>
                <a:ea typeface="+mn-ea"/>
                <a:cs typeface="+mn-ea"/>
              </a:rPr>
              <a:t>：</a:t>
            </a:r>
            <a:r>
              <a:rPr lang="zh-CN" altLang="en-US" sz="2800" dirty="0">
                <a:latin typeface="+mn-ea"/>
                <a:ea typeface="+mn-ea"/>
                <a:cs typeface="+mn-ea"/>
              </a:rPr>
              <a:t>用</a:t>
            </a:r>
            <a:r>
              <a:rPr lang="en-US" altLang="zh-CN" sz="2800" dirty="0">
                <a:latin typeface="+mn-ea"/>
                <a:ea typeface="+mn-ea"/>
                <a:cs typeface="+mn-ea"/>
              </a:rPr>
              <a:t>74194</a:t>
            </a:r>
            <a:r>
              <a:rPr lang="zh-CN" altLang="en-US" sz="2800" dirty="0">
                <a:latin typeface="+mn-ea"/>
                <a:ea typeface="+mn-ea"/>
                <a:cs typeface="+mn-ea"/>
              </a:rPr>
              <a:t>构成</a:t>
            </a:r>
            <a:r>
              <a:rPr lang="en-US" altLang="zh-CN" sz="2800" dirty="0">
                <a:latin typeface="+mn-ea"/>
                <a:ea typeface="+mn-ea"/>
                <a:cs typeface="+mn-ea"/>
              </a:rPr>
              <a:t>M=8</a:t>
            </a:r>
            <a:r>
              <a:rPr lang="zh-CN" altLang="en-US" sz="2800" dirty="0">
                <a:latin typeface="+mn-ea"/>
                <a:ea typeface="+mn-ea"/>
                <a:cs typeface="+mn-ea"/>
              </a:rPr>
              <a:t>的扭环形计数器</a:t>
            </a:r>
            <a:endParaRPr lang="zh-CN" altLang="en-US" sz="2800" dirty="0">
              <a:latin typeface="+mn-ea"/>
              <a:ea typeface="+mn-ea"/>
              <a:cs typeface="+mn-ea"/>
              <a:sym typeface="+mn-lt"/>
            </a:endParaRPr>
          </a:p>
        </p:txBody>
      </p:sp>
      <p:sp>
        <p:nvSpPr>
          <p:cNvPr id="11" name="矩形 10"/>
          <p:cNvSpPr/>
          <p:nvPr/>
        </p:nvSpPr>
        <p:spPr>
          <a:xfrm>
            <a:off x="2042444" y="6402146"/>
            <a:ext cx="569387" cy="461665"/>
          </a:xfrm>
          <a:prstGeom prst="rect">
            <a:avLst/>
          </a:prstGeom>
          <a:solidFill>
            <a:srgbClr val="FFFF00"/>
          </a:solidFill>
        </p:spPr>
        <p:txBody>
          <a:bodyPr wrap="none">
            <a:spAutoFit/>
          </a:bodyPr>
          <a:lstStyle/>
          <a:p>
            <a:r>
              <a:rPr lang="en-US" altLang="zh-CN" dirty="0">
                <a:cs typeface="Times New Roman" panose="02020603050405020304" pitchFamily="18" charset="0"/>
              </a:rPr>
              <a:t>1 1</a:t>
            </a:r>
            <a:endParaRPr lang="zh-CN" altLang="en-US" dirty="0">
              <a:cs typeface="Times New Roman" panose="02020603050405020304" pitchFamily="18" charset="0"/>
            </a:endParaRPr>
          </a:p>
        </p:txBody>
      </p:sp>
      <p:sp>
        <p:nvSpPr>
          <p:cNvPr id="12" name="矩形 11"/>
          <p:cNvSpPr/>
          <p:nvPr/>
        </p:nvSpPr>
        <p:spPr>
          <a:xfrm>
            <a:off x="6143364" y="732194"/>
            <a:ext cx="1107996" cy="461665"/>
          </a:xfrm>
          <a:prstGeom prst="rect">
            <a:avLst/>
          </a:prstGeom>
        </p:spPr>
        <p:txBody>
          <a:bodyPr wrap="none">
            <a:spAutoFit/>
          </a:bodyPr>
          <a:lstStyle/>
          <a:p>
            <a:r>
              <a:rPr lang="zh-CN" altLang="en-US" dirty="0">
                <a:solidFill>
                  <a:srgbClr val="800000"/>
                </a:solidFill>
                <a:latin typeface="+mn-ea"/>
                <a:ea typeface="+mn-ea"/>
                <a:cs typeface="Times New Roman" panose="02020603050405020304" pitchFamily="18" charset="0"/>
              </a:rPr>
              <a:t>状态表</a:t>
            </a:r>
            <a:endParaRPr lang="zh-CN" altLang="en-US" dirty="0">
              <a:solidFill>
                <a:srgbClr val="800000"/>
              </a:solidFill>
              <a:latin typeface="+mn-ea"/>
              <a:ea typeface="+mn-ea"/>
            </a:endParaRPr>
          </a:p>
        </p:txBody>
      </p:sp>
      <p:sp>
        <p:nvSpPr>
          <p:cNvPr id="13" name="矩形 12"/>
          <p:cNvSpPr/>
          <p:nvPr/>
        </p:nvSpPr>
        <p:spPr>
          <a:xfrm>
            <a:off x="4979861" y="5149148"/>
            <a:ext cx="3977057" cy="830997"/>
          </a:xfrm>
          <a:prstGeom prst="rect">
            <a:avLst/>
          </a:prstGeom>
        </p:spPr>
        <p:txBody>
          <a:bodyPr wrap="square">
            <a:spAutoFit/>
          </a:bodyPr>
          <a:lstStyle/>
          <a:p>
            <a:r>
              <a:rPr lang="zh-CN" altLang="en-US" dirty="0">
                <a:solidFill>
                  <a:srgbClr val="000099"/>
                </a:solidFill>
                <a:latin typeface="+mn-ea"/>
                <a:ea typeface="+mn-ea"/>
                <a:cs typeface="Times New Roman" panose="02020603050405020304" pitchFamily="18" charset="0"/>
              </a:rPr>
              <a:t>扭环形计数器的模</a:t>
            </a:r>
            <a:r>
              <a:rPr lang="zh-CN" altLang="en-US" dirty="0">
                <a:solidFill>
                  <a:srgbClr val="800000"/>
                </a:solidFill>
                <a:latin typeface="+mn-ea"/>
                <a:ea typeface="+mn-ea"/>
                <a:cs typeface="Times New Roman" panose="02020603050405020304" pitchFamily="18" charset="0"/>
              </a:rPr>
              <a:t>Ｍ＝</a:t>
            </a:r>
            <a:r>
              <a:rPr lang="en-US" altLang="zh-CN" dirty="0">
                <a:solidFill>
                  <a:srgbClr val="800000"/>
                </a:solidFill>
                <a:latin typeface="+mn-ea"/>
                <a:ea typeface="+mn-ea"/>
                <a:cs typeface="Times New Roman" panose="02020603050405020304" pitchFamily="18" charset="0"/>
              </a:rPr>
              <a:t>2n</a:t>
            </a:r>
            <a:r>
              <a:rPr lang="en-US" altLang="zh-CN" dirty="0">
                <a:solidFill>
                  <a:srgbClr val="000099"/>
                </a:solidFill>
                <a:latin typeface="+mn-ea"/>
                <a:ea typeface="+mn-ea"/>
                <a:cs typeface="Times New Roman" panose="02020603050405020304" pitchFamily="18" charset="0"/>
              </a:rPr>
              <a:t>(n</a:t>
            </a:r>
            <a:r>
              <a:rPr lang="zh-CN" altLang="en-US" dirty="0">
                <a:solidFill>
                  <a:srgbClr val="000099"/>
                </a:solidFill>
                <a:latin typeface="+mn-ea"/>
                <a:ea typeface="+mn-ea"/>
                <a:cs typeface="Times New Roman" panose="02020603050405020304" pitchFamily="18" charset="0"/>
              </a:rPr>
              <a:t>为移位寄存器的位数</a:t>
            </a:r>
            <a:r>
              <a:rPr lang="en-US" altLang="zh-CN" dirty="0">
                <a:solidFill>
                  <a:srgbClr val="000099"/>
                </a:solidFill>
                <a:latin typeface="+mn-ea"/>
                <a:ea typeface="+mn-ea"/>
                <a:cs typeface="Times New Roman" panose="02020603050405020304" pitchFamily="18" charset="0"/>
              </a:rPr>
              <a:t>)</a:t>
            </a:r>
            <a:endParaRPr lang="zh-CN" altLang="en-US" dirty="0">
              <a:solidFill>
                <a:srgbClr val="000099"/>
              </a:solidFill>
              <a:latin typeface="+mn-ea"/>
              <a:ea typeface="+mn-ea"/>
            </a:endParaRPr>
          </a:p>
        </p:txBody>
      </p:sp>
      <p:sp>
        <p:nvSpPr>
          <p:cNvPr id="18" name="Line 6"/>
          <p:cNvSpPr>
            <a:spLocks noChangeShapeType="1"/>
          </p:cNvSpPr>
          <p:nvPr/>
        </p:nvSpPr>
        <p:spPr bwMode="auto">
          <a:xfrm>
            <a:off x="8243071" y="4363825"/>
            <a:ext cx="5334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7"/>
          <p:cNvSpPr>
            <a:spLocks noChangeShapeType="1"/>
          </p:cNvSpPr>
          <p:nvPr/>
        </p:nvSpPr>
        <p:spPr bwMode="auto">
          <a:xfrm flipV="1">
            <a:off x="8776471" y="1773025"/>
            <a:ext cx="0" cy="25908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8"/>
          <p:cNvSpPr>
            <a:spLocks noChangeShapeType="1"/>
          </p:cNvSpPr>
          <p:nvPr/>
        </p:nvSpPr>
        <p:spPr bwMode="auto">
          <a:xfrm flipH="1">
            <a:off x="8243071" y="1773025"/>
            <a:ext cx="533400"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Rectangle 9"/>
          <p:cNvSpPr>
            <a:spLocks noChangeArrowheads="1"/>
          </p:cNvSpPr>
          <p:nvPr/>
        </p:nvSpPr>
        <p:spPr bwMode="auto">
          <a:xfrm>
            <a:off x="5376046" y="1917487"/>
            <a:ext cx="3352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 1        0        0         0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 1        1        0         0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 1        1        1         0</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 1        1        1         1</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 0        1        1         1</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 0        0        1         1</a:t>
            </a:r>
          </a:p>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 0        0        0         1</a:t>
            </a:r>
          </a:p>
        </p:txBody>
      </p:sp>
      <p:sp>
        <p:nvSpPr>
          <p:cNvPr id="22" name="Text Box 92"/>
          <p:cNvSpPr txBox="1">
            <a:spLocks noChangeArrowheads="1"/>
          </p:cNvSpPr>
          <p:nvPr/>
        </p:nvSpPr>
        <p:spPr bwMode="auto">
          <a:xfrm>
            <a:off x="5360171" y="1526962"/>
            <a:ext cx="362178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latin typeface="Times New Roman" panose="02020603050405020304" pitchFamily="18" charset="0"/>
                <a:cs typeface="Times New Roman" panose="02020603050405020304" pitchFamily="18" charset="0"/>
              </a:rPr>
              <a:t> 0</a:t>
            </a:r>
            <a:r>
              <a:rPr lang="en-US" altLang="zh-CN" sz="2400" b="1" baseline="-25000">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０      ０</a:t>
            </a:r>
            <a:r>
              <a:rPr lang="zh-CN" altLang="en-US" sz="2400" b="1" baseline="-25000">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　０</a:t>
            </a:r>
          </a:p>
        </p:txBody>
      </p:sp>
    </p:spTree>
    <p:extLst>
      <p:ext uri="{BB962C8B-B14F-4D97-AF65-F5344CB8AC3E}">
        <p14:creationId xmlns:p14="http://schemas.microsoft.com/office/powerpoint/2010/main" val="21234714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05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05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70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linds(horizontal)">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wipe(up)">
                                      <p:cBhvr>
                                        <p:cTn id="34" dur="500"/>
                                        <p:tgtEl>
                                          <p:spTgt spid="21">
                                            <p:txEl>
                                              <p:pRg st="0" end="0"/>
                                            </p:txEl>
                                          </p:spTgt>
                                        </p:tgtEl>
                                      </p:cBhvr>
                                    </p:animEffect>
                                  </p:childTnLst>
                                  <p:subTnLst>
                                    <p:audio>
                                      <p:cMediaNode>
                                        <p:cTn display="0" masterRel="sameClick">
                                          <p:stCondLst>
                                            <p:cond evt="begin" delay="0">
                                              <p:tn val="32"/>
                                            </p:cond>
                                          </p:stCondLst>
                                          <p:endCondLst>
                                            <p:cond evt="onStopAudio" delay="0">
                                              <p:tgtEl>
                                                <p:sldTgt/>
                                              </p:tgtEl>
                                            </p:cond>
                                          </p:endCondLst>
                                        </p:cTn>
                                        <p:tgtEl>
                                          <p:sndTgt r:embed="rId2" name="TYPE.WAV"/>
                                        </p:tgtEl>
                                      </p:cMediaNode>
                                    </p:audio>
                                  </p:sub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animEffect transition="in" filter="wipe(up)">
                                      <p:cBhvr>
                                        <p:cTn id="39" dur="500"/>
                                        <p:tgtEl>
                                          <p:spTgt spid="21">
                                            <p:txEl>
                                              <p:pRg st="1" end="1"/>
                                            </p:txEl>
                                          </p:spTgt>
                                        </p:tgtEl>
                                      </p:cBhvr>
                                    </p:animEffect>
                                  </p:childTnLst>
                                  <p:subTnLst>
                                    <p:audio>
                                      <p:cMediaNode>
                                        <p:cTn display="0" masterRel="sameClick">
                                          <p:stCondLst>
                                            <p:cond evt="begin" delay="0">
                                              <p:tn val="37"/>
                                            </p:cond>
                                          </p:stCondLst>
                                          <p:endCondLst>
                                            <p:cond evt="onStopAudio" delay="0">
                                              <p:tgtEl>
                                                <p:sldTgt/>
                                              </p:tgtEl>
                                            </p:cond>
                                          </p:endCondLst>
                                        </p:cTn>
                                        <p:tgtEl>
                                          <p:sndTgt r:embed="rId2" name="TYPE.WAV"/>
                                        </p:tgtEl>
                                      </p:cMediaNode>
                                    </p:audio>
                                  </p:sub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1">
                                            <p:txEl>
                                              <p:pRg st="2" end="2"/>
                                            </p:txEl>
                                          </p:spTgt>
                                        </p:tgtEl>
                                        <p:attrNameLst>
                                          <p:attrName>style.visibility</p:attrName>
                                        </p:attrNameLst>
                                      </p:cBhvr>
                                      <p:to>
                                        <p:strVal val="visible"/>
                                      </p:to>
                                    </p:set>
                                    <p:animEffect transition="in" filter="wipe(up)">
                                      <p:cBhvr>
                                        <p:cTn id="44" dur="500"/>
                                        <p:tgtEl>
                                          <p:spTgt spid="21">
                                            <p:txEl>
                                              <p:pRg st="2" end="2"/>
                                            </p:txEl>
                                          </p:spTgt>
                                        </p:tgtEl>
                                      </p:cBhvr>
                                    </p:animEffect>
                                  </p:childTnLst>
                                  <p:subTnLst>
                                    <p:audio>
                                      <p:cMediaNode>
                                        <p:cTn display="0" masterRel="sameClick">
                                          <p:stCondLst>
                                            <p:cond evt="begin" delay="0">
                                              <p:tn val="42"/>
                                            </p:cond>
                                          </p:stCondLst>
                                          <p:endCondLst>
                                            <p:cond evt="onStopAudio" delay="0">
                                              <p:tgtEl>
                                                <p:sldTgt/>
                                              </p:tgtEl>
                                            </p:cond>
                                          </p:endCondLst>
                                        </p:cTn>
                                        <p:tgtEl>
                                          <p:sndTgt r:embed="rId2" name="TYPE.WAV"/>
                                        </p:tgtEl>
                                      </p:cMediaNode>
                                    </p:audio>
                                  </p:sub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wipe(up)">
                                      <p:cBhvr>
                                        <p:cTn id="49" dur="500"/>
                                        <p:tgtEl>
                                          <p:spTgt spid="21">
                                            <p:txEl>
                                              <p:pRg st="3" end="3"/>
                                            </p:txEl>
                                          </p:spTgt>
                                        </p:tgtEl>
                                      </p:cBhvr>
                                    </p:animEffect>
                                  </p:childTnLst>
                                  <p:subTnLst>
                                    <p:audio>
                                      <p:cMediaNode>
                                        <p:cTn display="0" masterRel="sameClick">
                                          <p:stCondLst>
                                            <p:cond evt="begin" delay="0">
                                              <p:tn val="47"/>
                                            </p:cond>
                                          </p:stCondLst>
                                          <p:endCondLst>
                                            <p:cond evt="onStopAudio" delay="0">
                                              <p:tgtEl>
                                                <p:sldTgt/>
                                              </p:tgtEl>
                                            </p:cond>
                                          </p:endCondLst>
                                        </p:cTn>
                                        <p:tgtEl>
                                          <p:sndTgt r:embed="rId2" name="TYPE.WAV"/>
                                        </p:tgtEl>
                                      </p:cMediaNode>
                                    </p:audio>
                                  </p:sub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21">
                                            <p:txEl>
                                              <p:pRg st="4" end="4"/>
                                            </p:txEl>
                                          </p:spTgt>
                                        </p:tgtEl>
                                        <p:attrNameLst>
                                          <p:attrName>style.visibility</p:attrName>
                                        </p:attrNameLst>
                                      </p:cBhvr>
                                      <p:to>
                                        <p:strVal val="visible"/>
                                      </p:to>
                                    </p:set>
                                    <p:animEffect transition="in" filter="wipe(up)">
                                      <p:cBhvr>
                                        <p:cTn id="54" dur="500"/>
                                        <p:tgtEl>
                                          <p:spTgt spid="21">
                                            <p:txEl>
                                              <p:pRg st="4" end="4"/>
                                            </p:txEl>
                                          </p:spTgt>
                                        </p:tgtEl>
                                      </p:cBhvr>
                                    </p:animEffect>
                                  </p:childTnLst>
                                  <p:subTnLst>
                                    <p:audio>
                                      <p:cMediaNode>
                                        <p:cTn display="0" masterRel="sameClick">
                                          <p:stCondLst>
                                            <p:cond evt="begin" delay="0">
                                              <p:tn val="52"/>
                                            </p:cond>
                                          </p:stCondLst>
                                          <p:endCondLst>
                                            <p:cond evt="onStopAudio" delay="0">
                                              <p:tgtEl>
                                                <p:sldTgt/>
                                              </p:tgtEl>
                                            </p:cond>
                                          </p:endCondLst>
                                        </p:cTn>
                                        <p:tgtEl>
                                          <p:sndTgt r:embed="rId2" name="TYPE.WAV"/>
                                        </p:tgtEl>
                                      </p:cMediaNode>
                                    </p:audio>
                                  </p:sub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1">
                                            <p:txEl>
                                              <p:pRg st="5" end="5"/>
                                            </p:txEl>
                                          </p:spTgt>
                                        </p:tgtEl>
                                        <p:attrNameLst>
                                          <p:attrName>style.visibility</p:attrName>
                                        </p:attrNameLst>
                                      </p:cBhvr>
                                      <p:to>
                                        <p:strVal val="visible"/>
                                      </p:to>
                                    </p:set>
                                    <p:animEffect transition="in" filter="wipe(up)">
                                      <p:cBhvr>
                                        <p:cTn id="59" dur="500"/>
                                        <p:tgtEl>
                                          <p:spTgt spid="21">
                                            <p:txEl>
                                              <p:pRg st="5" end="5"/>
                                            </p:txEl>
                                          </p:spTgt>
                                        </p:tgtEl>
                                      </p:cBhvr>
                                    </p:animEffect>
                                  </p:childTnLst>
                                  <p:subTnLst>
                                    <p:audio>
                                      <p:cMediaNode>
                                        <p:cTn display="0" masterRel="sameClick">
                                          <p:stCondLst>
                                            <p:cond evt="begin" delay="0">
                                              <p:tn val="57"/>
                                            </p:cond>
                                          </p:stCondLst>
                                          <p:endCondLst>
                                            <p:cond evt="onStopAudio" delay="0">
                                              <p:tgtEl>
                                                <p:sldTgt/>
                                              </p:tgtEl>
                                            </p:cond>
                                          </p:endCondLst>
                                        </p:cTn>
                                        <p:tgtEl>
                                          <p:sndTgt r:embed="rId2" name="TYPE.WAV"/>
                                        </p:tgtEl>
                                      </p:cMediaNode>
                                    </p:audio>
                                  </p:sub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1">
                                            <p:txEl>
                                              <p:pRg st="6" end="6"/>
                                            </p:txEl>
                                          </p:spTgt>
                                        </p:tgtEl>
                                        <p:attrNameLst>
                                          <p:attrName>style.visibility</p:attrName>
                                        </p:attrNameLst>
                                      </p:cBhvr>
                                      <p:to>
                                        <p:strVal val="visible"/>
                                      </p:to>
                                    </p:set>
                                    <p:animEffect transition="in" filter="wipe(up)">
                                      <p:cBhvr>
                                        <p:cTn id="64" dur="500"/>
                                        <p:tgtEl>
                                          <p:spTgt spid="21">
                                            <p:txEl>
                                              <p:pRg st="6" end="6"/>
                                            </p:txEl>
                                          </p:spTgt>
                                        </p:tgtEl>
                                      </p:cBhvr>
                                    </p:animEffect>
                                  </p:childTnLst>
                                  <p:subTnLst>
                                    <p:audio>
                                      <p:cMediaNode>
                                        <p:cTn display="0" masterRel="sameClick">
                                          <p:stCondLst>
                                            <p:cond evt="begin" delay="0">
                                              <p:tn val="62"/>
                                            </p:cond>
                                          </p:stCondLst>
                                          <p:endCondLst>
                                            <p:cond evt="onStopAudio" delay="0">
                                              <p:tgtEl>
                                                <p:sldTgt/>
                                              </p:tgtEl>
                                            </p:cond>
                                          </p:endCondLst>
                                        </p:cTn>
                                        <p:tgtEl>
                                          <p:sndTgt r:embed="rId2" name="TYPE.WAV"/>
                                        </p:tgtEl>
                                      </p:cMediaNode>
                                    </p:audio>
                                  </p:subTnLst>
                                </p:cTn>
                              </p:par>
                            </p:childTnLst>
                          </p:cTn>
                        </p:par>
                        <p:par>
                          <p:cTn id="65" fill="hold">
                            <p:stCondLst>
                              <p:cond delay="500"/>
                            </p:stCondLst>
                            <p:childTnLst>
                              <p:par>
                                <p:cTn id="66" presetID="17" presetClass="entr" presetSubtype="8" fill="hold" grpId="0" nodeType="afterEffect">
                                  <p:stCondLst>
                                    <p:cond delay="10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ppt_x</p:attrName>
                                        </p:attrNameLst>
                                      </p:cBhvr>
                                      <p:tavLst>
                                        <p:tav tm="0">
                                          <p:val>
                                            <p:strVal val="#ppt_x-#ppt_w/2"/>
                                          </p:val>
                                        </p:tav>
                                        <p:tav tm="100000">
                                          <p:val>
                                            <p:strVal val="#ppt_x"/>
                                          </p:val>
                                        </p:tav>
                                      </p:tavLst>
                                    </p:anim>
                                    <p:anim calcmode="lin" valueType="num">
                                      <p:cBhvr>
                                        <p:cTn id="69" dur="500" fill="hold"/>
                                        <p:tgtEl>
                                          <p:spTgt spid="18"/>
                                        </p:tgtEl>
                                        <p:attrNameLst>
                                          <p:attrName>ppt_y</p:attrName>
                                        </p:attrNameLst>
                                      </p:cBhvr>
                                      <p:tavLst>
                                        <p:tav tm="0">
                                          <p:val>
                                            <p:strVal val="#ppt_y"/>
                                          </p:val>
                                        </p:tav>
                                        <p:tav tm="100000">
                                          <p:val>
                                            <p:strVal val="#ppt_y"/>
                                          </p:val>
                                        </p:tav>
                                      </p:tavLst>
                                    </p:anim>
                                    <p:anim calcmode="lin" valueType="num">
                                      <p:cBhvr>
                                        <p:cTn id="70" dur="500" fill="hold"/>
                                        <p:tgtEl>
                                          <p:spTgt spid="18"/>
                                        </p:tgtEl>
                                        <p:attrNameLst>
                                          <p:attrName>ppt_w</p:attrName>
                                        </p:attrNameLst>
                                      </p:cBhvr>
                                      <p:tavLst>
                                        <p:tav tm="0">
                                          <p:val>
                                            <p:fltVal val="0"/>
                                          </p:val>
                                        </p:tav>
                                        <p:tav tm="100000">
                                          <p:val>
                                            <p:strVal val="#ppt_w"/>
                                          </p:val>
                                        </p:tav>
                                      </p:tavLst>
                                    </p:anim>
                                    <p:anim calcmode="lin" valueType="num">
                                      <p:cBhvr>
                                        <p:cTn id="71" dur="500" fill="hold"/>
                                        <p:tgtEl>
                                          <p:spTgt spid="18"/>
                                        </p:tgtEl>
                                        <p:attrNameLst>
                                          <p:attrName>ppt_h</p:attrName>
                                        </p:attrNameLst>
                                      </p:cBhvr>
                                      <p:tavLst>
                                        <p:tav tm="0">
                                          <p:val>
                                            <p:strVal val="#ppt_h"/>
                                          </p:val>
                                        </p:tav>
                                        <p:tav tm="100000">
                                          <p:val>
                                            <p:strVal val="#ppt_h"/>
                                          </p:val>
                                        </p:tav>
                                      </p:tavLst>
                                    </p:anim>
                                  </p:childTnLst>
                                </p:cTn>
                              </p:par>
                            </p:childTnLst>
                          </p:cTn>
                        </p:par>
                        <p:par>
                          <p:cTn id="72" fill="hold">
                            <p:stCondLst>
                              <p:cond delay="2000"/>
                            </p:stCondLst>
                            <p:childTnLst>
                              <p:par>
                                <p:cTn id="73" presetID="17" presetClass="entr" presetSubtype="4"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p:cTn id="75" dur="500" fill="hold"/>
                                        <p:tgtEl>
                                          <p:spTgt spid="19"/>
                                        </p:tgtEl>
                                        <p:attrNameLst>
                                          <p:attrName>ppt_x</p:attrName>
                                        </p:attrNameLst>
                                      </p:cBhvr>
                                      <p:tavLst>
                                        <p:tav tm="0">
                                          <p:val>
                                            <p:strVal val="#ppt_x"/>
                                          </p:val>
                                        </p:tav>
                                        <p:tav tm="100000">
                                          <p:val>
                                            <p:strVal val="#ppt_x"/>
                                          </p:val>
                                        </p:tav>
                                      </p:tavLst>
                                    </p:anim>
                                    <p:anim calcmode="lin" valueType="num">
                                      <p:cBhvr>
                                        <p:cTn id="76" dur="500" fill="hold"/>
                                        <p:tgtEl>
                                          <p:spTgt spid="19"/>
                                        </p:tgtEl>
                                        <p:attrNameLst>
                                          <p:attrName>ppt_y</p:attrName>
                                        </p:attrNameLst>
                                      </p:cBhvr>
                                      <p:tavLst>
                                        <p:tav tm="0">
                                          <p:val>
                                            <p:strVal val="#ppt_y+#ppt_h/2"/>
                                          </p:val>
                                        </p:tav>
                                        <p:tav tm="100000">
                                          <p:val>
                                            <p:strVal val="#ppt_y"/>
                                          </p:val>
                                        </p:tav>
                                      </p:tavLst>
                                    </p:anim>
                                    <p:anim calcmode="lin" valueType="num">
                                      <p:cBhvr>
                                        <p:cTn id="77" dur="500" fill="hold"/>
                                        <p:tgtEl>
                                          <p:spTgt spid="19"/>
                                        </p:tgtEl>
                                        <p:attrNameLst>
                                          <p:attrName>ppt_w</p:attrName>
                                        </p:attrNameLst>
                                      </p:cBhvr>
                                      <p:tavLst>
                                        <p:tav tm="0">
                                          <p:val>
                                            <p:strVal val="#ppt_w"/>
                                          </p:val>
                                        </p:tav>
                                        <p:tav tm="100000">
                                          <p:val>
                                            <p:strVal val="#ppt_w"/>
                                          </p:val>
                                        </p:tav>
                                      </p:tavLst>
                                    </p:anim>
                                    <p:anim calcmode="lin" valueType="num">
                                      <p:cBhvr>
                                        <p:cTn id="78" dur="500" fill="hold"/>
                                        <p:tgtEl>
                                          <p:spTgt spid="19"/>
                                        </p:tgtEl>
                                        <p:attrNameLst>
                                          <p:attrName>ppt_h</p:attrName>
                                        </p:attrNameLst>
                                      </p:cBhvr>
                                      <p:tavLst>
                                        <p:tav tm="0">
                                          <p:val>
                                            <p:fltVal val="0"/>
                                          </p:val>
                                        </p:tav>
                                        <p:tav tm="100000">
                                          <p:val>
                                            <p:strVal val="#ppt_h"/>
                                          </p:val>
                                        </p:tav>
                                      </p:tavLst>
                                    </p:anim>
                                  </p:childTnLst>
                                </p:cTn>
                              </p:par>
                            </p:childTnLst>
                          </p:cTn>
                        </p:par>
                        <p:par>
                          <p:cTn id="79" fill="hold">
                            <p:stCondLst>
                              <p:cond delay="2500"/>
                            </p:stCondLst>
                            <p:childTnLst>
                              <p:par>
                                <p:cTn id="80" presetID="17" presetClass="entr" presetSubtype="2"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ppt_x</p:attrName>
                                        </p:attrNameLst>
                                      </p:cBhvr>
                                      <p:tavLst>
                                        <p:tav tm="0">
                                          <p:val>
                                            <p:strVal val="#ppt_x+#ppt_w/2"/>
                                          </p:val>
                                        </p:tav>
                                        <p:tav tm="100000">
                                          <p:val>
                                            <p:strVal val="#ppt_x"/>
                                          </p:val>
                                        </p:tav>
                                      </p:tavLst>
                                    </p:anim>
                                    <p:anim calcmode="lin" valueType="num">
                                      <p:cBhvr>
                                        <p:cTn id="83" dur="500" fill="hold"/>
                                        <p:tgtEl>
                                          <p:spTgt spid="20"/>
                                        </p:tgtEl>
                                        <p:attrNameLst>
                                          <p:attrName>ppt_y</p:attrName>
                                        </p:attrNameLst>
                                      </p:cBhvr>
                                      <p:tavLst>
                                        <p:tav tm="0">
                                          <p:val>
                                            <p:strVal val="#ppt_y"/>
                                          </p:val>
                                        </p:tav>
                                        <p:tav tm="100000">
                                          <p:val>
                                            <p:strVal val="#ppt_y"/>
                                          </p:val>
                                        </p:tav>
                                      </p:tavLst>
                                    </p:anim>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60" grpId="0"/>
      <p:bldP spid="11" grpId="0" animBg="1"/>
      <p:bldP spid="12" grpId="0"/>
      <p:bldP spid="13" grpId="0"/>
      <p:bldP spid="18" grpId="0" animBg="1"/>
      <p:bldP spid="19" grpId="0" animBg="1"/>
      <p:bldP spid="20" grpId="0" animBg="1"/>
      <p:bldP spid="21" grpId="0" build="p" autoUpdateAnimBg="0"/>
      <p:bldP spid="22"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3224" y="1058064"/>
            <a:ext cx="8417257"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en-US" altLang="zh-CN" sz="3200" dirty="0">
                <a:solidFill>
                  <a:srgbClr val="0000FF"/>
                </a:solidFill>
                <a:latin typeface="+mn-ea"/>
                <a:ea typeface="+mn-ea"/>
                <a:cs typeface="+mn-ea"/>
              </a:rPr>
              <a:t>5 </a:t>
            </a:r>
            <a:r>
              <a:rPr lang="zh-CN" altLang="en-US" sz="3200" dirty="0">
                <a:solidFill>
                  <a:srgbClr val="0000FF"/>
                </a:solidFill>
                <a:latin typeface="+mn-ea"/>
                <a:ea typeface="+mn-ea"/>
                <a:cs typeface="+mn-ea"/>
              </a:rPr>
              <a:t>顺序脉冲发生器</a:t>
            </a:r>
            <a:endParaRPr lang="zh-CN" altLang="en-US" sz="3200" dirty="0">
              <a:solidFill>
                <a:srgbClr val="0000FF"/>
              </a:solidFill>
              <a:latin typeface="+mn-ea"/>
              <a:ea typeface="+mn-ea"/>
              <a:cs typeface="+mn-ea"/>
              <a:sym typeface="+mn-lt"/>
            </a:endParaRPr>
          </a:p>
        </p:txBody>
      </p:sp>
      <p:sp>
        <p:nvSpPr>
          <p:cNvPr id="16" name="Rectangle 3"/>
          <p:cNvSpPr txBox="1">
            <a:spLocks noChangeArrowheads="1"/>
          </p:cNvSpPr>
          <p:nvPr/>
        </p:nvSpPr>
        <p:spPr>
          <a:xfrm>
            <a:off x="396540" y="1917463"/>
            <a:ext cx="7950627" cy="395090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eaLnBrk="1" hangingPunct="1">
              <a:lnSpc>
                <a:spcPct val="120000"/>
              </a:lnSpc>
              <a:buClr>
                <a:srgbClr val="0000CC"/>
              </a:buClr>
            </a:pPr>
            <a:r>
              <a:rPr lang="zh-CN" altLang="en-US" sz="2400" dirty="0">
                <a:solidFill>
                  <a:srgbClr val="800000"/>
                </a:solidFill>
                <a:latin typeface="+mn-ea"/>
              </a:rPr>
              <a:t>顺序脉冲发生器</a:t>
            </a:r>
            <a:r>
              <a:rPr lang="zh-CN" altLang="en-US" sz="2400" b="0" dirty="0">
                <a:latin typeface="+mn-ea"/>
              </a:rPr>
              <a:t>：产生一组在时间上有先后顺序的脉冲。</a:t>
            </a:r>
            <a:endParaRPr lang="en-US" altLang="zh-CN" sz="2400" b="0" dirty="0">
              <a:latin typeface="+mn-ea"/>
            </a:endParaRPr>
          </a:p>
          <a:p>
            <a:pPr algn="just" eaLnBrk="1" hangingPunct="1">
              <a:lnSpc>
                <a:spcPct val="120000"/>
              </a:lnSpc>
              <a:buClr>
                <a:srgbClr val="0000CC"/>
              </a:buClr>
            </a:pPr>
            <a:r>
              <a:rPr lang="zh-CN" altLang="en-US" sz="2400" dirty="0">
                <a:latin typeface="+mn-ea"/>
              </a:rPr>
              <a:t>用途</a:t>
            </a:r>
            <a:r>
              <a:rPr lang="zh-CN" altLang="en-US" sz="2400" b="0" dirty="0">
                <a:latin typeface="+mn-ea"/>
              </a:rPr>
              <a:t>：如在计算机中，机器执行指令时，将一条指令分成一些基本动作，控制器发出一系列节拍脉冲，有顺序的控制完成这些基本动作。</a:t>
            </a:r>
            <a:endParaRPr lang="en-US" altLang="zh-CN" sz="2400" b="0" dirty="0">
              <a:latin typeface="+mn-ea"/>
            </a:endParaRPr>
          </a:p>
          <a:p>
            <a:pPr algn="just" eaLnBrk="1" hangingPunct="1">
              <a:lnSpc>
                <a:spcPct val="120000"/>
              </a:lnSpc>
              <a:buClr>
                <a:srgbClr val="0000CC"/>
              </a:buClr>
            </a:pPr>
            <a:r>
              <a:rPr lang="zh-CN" altLang="en-US" sz="2400" dirty="0">
                <a:latin typeface="+mn-ea"/>
              </a:rPr>
              <a:t>电路组成</a:t>
            </a:r>
            <a:endParaRPr lang="en-US" altLang="zh-CN" sz="2400" dirty="0">
              <a:latin typeface="+mn-ea"/>
            </a:endParaRPr>
          </a:p>
          <a:p>
            <a:pPr lvl="1" algn="just" eaLnBrk="1" hangingPunct="1">
              <a:lnSpc>
                <a:spcPct val="120000"/>
              </a:lnSpc>
              <a:buClr>
                <a:srgbClr val="0000CC"/>
              </a:buClr>
            </a:pPr>
            <a:r>
              <a:rPr lang="zh-CN" altLang="en-US" sz="2200" dirty="0">
                <a:latin typeface="+mn-ea"/>
              </a:rPr>
              <a:t>计数器</a:t>
            </a:r>
            <a:r>
              <a:rPr lang="zh-CN" altLang="en-US" sz="2200" b="0" dirty="0">
                <a:latin typeface="+mn-ea"/>
              </a:rPr>
              <a:t>：按设计要求计脉冲</a:t>
            </a:r>
            <a:r>
              <a:rPr lang="en-US" altLang="zh-CN" sz="2200" i="1" dirty="0">
                <a:latin typeface="Times New Roman" panose="02020603050405020304" pitchFamily="18" charset="0"/>
                <a:ea typeface="Cambria Math" panose="02040503050406030204" pitchFamily="18" charset="0"/>
                <a:cs typeface="Times New Roman" panose="02020603050405020304" pitchFamily="18" charset="0"/>
              </a:rPr>
              <a:t>CP</a:t>
            </a:r>
            <a:r>
              <a:rPr lang="zh-CN" altLang="en-US" sz="2200" b="0" dirty="0">
                <a:latin typeface="+mn-ea"/>
              </a:rPr>
              <a:t>的个数</a:t>
            </a:r>
            <a:endParaRPr lang="en-US" altLang="zh-CN" sz="2200" b="0" dirty="0">
              <a:latin typeface="+mn-ea"/>
            </a:endParaRPr>
          </a:p>
          <a:p>
            <a:pPr lvl="1" algn="just" eaLnBrk="1" hangingPunct="1">
              <a:lnSpc>
                <a:spcPct val="120000"/>
              </a:lnSpc>
              <a:buClr>
                <a:srgbClr val="0000CC"/>
              </a:buClr>
            </a:pPr>
            <a:r>
              <a:rPr lang="zh-CN" altLang="en-US" sz="2200" dirty="0">
                <a:latin typeface="+mn-ea"/>
              </a:rPr>
              <a:t>译码器</a:t>
            </a:r>
            <a:r>
              <a:rPr lang="zh-CN" altLang="en-US" sz="2200" b="0" dirty="0">
                <a:latin typeface="+mn-ea"/>
              </a:rPr>
              <a:t>：将计数器状态翻译成对应输出端</a:t>
            </a:r>
            <a:r>
              <a:rPr lang="en-US" altLang="zh-CN" sz="2200" b="0" dirty="0">
                <a:latin typeface="+mn-ea"/>
              </a:rPr>
              <a:t>(</a:t>
            </a:r>
            <a:r>
              <a:rPr lang="zh-CN" altLang="en-US" sz="2200" b="0" dirty="0">
                <a:latin typeface="+mn-ea"/>
              </a:rPr>
              <a:t>脉冲信号</a:t>
            </a:r>
            <a:r>
              <a:rPr lang="en-US" altLang="zh-CN" sz="2200" b="0" dirty="0">
                <a:latin typeface="+mn-ea"/>
              </a:rPr>
              <a:t>)</a:t>
            </a:r>
            <a:r>
              <a:rPr lang="zh-CN" altLang="en-US" sz="2200" b="0" dirty="0">
                <a:latin typeface="+mn-ea"/>
              </a:rPr>
              <a:t>的高低电平并顺序输出。</a:t>
            </a:r>
          </a:p>
          <a:p>
            <a:pPr algn="just" eaLnBrk="1" hangingPunct="1">
              <a:lnSpc>
                <a:spcPct val="120000"/>
              </a:lnSpc>
              <a:buClr>
                <a:srgbClr val="0000CC"/>
              </a:buClr>
            </a:pPr>
            <a:endParaRPr lang="zh-CN" altLang="en-US" sz="1800" b="0" kern="0" dirty="0"/>
          </a:p>
        </p:txBody>
      </p:sp>
      <p:sp>
        <p:nvSpPr>
          <p:cNvPr id="77" name="Rectangle 7"/>
          <p:cNvSpPr>
            <a:spLocks noChangeArrowheads="1"/>
          </p:cNvSpPr>
          <p:nvPr/>
        </p:nvSpPr>
        <p:spPr bwMode="auto">
          <a:xfrm>
            <a:off x="1085926" y="16912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110254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63224" y="92084"/>
            <a:ext cx="8417257"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en-US" altLang="zh-CN" sz="3200" dirty="0">
                <a:solidFill>
                  <a:srgbClr val="0000FF"/>
                </a:solidFill>
                <a:latin typeface="+mn-ea"/>
                <a:ea typeface="+mn-ea"/>
                <a:cs typeface="+mn-ea"/>
              </a:rPr>
              <a:t>5</a:t>
            </a:r>
            <a:r>
              <a:rPr lang="zh-CN" altLang="en-US" sz="3200" dirty="0">
                <a:solidFill>
                  <a:srgbClr val="0000FF"/>
                </a:solidFill>
                <a:latin typeface="+mn-ea"/>
                <a:ea typeface="+mn-ea"/>
                <a:cs typeface="+mn-ea"/>
              </a:rPr>
              <a:t>顺序脉冲发生器</a:t>
            </a:r>
            <a:endParaRPr lang="zh-CN" altLang="en-US" sz="3200" dirty="0">
              <a:solidFill>
                <a:srgbClr val="0000FF"/>
              </a:solidFill>
              <a:latin typeface="+mn-ea"/>
              <a:ea typeface="+mn-ea"/>
              <a:cs typeface="+mn-ea"/>
              <a:sym typeface="+mn-lt"/>
            </a:endParaRPr>
          </a:p>
        </p:txBody>
      </p:sp>
      <p:sp>
        <p:nvSpPr>
          <p:cNvPr id="77" name="Rectangle 7"/>
          <p:cNvSpPr>
            <a:spLocks noChangeArrowheads="1"/>
          </p:cNvSpPr>
          <p:nvPr/>
        </p:nvSpPr>
        <p:spPr bwMode="auto">
          <a:xfrm>
            <a:off x="1085926" y="169125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1" name="AutoShape 24"/>
          <p:cNvSpPr>
            <a:spLocks noChangeArrowheads="1"/>
          </p:cNvSpPr>
          <p:nvPr/>
        </p:nvSpPr>
        <p:spPr bwMode="auto">
          <a:xfrm flipH="1" flipV="1">
            <a:off x="3082" y="5338762"/>
            <a:ext cx="1604831" cy="1584325"/>
          </a:xfrm>
          <a:prstGeom prst="wedgeEllipseCallout">
            <a:avLst>
              <a:gd name="adj1" fmla="val -84088"/>
              <a:gd name="adj2" fmla="val 29287"/>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sz="2400" i="0" dirty="0"/>
              <a:t>工作方式是异步的</a:t>
            </a:r>
          </a:p>
        </p:txBody>
      </p:sp>
      <p:sp>
        <p:nvSpPr>
          <p:cNvPr id="82" name="AutoShape 25"/>
          <p:cNvSpPr>
            <a:spLocks noChangeArrowheads="1"/>
          </p:cNvSpPr>
          <p:nvPr/>
        </p:nvSpPr>
        <p:spPr bwMode="auto">
          <a:xfrm>
            <a:off x="5773807" y="5921375"/>
            <a:ext cx="1655762" cy="936625"/>
          </a:xfrm>
          <a:prstGeom prst="wedgeRoundRectCallout">
            <a:avLst>
              <a:gd name="adj1" fmla="val -76384"/>
              <a:gd name="adj2" fmla="val -35389"/>
              <a:gd name="adj3" fmla="val 16667"/>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lang="zh-CN" altLang="en-US" sz="2400" i="0"/>
              <a:t>输入时钟脉冲</a:t>
            </a:r>
          </a:p>
        </p:txBody>
      </p:sp>
      <p:grpSp>
        <p:nvGrpSpPr>
          <p:cNvPr id="83" name="Group 28"/>
          <p:cNvGrpSpPr>
            <a:grpSpLocks/>
          </p:cNvGrpSpPr>
          <p:nvPr/>
        </p:nvGrpSpPr>
        <p:grpSpPr bwMode="auto">
          <a:xfrm>
            <a:off x="881063" y="170440"/>
            <a:ext cx="5651500" cy="1109662"/>
            <a:chOff x="612" y="191"/>
            <a:chExt cx="3560" cy="699"/>
          </a:xfrm>
        </p:grpSpPr>
        <p:sp>
          <p:nvSpPr>
            <p:cNvPr id="84" name="AutoShape 26"/>
            <p:cNvSpPr>
              <a:spLocks noChangeArrowheads="1"/>
            </p:cNvSpPr>
            <p:nvPr/>
          </p:nvSpPr>
          <p:spPr bwMode="auto">
            <a:xfrm>
              <a:off x="2539" y="191"/>
              <a:ext cx="1633" cy="363"/>
            </a:xfrm>
            <a:prstGeom prst="wedgeRoundRectCallout">
              <a:avLst>
                <a:gd name="adj1" fmla="val -32917"/>
                <a:gd name="adj2" fmla="val 89120"/>
                <a:gd name="adj3" fmla="val 16667"/>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lang="zh-CN" altLang="en-US" sz="2800" i="0"/>
                <a:t>输出顺序脉冲</a:t>
              </a:r>
            </a:p>
          </p:txBody>
        </p:sp>
        <p:sp>
          <p:nvSpPr>
            <p:cNvPr id="85" name="AutoShape 27"/>
            <p:cNvSpPr>
              <a:spLocks/>
            </p:cNvSpPr>
            <p:nvPr/>
          </p:nvSpPr>
          <p:spPr bwMode="auto">
            <a:xfrm rot="5400000">
              <a:off x="2086" y="-765"/>
              <a:ext cx="181" cy="3130"/>
            </a:xfrm>
            <a:prstGeom prst="leftBrace">
              <a:avLst>
                <a:gd name="adj1" fmla="val 144107"/>
                <a:gd name="adj2" fmla="val 50000"/>
              </a:avLst>
            </a:prstGeom>
            <a:noFill/>
            <a:ln w="2857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800" b="0"/>
            </a:p>
          </p:txBody>
        </p:sp>
      </p:grpSp>
      <p:sp>
        <p:nvSpPr>
          <p:cNvPr id="86" name="Rectangle 29"/>
          <p:cNvSpPr>
            <a:spLocks noChangeArrowheads="1"/>
          </p:cNvSpPr>
          <p:nvPr/>
        </p:nvSpPr>
        <p:spPr bwMode="auto">
          <a:xfrm>
            <a:off x="1412388" y="6284669"/>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lang="zh-CN" altLang="en-US" sz="2400" i="0" dirty="0">
                <a:latin typeface="+mn-ea"/>
                <a:ea typeface="+mn-ea"/>
              </a:rPr>
              <a:t>级联，门延迟产生竞争冒险</a:t>
            </a:r>
          </a:p>
        </p:txBody>
      </p:sp>
      <p:graphicFrame>
        <p:nvGraphicFramePr>
          <p:cNvPr id="5" name="对象 4"/>
          <p:cNvGraphicFramePr>
            <a:graphicFrameLocks noChangeAspect="1"/>
          </p:cNvGraphicFramePr>
          <p:nvPr>
            <p:extLst>
              <p:ext uri="{D42A27DB-BD31-4B8C-83A1-F6EECF244321}">
                <p14:modId xmlns:p14="http://schemas.microsoft.com/office/powerpoint/2010/main" val="874954115"/>
              </p:ext>
            </p:extLst>
          </p:nvPr>
        </p:nvGraphicFramePr>
        <p:xfrm>
          <a:off x="163224" y="1137227"/>
          <a:ext cx="7215057" cy="5014921"/>
        </p:xfrm>
        <a:graphic>
          <a:graphicData uri="http://schemas.openxmlformats.org/presentationml/2006/ole">
            <mc:AlternateContent xmlns:mc="http://schemas.openxmlformats.org/markup-compatibility/2006">
              <mc:Choice xmlns:v="urn:schemas-microsoft-com:vml" Requires="v">
                <p:oleObj name="Visio" r:id="rId6" imgW="7135616" imgH="4959144" progId="Visio.Drawing.11">
                  <p:embed/>
                </p:oleObj>
              </mc:Choice>
              <mc:Fallback>
                <p:oleObj name="Visio" r:id="rId6" imgW="7135616" imgH="4959144"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224" y="1137227"/>
                        <a:ext cx="7215057" cy="5014921"/>
                      </a:xfrm>
                      <a:prstGeom prst="rect">
                        <a:avLst/>
                      </a:prstGeom>
                      <a:noFill/>
                    </p:spPr>
                  </p:pic>
                </p:oleObj>
              </mc:Fallback>
            </mc:AlternateContent>
          </a:graphicData>
        </a:graphic>
      </p:graphicFrame>
      <p:graphicFrame>
        <p:nvGraphicFramePr>
          <p:cNvPr id="88" name="对象 87"/>
          <p:cNvGraphicFramePr>
            <a:graphicFrameLocks noChangeAspect="1"/>
          </p:cNvGraphicFramePr>
          <p:nvPr>
            <p:extLst>
              <p:ext uri="{D42A27DB-BD31-4B8C-83A1-F6EECF244321}">
                <p14:modId xmlns:p14="http://schemas.microsoft.com/office/powerpoint/2010/main" val="1897759075"/>
              </p:ext>
            </p:extLst>
          </p:nvPr>
        </p:nvGraphicFramePr>
        <p:xfrm>
          <a:off x="7616825" y="596899"/>
          <a:ext cx="1474967" cy="5860513"/>
        </p:xfrm>
        <a:graphic>
          <a:graphicData uri="http://schemas.openxmlformats.org/presentationml/2006/ole">
            <mc:AlternateContent xmlns:mc="http://schemas.openxmlformats.org/markup-compatibility/2006">
              <mc:Choice xmlns:v="urn:schemas-microsoft-com:vml" Requires="v">
                <p:oleObj name="Equation" r:id="rId8" imgW="736560" imgH="2489040" progId="Equation.DSMT4">
                  <p:embed/>
                </p:oleObj>
              </mc:Choice>
              <mc:Fallback>
                <p:oleObj name="Equation" r:id="rId8" imgW="736560" imgH="2489040" progId="Equation.DSMT4">
                  <p:embed/>
                  <p:pic>
                    <p:nvPicPr>
                      <p:cNvPr id="0" name=""/>
                      <p:cNvPicPr/>
                      <p:nvPr/>
                    </p:nvPicPr>
                    <p:blipFill>
                      <a:blip r:embed="rId9"/>
                      <a:stretch>
                        <a:fillRect/>
                      </a:stretch>
                    </p:blipFill>
                    <p:spPr>
                      <a:xfrm>
                        <a:off x="7616825" y="596899"/>
                        <a:ext cx="1474967" cy="5860513"/>
                      </a:xfrm>
                      <a:prstGeom prst="rect">
                        <a:avLst/>
                      </a:prstGeom>
                    </p:spPr>
                  </p:pic>
                </p:oleObj>
              </mc:Fallback>
            </mc:AlternateContent>
          </a:graphicData>
        </a:graphic>
      </p:graphicFrame>
    </p:spTree>
    <p:extLst>
      <p:ext uri="{BB962C8B-B14F-4D97-AF65-F5344CB8AC3E}">
        <p14:creationId xmlns:p14="http://schemas.microsoft.com/office/powerpoint/2010/main" val="4282892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arn(inHorizont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barn(inHorizontal)">
                                      <p:cBhvr>
                                        <p:cTn id="12" dur="500"/>
                                        <p:tgtEl>
                                          <p:spTgt spid="82"/>
                                        </p:tgtEl>
                                      </p:cBhvr>
                                    </p:animEffect>
                                  </p:childTnLst>
                                </p:cTn>
                              </p:par>
                            </p:childTnLst>
                          </p:cTn>
                        </p:par>
                        <p:par>
                          <p:cTn id="13" fill="hold">
                            <p:stCondLst>
                              <p:cond delay="500"/>
                            </p:stCondLst>
                            <p:childTnLst>
                              <p:par>
                                <p:cTn id="14" presetID="16" presetClass="entr" presetSubtype="26" fill="hold" nodeType="after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barn(inHorizontal)">
                                      <p:cBhvr>
                                        <p:cTn id="16" dur="500"/>
                                        <p:tgtEl>
                                          <p:spTgt spid="8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2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 name="矩形 2"/>
          <p:cNvSpPr/>
          <p:nvPr/>
        </p:nvSpPr>
        <p:spPr>
          <a:xfrm>
            <a:off x="108142" y="14831"/>
            <a:ext cx="6677667" cy="56560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a:solidFill>
                  <a:srgbClr val="0000FF"/>
                </a:solidFill>
                <a:latin typeface="+mn-ea"/>
                <a:ea typeface="+mn-ea"/>
                <a:cs typeface="+mn-ea"/>
              </a:rPr>
              <a:t>时序逻辑电路的表示方法</a:t>
            </a:r>
            <a:endParaRPr lang="zh-CN" altLang="en-US" sz="2800" dirty="0">
              <a:solidFill>
                <a:srgbClr val="0000FF"/>
              </a:solidFill>
              <a:latin typeface="+mn-ea"/>
              <a:ea typeface="+mn-ea"/>
              <a:cs typeface="+mn-ea"/>
              <a:sym typeface="+mn-lt"/>
            </a:endParaRPr>
          </a:p>
        </p:txBody>
      </p:sp>
      <p:sp>
        <p:nvSpPr>
          <p:cNvPr id="10" name="Rectangle 4"/>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en-GB" altLang="zh-CN" sz="1800"/>
          </a:p>
        </p:txBody>
      </p:sp>
      <p:graphicFrame>
        <p:nvGraphicFramePr>
          <p:cNvPr id="11" name="Object 2"/>
          <p:cNvGraphicFramePr>
            <a:graphicFrameLocks noChangeAspect="1"/>
          </p:cNvGraphicFramePr>
          <p:nvPr>
            <p:extLst>
              <p:ext uri="{D42A27DB-BD31-4B8C-83A1-F6EECF244321}">
                <p14:modId xmlns:p14="http://schemas.microsoft.com/office/powerpoint/2010/main" val="449882942"/>
              </p:ext>
            </p:extLst>
          </p:nvPr>
        </p:nvGraphicFramePr>
        <p:xfrm>
          <a:off x="227013" y="2679700"/>
          <a:ext cx="5534025" cy="3981450"/>
        </p:xfrm>
        <a:graphic>
          <a:graphicData uri="http://schemas.openxmlformats.org/presentationml/2006/ole">
            <mc:AlternateContent xmlns:mc="http://schemas.openxmlformats.org/markup-compatibility/2006">
              <mc:Choice xmlns:v="urn:schemas-microsoft-com:vml" Requires="v">
                <p:oleObj name="Picture" r:id="rId2" imgW="3524400" imgH="2543040" progId="Word.Picture.8">
                  <p:embed/>
                </p:oleObj>
              </mc:Choice>
              <mc:Fallback>
                <p:oleObj name="Picture" r:id="rId2" imgW="3524400" imgH="2543040" progId="Word.Picture.8">
                  <p:embed/>
                  <p:pic>
                    <p:nvPicPr>
                      <p:cNvPr id="0" name=""/>
                      <p:cNvPicPr>
                        <a:picLocks noChangeAspect="1" noChangeArrowheads="1"/>
                      </p:cNvPicPr>
                      <p:nvPr/>
                    </p:nvPicPr>
                    <p:blipFill>
                      <a:blip r:embed="rId3"/>
                      <a:srcRect/>
                      <a:stretch>
                        <a:fillRect/>
                      </a:stretch>
                    </p:blipFill>
                    <p:spPr bwMode="auto">
                      <a:xfrm>
                        <a:off x="227013" y="2679700"/>
                        <a:ext cx="5534025" cy="3981450"/>
                      </a:xfrm>
                      <a:prstGeom prst="rect">
                        <a:avLst/>
                      </a:prstGeom>
                      <a:noFill/>
                      <a:ln>
                        <a:noFill/>
                      </a:ln>
                    </p:spPr>
                  </p:pic>
                </p:oleObj>
              </mc:Fallback>
            </mc:AlternateContent>
          </a:graphicData>
        </a:graphic>
      </p:graphicFrame>
      <p:sp>
        <p:nvSpPr>
          <p:cNvPr id="12" name="Rectangle 6"/>
          <p:cNvSpPr>
            <a:spLocks noChangeArrowheads="1"/>
          </p:cNvSpPr>
          <p:nvPr/>
        </p:nvSpPr>
        <p:spPr bwMode="auto">
          <a:xfrm>
            <a:off x="6086200" y="1632358"/>
            <a:ext cx="1415382" cy="430887"/>
          </a:xfrm>
          <a:prstGeom prst="rect">
            <a:avLst/>
          </a:prstGeom>
          <a:noFill/>
          <a:ln w="19050">
            <a:solidFill>
              <a:srgbClr val="CC3399"/>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200" b="1">
                <a:solidFill>
                  <a:srgbClr val="000066"/>
                </a:solidFill>
                <a:latin typeface="宋体" panose="02010600030101010101" pitchFamily="2" charset="-122"/>
                <a:ea typeface="楷体_GB2312" pitchFamily="49" charset="-122"/>
                <a:cs typeface="Times New Roman" panose="02020603050405020304" pitchFamily="18" charset="0"/>
              </a:rPr>
              <a:t>输出方程</a:t>
            </a:r>
            <a:endParaRPr lang="zh-CN" altLang="en-US" sz="2200" b="1">
              <a:solidFill>
                <a:srgbClr val="000066"/>
              </a:solidFill>
              <a:ea typeface="楷体_GB2312" pitchFamily="49" charset="-122"/>
              <a:cs typeface="Times New Roman" panose="02020603050405020304" pitchFamily="18" charset="0"/>
            </a:endParaRPr>
          </a:p>
        </p:txBody>
      </p:sp>
      <p:graphicFrame>
        <p:nvGraphicFramePr>
          <p:cNvPr id="13" name="Object 3"/>
          <p:cNvGraphicFramePr>
            <a:graphicFrameLocks noChangeAspect="1"/>
          </p:cNvGraphicFramePr>
          <p:nvPr>
            <p:extLst>
              <p:ext uri="{D42A27DB-BD31-4B8C-83A1-F6EECF244321}">
                <p14:modId xmlns:p14="http://schemas.microsoft.com/office/powerpoint/2010/main" val="1561379207"/>
              </p:ext>
            </p:extLst>
          </p:nvPr>
        </p:nvGraphicFramePr>
        <p:xfrm>
          <a:off x="6042025" y="2146300"/>
          <a:ext cx="2074863" cy="460375"/>
        </p:xfrm>
        <a:graphic>
          <a:graphicData uri="http://schemas.openxmlformats.org/presentationml/2006/ole">
            <mc:AlternateContent xmlns:mc="http://schemas.openxmlformats.org/markup-compatibility/2006">
              <mc:Choice xmlns:v="urn:schemas-microsoft-com:vml" Requires="v">
                <p:oleObj name="Equation" r:id="rId4" imgW="1155600" imgH="253800" progId="Equation.DSMT4">
                  <p:embed/>
                </p:oleObj>
              </mc:Choice>
              <mc:Fallback>
                <p:oleObj name="Equation" r:id="rId4" imgW="1155600" imgH="253800" progId="Equation.DSMT4">
                  <p:embed/>
                  <p:pic>
                    <p:nvPicPr>
                      <p:cNvPr id="0" name=""/>
                      <p:cNvPicPr>
                        <a:picLocks noChangeAspect="1" noChangeArrowheads="1"/>
                      </p:cNvPicPr>
                      <p:nvPr/>
                    </p:nvPicPr>
                    <p:blipFill>
                      <a:blip r:embed="rId5"/>
                      <a:srcRect/>
                      <a:stretch>
                        <a:fillRect/>
                      </a:stretch>
                    </p:blipFill>
                    <p:spPr bwMode="auto">
                      <a:xfrm>
                        <a:off x="6042025" y="2146300"/>
                        <a:ext cx="2074863" cy="460375"/>
                      </a:xfrm>
                      <a:prstGeom prst="rect">
                        <a:avLst/>
                      </a:prstGeom>
                      <a:noFill/>
                      <a:ln>
                        <a:noFill/>
                      </a:ln>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755572885"/>
              </p:ext>
            </p:extLst>
          </p:nvPr>
        </p:nvGraphicFramePr>
        <p:xfrm>
          <a:off x="6127691" y="3276016"/>
          <a:ext cx="2174869" cy="450402"/>
        </p:xfrm>
        <a:graphic>
          <a:graphicData uri="http://schemas.openxmlformats.org/presentationml/2006/ole">
            <mc:AlternateContent xmlns:mc="http://schemas.openxmlformats.org/markup-compatibility/2006">
              <mc:Choice xmlns:v="urn:schemas-microsoft-com:vml" Requires="v">
                <p:oleObj name="Equation" r:id="rId6" imgW="1117600" imgH="228600" progId="Equation.DSMT4">
                  <p:embed/>
                </p:oleObj>
              </mc:Choice>
              <mc:Fallback>
                <p:oleObj name="Equation" r:id="rId6" imgW="11176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7691" y="3276016"/>
                        <a:ext cx="2174869" cy="450402"/>
                      </a:xfrm>
                      <a:prstGeom prst="rect">
                        <a:avLst/>
                      </a:prstGeom>
                      <a:noFill/>
                      <a:ln>
                        <a:noFill/>
                      </a:ln>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188929695"/>
              </p:ext>
            </p:extLst>
          </p:nvPr>
        </p:nvGraphicFramePr>
        <p:xfrm>
          <a:off x="6127691" y="3794936"/>
          <a:ext cx="1228760" cy="468405"/>
        </p:xfrm>
        <a:graphic>
          <a:graphicData uri="http://schemas.openxmlformats.org/presentationml/2006/ole">
            <mc:AlternateContent xmlns:mc="http://schemas.openxmlformats.org/markup-compatibility/2006">
              <mc:Choice xmlns:v="urn:schemas-microsoft-com:vml" Requires="v">
                <p:oleObj name="Equation" r:id="rId8" imgW="685800" imgH="254000" progId="Equation.DSMT4">
                  <p:embed/>
                </p:oleObj>
              </mc:Choice>
              <mc:Fallback>
                <p:oleObj name="Equation" r:id="rId8" imgW="685800" imgH="254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7691" y="3794936"/>
                        <a:ext cx="1228760" cy="468405"/>
                      </a:xfrm>
                      <a:prstGeom prst="rect">
                        <a:avLst/>
                      </a:prstGeom>
                      <a:noFill/>
                      <a:ln>
                        <a:noFill/>
                      </a:ln>
                    </p:spPr>
                  </p:pic>
                </p:oleObj>
              </mc:Fallback>
            </mc:AlternateContent>
          </a:graphicData>
        </a:graphic>
      </p:graphicFrame>
      <p:sp>
        <p:nvSpPr>
          <p:cNvPr id="16" name="Rectangle 10"/>
          <p:cNvSpPr>
            <a:spLocks noChangeArrowheads="1"/>
          </p:cNvSpPr>
          <p:nvPr/>
        </p:nvSpPr>
        <p:spPr bwMode="auto">
          <a:xfrm>
            <a:off x="6086200" y="2707453"/>
            <a:ext cx="1831055" cy="430887"/>
          </a:xfrm>
          <a:prstGeom prst="rect">
            <a:avLst/>
          </a:prstGeom>
          <a:noFill/>
          <a:ln w="19050">
            <a:solidFill>
              <a:srgbClr val="CC3399"/>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200" b="1">
                <a:solidFill>
                  <a:srgbClr val="000066"/>
                </a:solidFill>
                <a:latin typeface="Times New Roman" panose="02020603050405020304" pitchFamily="18" charset="0"/>
                <a:ea typeface="楷体_GB2312" pitchFamily="49" charset="-122"/>
                <a:cs typeface="Times New Roman" panose="02020603050405020304" pitchFamily="18" charset="0"/>
              </a:rPr>
              <a:t>激励方程组</a:t>
            </a:r>
            <a:endParaRPr lang="zh-CN" altLang="en-US" sz="2200" b="1">
              <a:solidFill>
                <a:srgbClr val="000066"/>
              </a:solidFill>
              <a:ea typeface="楷体_GB2312" pitchFamily="49" charset="-122"/>
              <a:cs typeface="Times New Roman" panose="02020603050405020304" pitchFamily="18" charset="0"/>
            </a:endParaRPr>
          </a:p>
        </p:txBody>
      </p:sp>
      <p:sp>
        <p:nvSpPr>
          <p:cNvPr id="17" name="Rectangle 11"/>
          <p:cNvSpPr>
            <a:spLocks noChangeArrowheads="1"/>
          </p:cNvSpPr>
          <p:nvPr/>
        </p:nvSpPr>
        <p:spPr bwMode="auto">
          <a:xfrm>
            <a:off x="3849688" y="38179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en-US" altLang="zh-CN" sz="1000" b="1">
              <a:latin typeface="Times New Roman" panose="02020603050405020304" pitchFamily="18" charset="0"/>
              <a:cs typeface="Times New Roman" panose="02020603050405020304" pitchFamily="18" charset="0"/>
            </a:endParaRPr>
          </a:p>
          <a:p>
            <a:pPr>
              <a:spcBef>
                <a:spcPct val="0"/>
              </a:spcBef>
              <a:buFontTx/>
              <a:buNone/>
            </a:pPr>
            <a:r>
              <a:rPr lang="en-US" altLang="zh-CN" sz="1000" b="1">
                <a:latin typeface="Times New Roman" panose="02020603050405020304" pitchFamily="18" charset="0"/>
                <a:cs typeface="Times New Roman" panose="02020603050405020304" pitchFamily="18" charset="0"/>
              </a:rPr>
              <a:t>                        </a:t>
            </a:r>
            <a:endParaRPr lang="en-US" altLang="zh-CN" sz="1800" b="1"/>
          </a:p>
        </p:txBody>
      </p:sp>
      <p:graphicFrame>
        <p:nvGraphicFramePr>
          <p:cNvPr id="18" name="Object 6"/>
          <p:cNvGraphicFramePr>
            <a:graphicFrameLocks noChangeAspect="1"/>
          </p:cNvGraphicFramePr>
          <p:nvPr>
            <p:extLst>
              <p:ext uri="{D42A27DB-BD31-4B8C-83A1-F6EECF244321}">
                <p14:modId xmlns:p14="http://schemas.microsoft.com/office/powerpoint/2010/main" val="376908448"/>
              </p:ext>
            </p:extLst>
          </p:nvPr>
        </p:nvGraphicFramePr>
        <p:xfrm>
          <a:off x="6237741" y="5704060"/>
          <a:ext cx="2327263" cy="429985"/>
        </p:xfrm>
        <a:graphic>
          <a:graphicData uri="http://schemas.openxmlformats.org/presentationml/2006/ole">
            <mc:AlternateContent xmlns:mc="http://schemas.openxmlformats.org/markup-compatibility/2006">
              <mc:Choice xmlns:v="urn:schemas-microsoft-com:vml" Requires="v">
                <p:oleObj name="Equation" r:id="rId10" imgW="1257300" imgH="228600" progId="Equation.DSMT4">
                  <p:embed/>
                </p:oleObj>
              </mc:Choice>
              <mc:Fallback>
                <p:oleObj name="Equation" r:id="rId10" imgW="12573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7741" y="5704060"/>
                        <a:ext cx="2327263" cy="429985"/>
                      </a:xfrm>
                      <a:prstGeom prst="rect">
                        <a:avLst/>
                      </a:prstGeom>
                      <a:noFill/>
                      <a:ln>
                        <a:noFill/>
                      </a:ln>
                    </p:spPr>
                  </p:pic>
                </p:oleObj>
              </mc:Fallback>
            </mc:AlternateContent>
          </a:graphicData>
        </a:graphic>
      </p:graphicFrame>
      <p:graphicFrame>
        <p:nvGraphicFramePr>
          <p:cNvPr id="19" name="Object 7"/>
          <p:cNvGraphicFramePr>
            <a:graphicFrameLocks noChangeAspect="1"/>
          </p:cNvGraphicFramePr>
          <p:nvPr>
            <p:extLst>
              <p:ext uri="{D42A27DB-BD31-4B8C-83A1-F6EECF244321}">
                <p14:modId xmlns:p14="http://schemas.microsoft.com/office/powerpoint/2010/main" val="2479756275"/>
              </p:ext>
            </p:extLst>
          </p:nvPr>
        </p:nvGraphicFramePr>
        <p:xfrm>
          <a:off x="6258319" y="6204428"/>
          <a:ext cx="1348753" cy="453706"/>
        </p:xfrm>
        <a:graphic>
          <a:graphicData uri="http://schemas.openxmlformats.org/presentationml/2006/ole">
            <mc:AlternateContent xmlns:mc="http://schemas.openxmlformats.org/markup-compatibility/2006">
              <mc:Choice xmlns:v="urn:schemas-microsoft-com:vml" Requires="v">
                <p:oleObj name="Equation" r:id="rId12" imgW="787058" imgH="253890" progId="Equation.DSMT4">
                  <p:embed/>
                </p:oleObj>
              </mc:Choice>
              <mc:Fallback>
                <p:oleObj name="Equation" r:id="rId12" imgW="787058" imgH="25389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58319" y="6204428"/>
                        <a:ext cx="1348753" cy="453706"/>
                      </a:xfrm>
                      <a:prstGeom prst="rect">
                        <a:avLst/>
                      </a:prstGeom>
                      <a:noFill/>
                      <a:ln>
                        <a:noFill/>
                      </a:ln>
                    </p:spPr>
                  </p:pic>
                </p:oleObj>
              </mc:Fallback>
            </mc:AlternateContent>
          </a:graphicData>
        </a:graphic>
      </p:graphicFrame>
      <p:sp>
        <p:nvSpPr>
          <p:cNvPr id="20" name="Rectangle 14"/>
          <p:cNvSpPr>
            <a:spLocks noChangeArrowheads="1"/>
          </p:cNvSpPr>
          <p:nvPr/>
        </p:nvSpPr>
        <p:spPr bwMode="auto">
          <a:xfrm>
            <a:off x="6194621" y="4447454"/>
            <a:ext cx="1614212" cy="430887"/>
          </a:xfrm>
          <a:prstGeom prst="rect">
            <a:avLst/>
          </a:prstGeom>
          <a:noFill/>
          <a:ln w="19050">
            <a:solidFill>
              <a:srgbClr val="CC3399"/>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200" b="1">
                <a:solidFill>
                  <a:srgbClr val="000066"/>
                </a:solidFill>
                <a:latin typeface="Times New Roman" panose="02020603050405020304" pitchFamily="18" charset="0"/>
                <a:ea typeface="楷体_GB2312" pitchFamily="49" charset="-122"/>
                <a:cs typeface="Times New Roman" panose="02020603050405020304" pitchFamily="18" charset="0"/>
              </a:rPr>
              <a:t>状态</a:t>
            </a:r>
            <a:r>
              <a:rPr lang="zh-CN" altLang="en-US" sz="2200" b="1">
                <a:solidFill>
                  <a:srgbClr val="000066"/>
                </a:solidFill>
                <a:latin typeface="宋体" panose="02010600030101010101" pitchFamily="2" charset="-122"/>
                <a:ea typeface="楷体_GB2312" pitchFamily="49" charset="-122"/>
                <a:cs typeface="Times New Roman" panose="02020603050405020304" pitchFamily="18" charset="0"/>
              </a:rPr>
              <a:t>方程组</a:t>
            </a:r>
            <a:endParaRPr lang="zh-CN" altLang="en-US" sz="2200" b="1">
              <a:solidFill>
                <a:srgbClr val="000066"/>
              </a:solidFill>
              <a:ea typeface="楷体_GB2312" pitchFamily="49" charset="-122"/>
              <a:cs typeface="Times New Roman" panose="02020603050405020304" pitchFamily="18" charset="0"/>
            </a:endParaRPr>
          </a:p>
        </p:txBody>
      </p:sp>
      <p:graphicFrame>
        <p:nvGraphicFramePr>
          <p:cNvPr id="21" name="Object 8"/>
          <p:cNvGraphicFramePr>
            <a:graphicFrameLocks noChangeAspect="1"/>
          </p:cNvGraphicFramePr>
          <p:nvPr>
            <p:extLst>
              <p:ext uri="{D42A27DB-BD31-4B8C-83A1-F6EECF244321}">
                <p14:modId xmlns:p14="http://schemas.microsoft.com/office/powerpoint/2010/main" val="4057767354"/>
              </p:ext>
            </p:extLst>
          </p:nvPr>
        </p:nvGraphicFramePr>
        <p:xfrm>
          <a:off x="6285366" y="5100611"/>
          <a:ext cx="1009208" cy="419336"/>
        </p:xfrm>
        <a:graphic>
          <a:graphicData uri="http://schemas.openxmlformats.org/presentationml/2006/ole">
            <mc:AlternateContent xmlns:mc="http://schemas.openxmlformats.org/markup-compatibility/2006">
              <mc:Choice xmlns:v="urn:schemas-microsoft-com:vml" Requires="v">
                <p:oleObj name="Equation" r:id="rId14" imgW="571252" imgH="228501" progId="Equation.DSMT4">
                  <p:embed/>
                </p:oleObj>
              </mc:Choice>
              <mc:Fallback>
                <p:oleObj name="Equation" r:id="rId14" imgW="571252" imgH="228501"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85366" y="5100611"/>
                        <a:ext cx="1009208" cy="419336"/>
                      </a:xfrm>
                      <a:prstGeom prst="rect">
                        <a:avLst/>
                      </a:prstGeom>
                      <a:noFill/>
                      <a:ln w="19050">
                        <a:solidFill>
                          <a:srgbClr val="3366FF"/>
                        </a:solidFill>
                        <a:prstDash val="dash"/>
                        <a:miter lim="800000"/>
                        <a:headEnd/>
                        <a:tailEnd/>
                      </a:ln>
                    </p:spPr>
                  </p:pic>
                </p:oleObj>
              </mc:Fallback>
            </mc:AlternateContent>
          </a:graphicData>
        </a:graphic>
      </p:graphicFrame>
      <p:sp>
        <p:nvSpPr>
          <p:cNvPr id="22" name="AutoShape 17"/>
          <p:cNvSpPr>
            <a:spLocks noChangeArrowheads="1"/>
          </p:cNvSpPr>
          <p:nvPr/>
        </p:nvSpPr>
        <p:spPr bwMode="auto">
          <a:xfrm>
            <a:off x="5237389" y="3581657"/>
            <a:ext cx="748291" cy="1497176"/>
          </a:xfrm>
          <a:prstGeom prst="curvedRightArrow">
            <a:avLst>
              <a:gd name="adj1" fmla="val 36786"/>
              <a:gd name="adj2" fmla="val 73577"/>
              <a:gd name="adj3" fmla="val 22673"/>
            </a:avLst>
          </a:prstGeom>
          <a:solidFill>
            <a:srgbClr val="FF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en-GB" altLang="zh-CN" sz="4800" b="1">
              <a:solidFill>
                <a:srgbClr val="000066"/>
              </a:solidFill>
              <a:latin typeface="宋体" panose="02010600030101010101" pitchFamily="2" charset="-122"/>
              <a:ea typeface="楷体_GB2312" pitchFamily="49" charset="-122"/>
              <a:cs typeface="Times New Roman" panose="02020603050405020304" pitchFamily="18" charset="0"/>
            </a:endParaRPr>
          </a:p>
        </p:txBody>
      </p:sp>
      <p:sp>
        <p:nvSpPr>
          <p:cNvPr id="23" name="AutoShape 18"/>
          <p:cNvSpPr>
            <a:spLocks/>
          </p:cNvSpPr>
          <p:nvPr/>
        </p:nvSpPr>
        <p:spPr bwMode="auto">
          <a:xfrm>
            <a:off x="6011864" y="3447293"/>
            <a:ext cx="74336" cy="569082"/>
          </a:xfrm>
          <a:prstGeom prst="leftBrace">
            <a:avLst>
              <a:gd name="adj1" fmla="val 82895"/>
              <a:gd name="adj2" fmla="val 50000"/>
            </a:avLst>
          </a:prstGeom>
          <a:noFill/>
          <a:ln w="38100">
            <a:solidFill>
              <a:srgbClr val="CC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600" b="1"/>
          </a:p>
        </p:txBody>
      </p:sp>
      <p:sp>
        <p:nvSpPr>
          <p:cNvPr id="24" name="Rectangle 20"/>
          <p:cNvSpPr>
            <a:spLocks noChangeArrowheads="1"/>
          </p:cNvSpPr>
          <p:nvPr/>
        </p:nvSpPr>
        <p:spPr bwMode="auto">
          <a:xfrm>
            <a:off x="657869" y="596405"/>
            <a:ext cx="2064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800000"/>
                </a:solidFill>
                <a:latin typeface="+mn-lt"/>
                <a:ea typeface="+mn-ea"/>
              </a:rPr>
              <a:t>1. </a:t>
            </a:r>
            <a:r>
              <a:rPr lang="zh-CN" altLang="en-US" sz="2400">
                <a:solidFill>
                  <a:srgbClr val="800000"/>
                </a:solidFill>
                <a:latin typeface="+mn-lt"/>
                <a:ea typeface="+mn-ea"/>
              </a:rPr>
              <a:t>逻辑方程组</a:t>
            </a:r>
          </a:p>
        </p:txBody>
      </p:sp>
      <mc:AlternateContent xmlns:mc="http://schemas.openxmlformats.org/markup-compatibility/2006" xmlns:a14="http://schemas.microsoft.com/office/drawing/2010/main">
        <mc:Choice Requires="a14">
          <p:sp>
            <p:nvSpPr>
              <p:cNvPr id="25" name="Rectangle 19"/>
              <p:cNvSpPr>
                <a:spLocks noChangeArrowheads="1"/>
              </p:cNvSpPr>
              <p:nvPr/>
            </p:nvSpPr>
            <p:spPr bwMode="auto">
              <a:xfrm>
                <a:off x="676125" y="1092287"/>
                <a:ext cx="4972910"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lnSpc>
                    <a:spcPct val="120000"/>
                  </a:lnSpc>
                  <a:spcBef>
                    <a:spcPct val="20000"/>
                  </a:spcBef>
                  <a:buBlip>
                    <a:blip r:embed="rId16"/>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17"/>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18"/>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14:m>
                  <m:oMath xmlns:m="http://schemas.openxmlformats.org/officeDocument/2006/math">
                    <m:r>
                      <a:rPr kumimoji="1" lang="en-US" altLang="zh-CN" sz="2200" b="1" i="1" smtClean="0">
                        <a:latin typeface="Cambria Math" panose="02040503050406030204" pitchFamily="18" charset="0"/>
                        <a:ea typeface="+mn-ea"/>
                      </a:rPr>
                      <m:t>𝑭</m:t>
                    </m:r>
                    <m:r>
                      <a:rPr kumimoji="1" lang="en-US" altLang="zh-CN" sz="2200" b="1" i="1" smtClean="0">
                        <a:latin typeface="Cambria Math" panose="02040503050406030204" pitchFamily="18" charset="0"/>
                        <a:ea typeface="+mn-ea"/>
                      </a:rPr>
                      <m:t>(</m:t>
                    </m:r>
                    <m:r>
                      <a:rPr kumimoji="1" lang="en-US" altLang="zh-CN" sz="2200" i="1">
                        <a:latin typeface="Cambria Math" panose="02040503050406030204" pitchFamily="18" charset="0"/>
                      </a:rPr>
                      <m:t>𝒕</m:t>
                    </m:r>
                    <m:r>
                      <a:rPr kumimoji="1" lang="en-US" altLang="zh-CN" sz="2200" i="1" baseline="-25000">
                        <a:latin typeface="Cambria Math" panose="02040503050406030204" pitchFamily="18" charset="0"/>
                      </a:rPr>
                      <m:t>𝒏</m:t>
                    </m:r>
                    <m:r>
                      <a:rPr kumimoji="1" lang="en-US" altLang="zh-CN" sz="2200" b="1" i="1">
                        <a:latin typeface="Cambria Math" panose="02040503050406030204" pitchFamily="18" charset="0"/>
                        <a:ea typeface="+mn-ea"/>
                      </a:rPr>
                      <m:t>)=</m:t>
                    </m:r>
                    <m:r>
                      <a:rPr kumimoji="1" lang="en-US" altLang="zh-CN" sz="2200" b="1" i="1">
                        <a:latin typeface="Cambria Math" panose="02040503050406030204" pitchFamily="18" charset="0"/>
                        <a:ea typeface="+mn-ea"/>
                      </a:rPr>
                      <m:t>𝑾</m:t>
                    </m:r>
                    <m:r>
                      <a:rPr kumimoji="1" lang="en-US" altLang="zh-CN" sz="2200" b="1" i="1">
                        <a:latin typeface="Cambria Math" panose="02040503050406030204" pitchFamily="18" charset="0"/>
                        <a:ea typeface="+mn-ea"/>
                      </a:rPr>
                      <m:t>[</m:t>
                    </m:r>
                    <m:r>
                      <a:rPr kumimoji="1" lang="en-US" altLang="zh-CN" sz="2200" b="1" i="1">
                        <a:latin typeface="Cambria Math" panose="02040503050406030204" pitchFamily="18" charset="0"/>
                        <a:ea typeface="+mn-ea"/>
                      </a:rPr>
                      <m:t>𝑿</m:t>
                    </m:r>
                    <m:r>
                      <a:rPr kumimoji="1" lang="en-US" altLang="zh-CN" sz="2200" b="1" i="1">
                        <a:latin typeface="Cambria Math" panose="02040503050406030204" pitchFamily="18" charset="0"/>
                        <a:ea typeface="+mn-ea"/>
                      </a:rPr>
                      <m:t>(</m:t>
                    </m:r>
                    <m:r>
                      <a:rPr kumimoji="1" lang="en-US" altLang="zh-CN" sz="2200" i="1">
                        <a:latin typeface="Cambria Math" panose="02040503050406030204" pitchFamily="18" charset="0"/>
                      </a:rPr>
                      <m:t>𝒕</m:t>
                    </m:r>
                    <m:r>
                      <a:rPr kumimoji="1" lang="en-US" altLang="zh-CN" sz="2200" i="1" baseline="-25000">
                        <a:latin typeface="Cambria Math" panose="02040503050406030204" pitchFamily="18" charset="0"/>
                      </a:rPr>
                      <m:t>𝒏</m:t>
                    </m:r>
                    <m:r>
                      <a:rPr kumimoji="1" lang="en-US" altLang="zh-CN" sz="2200" b="1" i="1">
                        <a:latin typeface="Cambria Math" panose="02040503050406030204" pitchFamily="18" charset="0"/>
                        <a:ea typeface="+mn-ea"/>
                      </a:rPr>
                      <m:t>),</m:t>
                    </m:r>
                    <m:r>
                      <a:rPr kumimoji="1" lang="en-US" altLang="zh-CN" sz="2200" b="1" i="1">
                        <a:latin typeface="Cambria Math" panose="02040503050406030204" pitchFamily="18" charset="0"/>
                        <a:ea typeface="+mn-ea"/>
                      </a:rPr>
                      <m:t>𝑸</m:t>
                    </m:r>
                    <m:r>
                      <a:rPr kumimoji="1" lang="en-US" altLang="zh-CN" sz="2200" b="1" i="1">
                        <a:latin typeface="Cambria Math" panose="02040503050406030204" pitchFamily="18" charset="0"/>
                        <a:ea typeface="+mn-ea"/>
                      </a:rPr>
                      <m:t>(</m:t>
                    </m:r>
                    <m:r>
                      <a:rPr kumimoji="1" lang="en-US" altLang="zh-CN" sz="2200" i="1">
                        <a:latin typeface="Cambria Math" panose="02040503050406030204" pitchFamily="18" charset="0"/>
                      </a:rPr>
                      <m:t>𝒕</m:t>
                    </m:r>
                    <m:r>
                      <a:rPr kumimoji="1" lang="en-US" altLang="zh-CN" sz="2200" i="1" baseline="-25000">
                        <a:latin typeface="Cambria Math" panose="02040503050406030204" pitchFamily="18" charset="0"/>
                      </a:rPr>
                      <m:t>𝒏</m:t>
                    </m:r>
                    <m:r>
                      <a:rPr kumimoji="1" lang="en-US" altLang="zh-CN" sz="2200" b="1" i="1">
                        <a:latin typeface="Cambria Math" panose="02040503050406030204" pitchFamily="18" charset="0"/>
                        <a:ea typeface="+mn-ea"/>
                      </a:rPr>
                      <m:t>)] </m:t>
                    </m:r>
                  </m:oMath>
                </a14:m>
                <a:r>
                  <a:rPr kumimoji="1" lang="zh-CN" altLang="en-US" sz="2200" b="0" i="0" dirty="0">
                    <a:latin typeface="+mn-ea"/>
                    <a:ea typeface="+mn-ea"/>
                  </a:rPr>
                  <a:t>   </a:t>
                </a:r>
                <a:r>
                  <a:rPr kumimoji="1" lang="zh-CN" altLang="en-US" sz="2200" i="0" dirty="0">
                    <a:latin typeface="+mn-ea"/>
                    <a:ea typeface="+mn-ea"/>
                  </a:rPr>
                  <a:t>输出方程</a:t>
                </a:r>
              </a:p>
            </p:txBody>
          </p:sp>
        </mc:Choice>
        <mc:Fallback xmlns="">
          <p:sp>
            <p:nvSpPr>
              <p:cNvPr id="25" name="Rectangle 19"/>
              <p:cNvSpPr>
                <a:spLocks noRot="1" noChangeAspect="1" noMove="1" noResize="1" noEditPoints="1" noAdjustHandles="1" noChangeArrowheads="1" noChangeShapeType="1" noTextEdit="1"/>
              </p:cNvSpPr>
              <p:nvPr/>
            </p:nvSpPr>
            <p:spPr bwMode="auto">
              <a:xfrm>
                <a:off x="676125" y="1092287"/>
                <a:ext cx="4972910" cy="430887"/>
              </a:xfrm>
              <a:prstGeom prst="rect">
                <a:avLst/>
              </a:prstGeom>
              <a:blipFill rotWithShape="0">
                <a:blip r:embed="rId21"/>
                <a:stretch>
                  <a:fillRect l="-123" t="-8451" b="-281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Rectangle 20"/>
              <p:cNvSpPr>
                <a:spLocks noChangeArrowheads="1"/>
              </p:cNvSpPr>
              <p:nvPr/>
            </p:nvSpPr>
            <p:spPr bwMode="auto">
              <a:xfrm>
                <a:off x="657869" y="2043410"/>
                <a:ext cx="4972910"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16"/>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17"/>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18"/>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14:m>
                  <m:oMath xmlns:m="http://schemas.openxmlformats.org/officeDocument/2006/math">
                    <m:r>
                      <a:rPr kumimoji="1" lang="en-US" altLang="zh-CN" sz="2200" b="1" i="1" smtClean="0">
                        <a:latin typeface="Cambria Math" panose="02040503050406030204" pitchFamily="18" charset="0"/>
                        <a:ea typeface="+mn-ea"/>
                      </a:rPr>
                      <m:t>𝒁</m:t>
                    </m:r>
                    <m:d>
                      <m:dPr>
                        <m:ctrlPr>
                          <a:rPr kumimoji="1" lang="en-US" altLang="zh-CN" sz="2200" b="1" i="1" smtClean="0">
                            <a:latin typeface="Cambria Math" panose="02040503050406030204" pitchFamily="18" charset="0"/>
                            <a:ea typeface="+mn-ea"/>
                          </a:rPr>
                        </m:ctrlPr>
                      </m:dPr>
                      <m:e>
                        <m:r>
                          <a:rPr kumimoji="1" lang="en-US" altLang="zh-CN" sz="2200" b="1" i="1" smtClean="0">
                            <a:latin typeface="Cambria Math" panose="02040503050406030204" pitchFamily="18" charset="0"/>
                            <a:ea typeface="+mn-ea"/>
                          </a:rPr>
                          <m:t>𝒕</m:t>
                        </m:r>
                        <m:r>
                          <a:rPr kumimoji="1" lang="en-US" altLang="zh-CN" sz="2200" b="1" i="1" baseline="-25000">
                            <a:latin typeface="Cambria Math" panose="02040503050406030204" pitchFamily="18" charset="0"/>
                            <a:ea typeface="+mn-ea"/>
                          </a:rPr>
                          <m:t>𝒏</m:t>
                        </m:r>
                        <m:r>
                          <a:rPr kumimoji="1" lang="en-US" altLang="zh-CN" sz="2200" b="1" i="1">
                            <a:latin typeface="Cambria Math" panose="02040503050406030204" pitchFamily="18" charset="0"/>
                            <a:ea typeface="+mn-ea"/>
                          </a:rPr>
                          <m:t> </m:t>
                        </m:r>
                      </m:e>
                    </m:d>
                    <m:r>
                      <a:rPr kumimoji="1" lang="en-US" altLang="zh-CN" sz="2200" b="1" i="1">
                        <a:latin typeface="Cambria Math" panose="02040503050406030204" pitchFamily="18" charset="0"/>
                        <a:ea typeface="+mn-ea"/>
                      </a:rPr>
                      <m:t>=</m:t>
                    </m:r>
                    <m:r>
                      <a:rPr kumimoji="1" lang="en-US" altLang="zh-CN" sz="2200" b="1" i="1">
                        <a:latin typeface="Cambria Math" panose="02040503050406030204" pitchFamily="18" charset="0"/>
                        <a:ea typeface="+mn-ea"/>
                      </a:rPr>
                      <m:t>𝑯</m:t>
                    </m:r>
                    <m:d>
                      <m:dPr>
                        <m:begChr m:val="["/>
                        <m:endChr m:val="]"/>
                        <m:ctrlPr>
                          <a:rPr kumimoji="1" lang="en-US" altLang="zh-CN" sz="2200" b="1" i="1">
                            <a:latin typeface="Cambria Math" panose="02040503050406030204" pitchFamily="18" charset="0"/>
                            <a:ea typeface="+mn-ea"/>
                          </a:rPr>
                        </m:ctrlPr>
                      </m:dPr>
                      <m:e>
                        <m:r>
                          <a:rPr kumimoji="1" lang="en-US" altLang="zh-CN" sz="2200" b="1" i="1">
                            <a:latin typeface="Cambria Math" panose="02040503050406030204" pitchFamily="18" charset="0"/>
                            <a:ea typeface="+mn-ea"/>
                          </a:rPr>
                          <m:t>𝑿</m:t>
                        </m:r>
                        <m:d>
                          <m:dPr>
                            <m:ctrlPr>
                              <a:rPr kumimoji="1" lang="en-US" altLang="zh-CN" sz="2200" b="1" i="1">
                                <a:latin typeface="Cambria Math" panose="02040503050406030204" pitchFamily="18" charset="0"/>
                                <a:ea typeface="+mn-ea"/>
                              </a:rPr>
                            </m:ctrlPr>
                          </m:dPr>
                          <m:e>
                            <m:r>
                              <a:rPr kumimoji="1" lang="en-US" altLang="zh-CN" sz="2200" b="1" i="1">
                                <a:latin typeface="Cambria Math" panose="02040503050406030204" pitchFamily="18" charset="0"/>
                                <a:ea typeface="+mn-ea"/>
                              </a:rPr>
                              <m:t>𝒕</m:t>
                            </m:r>
                            <m:r>
                              <a:rPr kumimoji="1" lang="en-US" altLang="zh-CN" sz="2200" b="1" i="1" baseline="-25000">
                                <a:latin typeface="Cambria Math" panose="02040503050406030204" pitchFamily="18" charset="0"/>
                                <a:ea typeface="+mn-ea"/>
                              </a:rPr>
                              <m:t>𝒏</m:t>
                            </m:r>
                          </m:e>
                        </m:d>
                        <m:r>
                          <a:rPr kumimoji="1" lang="en-US" altLang="zh-CN" sz="2200" b="1" i="1">
                            <a:latin typeface="Cambria Math" panose="02040503050406030204" pitchFamily="18" charset="0"/>
                            <a:ea typeface="+mn-ea"/>
                          </a:rPr>
                          <m:t>,</m:t>
                        </m:r>
                        <m:r>
                          <a:rPr kumimoji="1" lang="en-US" altLang="zh-CN" sz="2200" b="1" i="1">
                            <a:latin typeface="Cambria Math" panose="02040503050406030204" pitchFamily="18" charset="0"/>
                            <a:ea typeface="+mn-ea"/>
                          </a:rPr>
                          <m:t>𝑸</m:t>
                        </m:r>
                        <m:d>
                          <m:dPr>
                            <m:ctrlPr>
                              <a:rPr kumimoji="1" lang="en-US" altLang="zh-CN" sz="2200" b="1" i="1">
                                <a:latin typeface="Cambria Math" panose="02040503050406030204" pitchFamily="18" charset="0"/>
                                <a:ea typeface="+mn-ea"/>
                              </a:rPr>
                            </m:ctrlPr>
                          </m:dPr>
                          <m:e>
                            <m:r>
                              <a:rPr kumimoji="1" lang="en-US" altLang="zh-CN" sz="2200" b="1" i="1">
                                <a:latin typeface="Cambria Math" panose="02040503050406030204" pitchFamily="18" charset="0"/>
                                <a:ea typeface="+mn-ea"/>
                              </a:rPr>
                              <m:t>𝒕</m:t>
                            </m:r>
                            <m:r>
                              <a:rPr kumimoji="1" lang="en-US" altLang="zh-CN" sz="2200" b="1" i="1" baseline="-25000">
                                <a:latin typeface="Cambria Math" panose="02040503050406030204" pitchFamily="18" charset="0"/>
                                <a:ea typeface="+mn-ea"/>
                              </a:rPr>
                              <m:t>𝒏</m:t>
                            </m:r>
                          </m:e>
                        </m:d>
                      </m:e>
                    </m:d>
                    <m:r>
                      <a:rPr kumimoji="1" lang="en-US" altLang="zh-CN" sz="2200" b="1" i="1" smtClean="0">
                        <a:latin typeface="Cambria Math" panose="02040503050406030204" pitchFamily="18" charset="0"/>
                        <a:ea typeface="+mn-ea"/>
                      </a:rPr>
                      <m:t> </m:t>
                    </m:r>
                  </m:oMath>
                </a14:m>
                <a:r>
                  <a:rPr kumimoji="1" lang="zh-CN" altLang="en-US" sz="2200" i="0" dirty="0">
                    <a:latin typeface="+mn-ea"/>
                    <a:ea typeface="+mn-ea"/>
                  </a:rPr>
                  <a:t>   激励方程 </a:t>
                </a:r>
              </a:p>
            </p:txBody>
          </p:sp>
        </mc:Choice>
        <mc:Fallback xmlns="">
          <p:sp>
            <p:nvSpPr>
              <p:cNvPr id="26" name="Rectangle 20"/>
              <p:cNvSpPr>
                <a:spLocks noRot="1" noChangeAspect="1" noMove="1" noResize="1" noEditPoints="1" noAdjustHandles="1" noChangeArrowheads="1" noChangeShapeType="1" noTextEdit="1"/>
              </p:cNvSpPr>
              <p:nvPr/>
            </p:nvSpPr>
            <p:spPr bwMode="auto">
              <a:xfrm>
                <a:off x="657869" y="2043410"/>
                <a:ext cx="4972910" cy="430887"/>
              </a:xfrm>
              <a:prstGeom prst="rect">
                <a:avLst/>
              </a:prstGeom>
              <a:blipFill rotWithShape="0">
                <a:blip r:embed="rId22"/>
                <a:stretch>
                  <a:fillRect l="-123" t="-9859" b="-281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Rectangle 21"/>
              <p:cNvSpPr>
                <a:spLocks noChangeArrowheads="1"/>
              </p:cNvSpPr>
              <p:nvPr/>
            </p:nvSpPr>
            <p:spPr bwMode="auto">
              <a:xfrm>
                <a:off x="657869" y="1538563"/>
                <a:ext cx="5009422"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16"/>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17"/>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18"/>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14:m>
                  <m:oMath xmlns:m="http://schemas.openxmlformats.org/officeDocument/2006/math">
                    <m:r>
                      <a:rPr kumimoji="1" lang="en-US" altLang="zh-CN" sz="2200" b="1" i="1" smtClean="0">
                        <a:latin typeface="Cambria Math" panose="02040503050406030204" pitchFamily="18" charset="0"/>
                        <a:ea typeface="+mn-ea"/>
                      </a:rPr>
                      <m:t>𝑸</m:t>
                    </m:r>
                    <m:r>
                      <a:rPr kumimoji="1" lang="en-US" altLang="zh-CN" sz="2200" b="1" i="1" smtClean="0">
                        <a:latin typeface="Cambria Math" panose="02040503050406030204" pitchFamily="18" charset="0"/>
                        <a:ea typeface="+mn-ea"/>
                      </a:rPr>
                      <m:t>(</m:t>
                    </m:r>
                    <m:sSub>
                      <m:sSubPr>
                        <m:ctrlPr>
                          <a:rPr kumimoji="1" lang="en-US" altLang="zh-CN" sz="2200" b="1" i="1" smtClean="0">
                            <a:latin typeface="Cambria Math" panose="02040503050406030204" pitchFamily="18" charset="0"/>
                            <a:ea typeface="+mn-ea"/>
                          </a:rPr>
                        </m:ctrlPr>
                      </m:sSubPr>
                      <m:e>
                        <m:r>
                          <a:rPr kumimoji="1" lang="en-US" altLang="zh-CN" sz="2200" b="1" i="1" smtClean="0">
                            <a:latin typeface="Cambria Math" panose="02040503050406030204" pitchFamily="18" charset="0"/>
                            <a:ea typeface="+mn-ea"/>
                          </a:rPr>
                          <m:t>𝒕</m:t>
                        </m:r>
                      </m:e>
                      <m:sub>
                        <m:r>
                          <a:rPr kumimoji="1" lang="en-US" altLang="zh-CN" sz="2200" b="1" i="1" smtClean="0">
                            <a:latin typeface="Cambria Math" panose="02040503050406030204" pitchFamily="18" charset="0"/>
                            <a:ea typeface="+mn-ea"/>
                          </a:rPr>
                          <m:t>𝒏</m:t>
                        </m:r>
                        <m:r>
                          <a:rPr kumimoji="1" lang="en-US" altLang="zh-CN" sz="2200" b="1" i="1" smtClean="0">
                            <a:latin typeface="Cambria Math" panose="02040503050406030204" pitchFamily="18" charset="0"/>
                            <a:ea typeface="+mn-ea"/>
                          </a:rPr>
                          <m:t>+</m:t>
                        </m:r>
                        <m:r>
                          <a:rPr kumimoji="1" lang="en-US" altLang="zh-CN" sz="2200" b="1" i="1" smtClean="0">
                            <a:latin typeface="Cambria Math" panose="02040503050406030204" pitchFamily="18" charset="0"/>
                            <a:ea typeface="+mn-ea"/>
                          </a:rPr>
                          <m:t>𝟏</m:t>
                        </m:r>
                      </m:sub>
                    </m:sSub>
                    <m:r>
                      <a:rPr kumimoji="1" lang="en-US" altLang="zh-CN" sz="2200" b="1" i="1">
                        <a:latin typeface="Cambria Math" panose="02040503050406030204" pitchFamily="18" charset="0"/>
                        <a:ea typeface="+mn-ea"/>
                      </a:rPr>
                      <m:t> )=</m:t>
                    </m:r>
                    <m:r>
                      <a:rPr kumimoji="1" lang="en-US" altLang="zh-CN" sz="2200" b="1" i="1">
                        <a:latin typeface="Cambria Math" panose="02040503050406030204" pitchFamily="18" charset="0"/>
                        <a:ea typeface="+mn-ea"/>
                      </a:rPr>
                      <m:t>𝑮</m:t>
                    </m:r>
                    <m:r>
                      <a:rPr kumimoji="1" lang="en-US" altLang="zh-CN" sz="2200" b="1" i="1">
                        <a:latin typeface="Cambria Math" panose="02040503050406030204" pitchFamily="18" charset="0"/>
                        <a:ea typeface="+mn-ea"/>
                      </a:rPr>
                      <m:t>[</m:t>
                    </m:r>
                    <m:r>
                      <a:rPr kumimoji="1" lang="en-US" altLang="zh-CN" sz="2200" b="1" i="1">
                        <a:latin typeface="Cambria Math" panose="02040503050406030204" pitchFamily="18" charset="0"/>
                        <a:ea typeface="+mn-ea"/>
                      </a:rPr>
                      <m:t>𝒁</m:t>
                    </m:r>
                    <m:r>
                      <a:rPr kumimoji="1" lang="en-US" altLang="zh-CN" sz="2200" b="1" i="1">
                        <a:latin typeface="Cambria Math" panose="02040503050406030204" pitchFamily="18" charset="0"/>
                        <a:ea typeface="+mn-ea"/>
                      </a:rPr>
                      <m:t>(</m:t>
                    </m:r>
                    <m:r>
                      <a:rPr kumimoji="1" lang="en-US" altLang="zh-CN" sz="2200" i="1">
                        <a:latin typeface="Cambria Math" panose="02040503050406030204" pitchFamily="18" charset="0"/>
                      </a:rPr>
                      <m:t>𝒕</m:t>
                    </m:r>
                    <m:r>
                      <a:rPr kumimoji="1" lang="en-US" altLang="zh-CN" sz="2200" i="1" baseline="-25000">
                        <a:latin typeface="Cambria Math" panose="02040503050406030204" pitchFamily="18" charset="0"/>
                      </a:rPr>
                      <m:t>𝒏</m:t>
                    </m:r>
                    <m:r>
                      <a:rPr kumimoji="1" lang="en-US" altLang="zh-CN" sz="2200" b="1" i="1">
                        <a:latin typeface="Cambria Math" panose="02040503050406030204" pitchFamily="18" charset="0"/>
                        <a:ea typeface="+mn-ea"/>
                      </a:rPr>
                      <m:t>),</m:t>
                    </m:r>
                    <m:r>
                      <a:rPr kumimoji="1" lang="en-US" altLang="zh-CN" sz="2200" b="1" i="1">
                        <a:latin typeface="Cambria Math" panose="02040503050406030204" pitchFamily="18" charset="0"/>
                        <a:ea typeface="+mn-ea"/>
                      </a:rPr>
                      <m:t>𝑸</m:t>
                    </m:r>
                    <m:r>
                      <a:rPr kumimoji="1" lang="en-US" altLang="zh-CN" sz="2200" b="1" i="1">
                        <a:latin typeface="Cambria Math" panose="02040503050406030204" pitchFamily="18" charset="0"/>
                        <a:ea typeface="+mn-ea"/>
                      </a:rPr>
                      <m:t>(</m:t>
                    </m:r>
                    <m:r>
                      <a:rPr kumimoji="1" lang="en-US" altLang="zh-CN" sz="2200" i="1">
                        <a:latin typeface="Cambria Math" panose="02040503050406030204" pitchFamily="18" charset="0"/>
                      </a:rPr>
                      <m:t>𝒕</m:t>
                    </m:r>
                    <m:r>
                      <a:rPr kumimoji="1" lang="en-US" altLang="zh-CN" sz="2200" i="1" baseline="-25000">
                        <a:latin typeface="Cambria Math" panose="02040503050406030204" pitchFamily="18" charset="0"/>
                      </a:rPr>
                      <m:t>𝒏</m:t>
                    </m:r>
                    <m:r>
                      <a:rPr kumimoji="1" lang="en-US" altLang="zh-CN" sz="2200" b="1" i="1">
                        <a:latin typeface="Cambria Math" panose="02040503050406030204" pitchFamily="18" charset="0"/>
                        <a:ea typeface="+mn-ea"/>
                      </a:rPr>
                      <m:t>)] </m:t>
                    </m:r>
                  </m:oMath>
                </a14:m>
                <a:r>
                  <a:rPr kumimoji="1" lang="zh-CN" altLang="en-US" sz="2200" i="0" dirty="0">
                    <a:latin typeface="+mn-ea"/>
                    <a:ea typeface="+mn-ea"/>
                  </a:rPr>
                  <a:t>状态方程</a:t>
                </a:r>
                <a:r>
                  <a:rPr kumimoji="1" lang="zh-CN" altLang="en-US" sz="2200" b="0" i="0" dirty="0">
                    <a:latin typeface="+mn-ea"/>
                    <a:ea typeface="+mn-ea"/>
                  </a:rPr>
                  <a:t> </a:t>
                </a:r>
              </a:p>
            </p:txBody>
          </p:sp>
        </mc:Choice>
        <mc:Fallback xmlns="">
          <p:sp>
            <p:nvSpPr>
              <p:cNvPr id="27" name="Rectangle 21"/>
              <p:cNvSpPr>
                <a:spLocks noRot="1" noChangeAspect="1" noMove="1" noResize="1" noEditPoints="1" noAdjustHandles="1" noChangeArrowheads="1" noChangeShapeType="1" noTextEdit="1"/>
              </p:cNvSpPr>
              <p:nvPr/>
            </p:nvSpPr>
            <p:spPr bwMode="auto">
              <a:xfrm>
                <a:off x="657869" y="1538563"/>
                <a:ext cx="5009422" cy="430887"/>
              </a:xfrm>
              <a:prstGeom prst="rect">
                <a:avLst/>
              </a:prstGeom>
              <a:blipFill rotWithShape="0">
                <a:blip r:embed="rId23"/>
                <a:stretch>
                  <a:fillRect l="-730" t="-8451" b="-281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125000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trips(downRigh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strips(downRigh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strips(downRigh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6"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strips(downRigh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strips(downRight)">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strips(downRight)">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strips(downRigh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strips(downRight)">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strips(downRight)">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up)">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20" grpId="0" animBg="1"/>
      <p:bldP spid="22" grpId="0" animBg="1"/>
      <p:bldP spid="23" grpId="0" animBg="1"/>
      <p:bldP spid="25" grpId="0"/>
      <p:bldP spid="26" grpId="0"/>
      <p:bldP spid="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63224" y="92084"/>
            <a:ext cx="8417257"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en-US" altLang="zh-CN" sz="3200" dirty="0">
                <a:solidFill>
                  <a:srgbClr val="0000FF"/>
                </a:solidFill>
                <a:latin typeface="+mn-ea"/>
                <a:ea typeface="+mn-ea"/>
                <a:cs typeface="+mn-ea"/>
              </a:rPr>
              <a:t>5 </a:t>
            </a:r>
            <a:r>
              <a:rPr lang="zh-CN" altLang="en-US" sz="3200" dirty="0">
                <a:solidFill>
                  <a:srgbClr val="0000FF"/>
                </a:solidFill>
                <a:latin typeface="+mn-ea"/>
                <a:ea typeface="+mn-ea"/>
                <a:cs typeface="+mn-ea"/>
              </a:rPr>
              <a:t>顺序脉冲发生器</a:t>
            </a:r>
            <a:endParaRPr lang="zh-CN" altLang="en-US" sz="3200" dirty="0">
              <a:solidFill>
                <a:srgbClr val="0000FF"/>
              </a:solidFill>
              <a:latin typeface="+mn-ea"/>
              <a:ea typeface="+mn-ea"/>
              <a:cs typeface="+mn-ea"/>
              <a:sym typeface="+mn-lt"/>
            </a:endParaRPr>
          </a:p>
        </p:txBody>
      </p:sp>
      <p:grpSp>
        <p:nvGrpSpPr>
          <p:cNvPr id="13" name="Group 121"/>
          <p:cNvGrpSpPr>
            <a:grpSpLocks/>
          </p:cNvGrpSpPr>
          <p:nvPr/>
        </p:nvGrpSpPr>
        <p:grpSpPr bwMode="auto">
          <a:xfrm>
            <a:off x="936805" y="1256725"/>
            <a:ext cx="4121150" cy="347662"/>
            <a:chOff x="465" y="1005"/>
            <a:chExt cx="2596" cy="219"/>
          </a:xfrm>
        </p:grpSpPr>
        <p:sp>
          <p:nvSpPr>
            <p:cNvPr id="14" name="Line 21"/>
            <p:cNvSpPr>
              <a:spLocks noChangeShapeType="1"/>
            </p:cNvSpPr>
            <p:nvPr/>
          </p:nvSpPr>
          <p:spPr bwMode="auto">
            <a:xfrm>
              <a:off x="465" y="1224"/>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2"/>
            <p:cNvSpPr>
              <a:spLocks noChangeShapeType="1"/>
            </p:cNvSpPr>
            <p:nvPr/>
          </p:nvSpPr>
          <p:spPr bwMode="auto">
            <a:xfrm flipV="1">
              <a:off x="602"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23"/>
            <p:cNvSpPr>
              <a:spLocks noChangeShapeType="1"/>
            </p:cNvSpPr>
            <p:nvPr/>
          </p:nvSpPr>
          <p:spPr bwMode="auto">
            <a:xfrm>
              <a:off x="602" y="1005"/>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24"/>
            <p:cNvSpPr>
              <a:spLocks noChangeShapeType="1"/>
            </p:cNvSpPr>
            <p:nvPr/>
          </p:nvSpPr>
          <p:spPr bwMode="auto">
            <a:xfrm>
              <a:off x="739"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5"/>
            <p:cNvSpPr>
              <a:spLocks noChangeShapeType="1"/>
            </p:cNvSpPr>
            <p:nvPr/>
          </p:nvSpPr>
          <p:spPr bwMode="auto">
            <a:xfrm>
              <a:off x="739" y="1224"/>
              <a:ext cx="136"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6"/>
            <p:cNvSpPr>
              <a:spLocks noChangeShapeType="1"/>
            </p:cNvSpPr>
            <p:nvPr/>
          </p:nvSpPr>
          <p:spPr bwMode="auto">
            <a:xfrm flipV="1">
              <a:off x="875"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7"/>
            <p:cNvSpPr>
              <a:spLocks noChangeShapeType="1"/>
            </p:cNvSpPr>
            <p:nvPr/>
          </p:nvSpPr>
          <p:spPr bwMode="auto">
            <a:xfrm>
              <a:off x="875" y="1005"/>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8"/>
            <p:cNvSpPr>
              <a:spLocks noChangeShapeType="1"/>
            </p:cNvSpPr>
            <p:nvPr/>
          </p:nvSpPr>
          <p:spPr bwMode="auto">
            <a:xfrm>
              <a:off x="1012"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9"/>
            <p:cNvSpPr>
              <a:spLocks noChangeShapeType="1"/>
            </p:cNvSpPr>
            <p:nvPr/>
          </p:nvSpPr>
          <p:spPr bwMode="auto">
            <a:xfrm>
              <a:off x="1012" y="1224"/>
              <a:ext cx="136"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30"/>
            <p:cNvSpPr>
              <a:spLocks noChangeShapeType="1"/>
            </p:cNvSpPr>
            <p:nvPr/>
          </p:nvSpPr>
          <p:spPr bwMode="auto">
            <a:xfrm flipV="1">
              <a:off x="1148"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31"/>
            <p:cNvSpPr>
              <a:spLocks noChangeShapeType="1"/>
            </p:cNvSpPr>
            <p:nvPr/>
          </p:nvSpPr>
          <p:spPr bwMode="auto">
            <a:xfrm>
              <a:off x="1148" y="1005"/>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p:cNvSpPr>
              <a:spLocks noChangeShapeType="1"/>
            </p:cNvSpPr>
            <p:nvPr/>
          </p:nvSpPr>
          <p:spPr bwMode="auto">
            <a:xfrm>
              <a:off x="1285"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p:cNvSpPr>
              <a:spLocks noChangeShapeType="1"/>
            </p:cNvSpPr>
            <p:nvPr/>
          </p:nvSpPr>
          <p:spPr bwMode="auto">
            <a:xfrm>
              <a:off x="1285" y="1224"/>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34"/>
            <p:cNvSpPr>
              <a:spLocks noChangeShapeType="1"/>
            </p:cNvSpPr>
            <p:nvPr/>
          </p:nvSpPr>
          <p:spPr bwMode="auto">
            <a:xfrm flipV="1">
              <a:off x="1422"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5"/>
            <p:cNvSpPr>
              <a:spLocks noChangeShapeType="1"/>
            </p:cNvSpPr>
            <p:nvPr/>
          </p:nvSpPr>
          <p:spPr bwMode="auto">
            <a:xfrm>
              <a:off x="1422" y="1005"/>
              <a:ext cx="136"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6"/>
            <p:cNvSpPr>
              <a:spLocks noChangeShapeType="1"/>
            </p:cNvSpPr>
            <p:nvPr/>
          </p:nvSpPr>
          <p:spPr bwMode="auto">
            <a:xfrm>
              <a:off x="1558"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7"/>
            <p:cNvSpPr>
              <a:spLocks noChangeShapeType="1"/>
            </p:cNvSpPr>
            <p:nvPr/>
          </p:nvSpPr>
          <p:spPr bwMode="auto">
            <a:xfrm>
              <a:off x="1558" y="1224"/>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8"/>
            <p:cNvSpPr>
              <a:spLocks noChangeShapeType="1"/>
            </p:cNvSpPr>
            <p:nvPr/>
          </p:nvSpPr>
          <p:spPr bwMode="auto">
            <a:xfrm flipV="1">
              <a:off x="1695"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9"/>
            <p:cNvSpPr>
              <a:spLocks noChangeShapeType="1"/>
            </p:cNvSpPr>
            <p:nvPr/>
          </p:nvSpPr>
          <p:spPr bwMode="auto">
            <a:xfrm>
              <a:off x="1695" y="1005"/>
              <a:ext cx="136"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0"/>
            <p:cNvSpPr>
              <a:spLocks noChangeShapeType="1"/>
            </p:cNvSpPr>
            <p:nvPr/>
          </p:nvSpPr>
          <p:spPr bwMode="auto">
            <a:xfrm>
              <a:off x="1831"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41"/>
            <p:cNvSpPr>
              <a:spLocks noChangeShapeType="1"/>
            </p:cNvSpPr>
            <p:nvPr/>
          </p:nvSpPr>
          <p:spPr bwMode="auto">
            <a:xfrm>
              <a:off x="1831" y="1224"/>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42"/>
            <p:cNvSpPr>
              <a:spLocks noChangeShapeType="1"/>
            </p:cNvSpPr>
            <p:nvPr/>
          </p:nvSpPr>
          <p:spPr bwMode="auto">
            <a:xfrm flipV="1">
              <a:off x="1968"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43"/>
            <p:cNvSpPr>
              <a:spLocks noChangeShapeType="1"/>
            </p:cNvSpPr>
            <p:nvPr/>
          </p:nvSpPr>
          <p:spPr bwMode="auto">
            <a:xfrm>
              <a:off x="1968" y="1005"/>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44"/>
            <p:cNvSpPr>
              <a:spLocks noChangeShapeType="1"/>
            </p:cNvSpPr>
            <p:nvPr/>
          </p:nvSpPr>
          <p:spPr bwMode="auto">
            <a:xfrm>
              <a:off x="2105"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45"/>
            <p:cNvSpPr>
              <a:spLocks noChangeShapeType="1"/>
            </p:cNvSpPr>
            <p:nvPr/>
          </p:nvSpPr>
          <p:spPr bwMode="auto">
            <a:xfrm>
              <a:off x="2105" y="1224"/>
              <a:ext cx="136"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46"/>
            <p:cNvSpPr>
              <a:spLocks noChangeShapeType="1"/>
            </p:cNvSpPr>
            <p:nvPr/>
          </p:nvSpPr>
          <p:spPr bwMode="auto">
            <a:xfrm flipV="1">
              <a:off x="2241"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47"/>
            <p:cNvSpPr>
              <a:spLocks noChangeShapeType="1"/>
            </p:cNvSpPr>
            <p:nvPr/>
          </p:nvSpPr>
          <p:spPr bwMode="auto">
            <a:xfrm>
              <a:off x="2241" y="1005"/>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8"/>
            <p:cNvSpPr>
              <a:spLocks noChangeShapeType="1"/>
            </p:cNvSpPr>
            <p:nvPr/>
          </p:nvSpPr>
          <p:spPr bwMode="auto">
            <a:xfrm>
              <a:off x="2378"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49"/>
            <p:cNvSpPr>
              <a:spLocks noChangeShapeType="1"/>
            </p:cNvSpPr>
            <p:nvPr/>
          </p:nvSpPr>
          <p:spPr bwMode="auto">
            <a:xfrm>
              <a:off x="2378" y="1224"/>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50"/>
            <p:cNvSpPr>
              <a:spLocks noChangeShapeType="1"/>
            </p:cNvSpPr>
            <p:nvPr/>
          </p:nvSpPr>
          <p:spPr bwMode="auto">
            <a:xfrm flipV="1">
              <a:off x="2515"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1"/>
            <p:cNvSpPr>
              <a:spLocks noChangeShapeType="1"/>
            </p:cNvSpPr>
            <p:nvPr/>
          </p:nvSpPr>
          <p:spPr bwMode="auto">
            <a:xfrm>
              <a:off x="2515" y="1005"/>
              <a:ext cx="136"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2"/>
            <p:cNvSpPr>
              <a:spLocks noChangeShapeType="1"/>
            </p:cNvSpPr>
            <p:nvPr/>
          </p:nvSpPr>
          <p:spPr bwMode="auto">
            <a:xfrm>
              <a:off x="2651"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53"/>
            <p:cNvSpPr>
              <a:spLocks noChangeShapeType="1"/>
            </p:cNvSpPr>
            <p:nvPr/>
          </p:nvSpPr>
          <p:spPr bwMode="auto">
            <a:xfrm>
              <a:off x="2651" y="1224"/>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54"/>
            <p:cNvSpPr>
              <a:spLocks noChangeShapeType="1"/>
            </p:cNvSpPr>
            <p:nvPr/>
          </p:nvSpPr>
          <p:spPr bwMode="auto">
            <a:xfrm flipV="1">
              <a:off x="2788"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55"/>
            <p:cNvSpPr>
              <a:spLocks noChangeShapeType="1"/>
            </p:cNvSpPr>
            <p:nvPr/>
          </p:nvSpPr>
          <p:spPr bwMode="auto">
            <a:xfrm>
              <a:off x="2788" y="1005"/>
              <a:ext cx="136"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56"/>
            <p:cNvSpPr>
              <a:spLocks noChangeShapeType="1"/>
            </p:cNvSpPr>
            <p:nvPr/>
          </p:nvSpPr>
          <p:spPr bwMode="auto">
            <a:xfrm>
              <a:off x="2924" y="1005"/>
              <a:ext cx="0" cy="219"/>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57"/>
            <p:cNvSpPr>
              <a:spLocks noChangeShapeType="1"/>
            </p:cNvSpPr>
            <p:nvPr/>
          </p:nvSpPr>
          <p:spPr bwMode="auto">
            <a:xfrm>
              <a:off x="2924" y="1224"/>
              <a:ext cx="1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 name="Line 58"/>
          <p:cNvSpPr>
            <a:spLocks noChangeShapeType="1"/>
          </p:cNvSpPr>
          <p:nvPr/>
        </p:nvSpPr>
        <p:spPr bwMode="auto">
          <a:xfrm>
            <a:off x="936805" y="1779012"/>
            <a:ext cx="21748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59"/>
          <p:cNvSpPr>
            <a:spLocks noChangeShapeType="1"/>
          </p:cNvSpPr>
          <p:nvPr/>
        </p:nvSpPr>
        <p:spPr bwMode="auto">
          <a:xfrm>
            <a:off x="1154292" y="1779012"/>
            <a:ext cx="0" cy="34766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60"/>
          <p:cNvSpPr>
            <a:spLocks noChangeShapeType="1"/>
          </p:cNvSpPr>
          <p:nvPr/>
        </p:nvSpPr>
        <p:spPr bwMode="auto">
          <a:xfrm>
            <a:off x="1154292" y="2126675"/>
            <a:ext cx="433388"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61"/>
          <p:cNvSpPr>
            <a:spLocks noChangeShapeType="1"/>
          </p:cNvSpPr>
          <p:nvPr/>
        </p:nvSpPr>
        <p:spPr bwMode="auto">
          <a:xfrm>
            <a:off x="1587680" y="1779012"/>
            <a:ext cx="0" cy="347663"/>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62"/>
          <p:cNvSpPr>
            <a:spLocks noChangeShapeType="1"/>
          </p:cNvSpPr>
          <p:nvPr/>
        </p:nvSpPr>
        <p:spPr bwMode="auto">
          <a:xfrm>
            <a:off x="1587680" y="2126675"/>
            <a:ext cx="868362"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63"/>
          <p:cNvSpPr>
            <a:spLocks noChangeShapeType="1"/>
          </p:cNvSpPr>
          <p:nvPr/>
        </p:nvSpPr>
        <p:spPr bwMode="auto">
          <a:xfrm>
            <a:off x="2456042" y="1779012"/>
            <a:ext cx="0" cy="347663"/>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64"/>
          <p:cNvSpPr>
            <a:spLocks noChangeShapeType="1"/>
          </p:cNvSpPr>
          <p:nvPr/>
        </p:nvSpPr>
        <p:spPr bwMode="auto">
          <a:xfrm>
            <a:off x="2456042" y="2126675"/>
            <a:ext cx="1735138"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65"/>
          <p:cNvSpPr>
            <a:spLocks noChangeShapeType="1"/>
          </p:cNvSpPr>
          <p:nvPr/>
        </p:nvSpPr>
        <p:spPr bwMode="auto">
          <a:xfrm>
            <a:off x="4191180" y="1779012"/>
            <a:ext cx="0" cy="34766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66"/>
          <p:cNvSpPr>
            <a:spLocks noChangeShapeType="1"/>
          </p:cNvSpPr>
          <p:nvPr/>
        </p:nvSpPr>
        <p:spPr bwMode="auto">
          <a:xfrm>
            <a:off x="4191180" y="1779012"/>
            <a:ext cx="43338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67"/>
          <p:cNvSpPr>
            <a:spLocks noChangeShapeType="1"/>
          </p:cNvSpPr>
          <p:nvPr/>
        </p:nvSpPr>
        <p:spPr bwMode="auto">
          <a:xfrm>
            <a:off x="4624567" y="1779012"/>
            <a:ext cx="0" cy="34766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68"/>
          <p:cNvSpPr>
            <a:spLocks noChangeShapeType="1"/>
          </p:cNvSpPr>
          <p:nvPr/>
        </p:nvSpPr>
        <p:spPr bwMode="auto">
          <a:xfrm>
            <a:off x="4624567" y="2126675"/>
            <a:ext cx="433388"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69"/>
          <p:cNvSpPr>
            <a:spLocks noChangeShapeType="1"/>
          </p:cNvSpPr>
          <p:nvPr/>
        </p:nvSpPr>
        <p:spPr bwMode="auto">
          <a:xfrm flipH="1">
            <a:off x="936805" y="2648962"/>
            <a:ext cx="21748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70"/>
          <p:cNvSpPr>
            <a:spLocks noChangeShapeType="1"/>
          </p:cNvSpPr>
          <p:nvPr/>
        </p:nvSpPr>
        <p:spPr bwMode="auto">
          <a:xfrm>
            <a:off x="1154292" y="2301300"/>
            <a:ext cx="0" cy="34766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71"/>
          <p:cNvSpPr>
            <a:spLocks noChangeShapeType="1"/>
          </p:cNvSpPr>
          <p:nvPr/>
        </p:nvSpPr>
        <p:spPr bwMode="auto">
          <a:xfrm>
            <a:off x="1154292" y="2301300"/>
            <a:ext cx="433388"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72"/>
          <p:cNvSpPr>
            <a:spLocks noChangeShapeType="1"/>
          </p:cNvSpPr>
          <p:nvPr/>
        </p:nvSpPr>
        <p:spPr bwMode="auto">
          <a:xfrm>
            <a:off x="1587680" y="2301300"/>
            <a:ext cx="0" cy="34766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73"/>
          <p:cNvSpPr>
            <a:spLocks noChangeShapeType="1"/>
          </p:cNvSpPr>
          <p:nvPr/>
        </p:nvSpPr>
        <p:spPr bwMode="auto">
          <a:xfrm>
            <a:off x="1587680" y="2648962"/>
            <a:ext cx="303688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74"/>
          <p:cNvSpPr>
            <a:spLocks noChangeShapeType="1"/>
          </p:cNvSpPr>
          <p:nvPr/>
        </p:nvSpPr>
        <p:spPr bwMode="auto">
          <a:xfrm flipV="1">
            <a:off x="4624567" y="2301300"/>
            <a:ext cx="0" cy="34766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75"/>
          <p:cNvSpPr>
            <a:spLocks noChangeShapeType="1"/>
          </p:cNvSpPr>
          <p:nvPr/>
        </p:nvSpPr>
        <p:spPr bwMode="auto">
          <a:xfrm>
            <a:off x="4624567" y="2301300"/>
            <a:ext cx="433388"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76"/>
          <p:cNvSpPr>
            <a:spLocks noChangeShapeType="1"/>
          </p:cNvSpPr>
          <p:nvPr/>
        </p:nvSpPr>
        <p:spPr bwMode="auto">
          <a:xfrm>
            <a:off x="936805" y="3169662"/>
            <a:ext cx="650875"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77"/>
          <p:cNvSpPr>
            <a:spLocks noChangeShapeType="1"/>
          </p:cNvSpPr>
          <p:nvPr/>
        </p:nvSpPr>
        <p:spPr bwMode="auto">
          <a:xfrm>
            <a:off x="1587680" y="2822000"/>
            <a:ext cx="0" cy="34766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78"/>
          <p:cNvSpPr>
            <a:spLocks noChangeShapeType="1"/>
          </p:cNvSpPr>
          <p:nvPr/>
        </p:nvSpPr>
        <p:spPr bwMode="auto">
          <a:xfrm>
            <a:off x="1587680" y="2822000"/>
            <a:ext cx="43338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79"/>
          <p:cNvSpPr>
            <a:spLocks noChangeShapeType="1"/>
          </p:cNvSpPr>
          <p:nvPr/>
        </p:nvSpPr>
        <p:spPr bwMode="auto">
          <a:xfrm>
            <a:off x="2021067" y="2822000"/>
            <a:ext cx="0" cy="34766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80"/>
          <p:cNvSpPr>
            <a:spLocks noChangeShapeType="1"/>
          </p:cNvSpPr>
          <p:nvPr/>
        </p:nvSpPr>
        <p:spPr bwMode="auto">
          <a:xfrm>
            <a:off x="2021067" y="3169662"/>
            <a:ext cx="446088"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81"/>
          <p:cNvSpPr>
            <a:spLocks noChangeShapeType="1"/>
          </p:cNvSpPr>
          <p:nvPr/>
        </p:nvSpPr>
        <p:spPr bwMode="auto">
          <a:xfrm>
            <a:off x="2456042" y="2822000"/>
            <a:ext cx="0" cy="347662"/>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Line 82"/>
          <p:cNvSpPr>
            <a:spLocks noChangeShapeType="1"/>
          </p:cNvSpPr>
          <p:nvPr/>
        </p:nvSpPr>
        <p:spPr bwMode="auto">
          <a:xfrm>
            <a:off x="3322817" y="2822000"/>
            <a:ext cx="0" cy="347662"/>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83"/>
          <p:cNvSpPr>
            <a:spLocks noChangeShapeType="1"/>
          </p:cNvSpPr>
          <p:nvPr/>
        </p:nvSpPr>
        <p:spPr bwMode="auto">
          <a:xfrm>
            <a:off x="936805" y="3691950"/>
            <a:ext cx="1084262"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84"/>
          <p:cNvSpPr>
            <a:spLocks noChangeShapeType="1"/>
          </p:cNvSpPr>
          <p:nvPr/>
        </p:nvSpPr>
        <p:spPr bwMode="auto">
          <a:xfrm>
            <a:off x="2021067" y="3344287"/>
            <a:ext cx="0" cy="34766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85"/>
          <p:cNvSpPr>
            <a:spLocks noChangeShapeType="1"/>
          </p:cNvSpPr>
          <p:nvPr/>
        </p:nvSpPr>
        <p:spPr bwMode="auto">
          <a:xfrm>
            <a:off x="2021067" y="3344287"/>
            <a:ext cx="434975"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86"/>
          <p:cNvSpPr>
            <a:spLocks noChangeShapeType="1"/>
          </p:cNvSpPr>
          <p:nvPr/>
        </p:nvSpPr>
        <p:spPr bwMode="auto">
          <a:xfrm>
            <a:off x="2456042" y="3344287"/>
            <a:ext cx="0" cy="34766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 name="Line 87"/>
          <p:cNvSpPr>
            <a:spLocks noChangeShapeType="1"/>
          </p:cNvSpPr>
          <p:nvPr/>
        </p:nvSpPr>
        <p:spPr bwMode="auto">
          <a:xfrm>
            <a:off x="2456042" y="3691950"/>
            <a:ext cx="2601913"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0" name="Line 88"/>
          <p:cNvSpPr>
            <a:spLocks noChangeShapeType="1"/>
          </p:cNvSpPr>
          <p:nvPr/>
        </p:nvSpPr>
        <p:spPr bwMode="auto">
          <a:xfrm>
            <a:off x="936805" y="4214237"/>
            <a:ext cx="151923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 name="Line 89"/>
          <p:cNvSpPr>
            <a:spLocks noChangeShapeType="1"/>
          </p:cNvSpPr>
          <p:nvPr/>
        </p:nvSpPr>
        <p:spPr bwMode="auto">
          <a:xfrm>
            <a:off x="2456042" y="3866575"/>
            <a:ext cx="0" cy="34766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 name="Line 90"/>
          <p:cNvSpPr>
            <a:spLocks noChangeShapeType="1"/>
          </p:cNvSpPr>
          <p:nvPr/>
        </p:nvSpPr>
        <p:spPr bwMode="auto">
          <a:xfrm>
            <a:off x="2456042" y="3866575"/>
            <a:ext cx="433388"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91"/>
          <p:cNvSpPr>
            <a:spLocks noChangeShapeType="1"/>
          </p:cNvSpPr>
          <p:nvPr/>
        </p:nvSpPr>
        <p:spPr bwMode="auto">
          <a:xfrm>
            <a:off x="2889430" y="3866575"/>
            <a:ext cx="0" cy="34766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92"/>
          <p:cNvSpPr>
            <a:spLocks noChangeShapeType="1"/>
          </p:cNvSpPr>
          <p:nvPr/>
        </p:nvSpPr>
        <p:spPr bwMode="auto">
          <a:xfrm>
            <a:off x="2889430" y="4214237"/>
            <a:ext cx="2168525"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93"/>
          <p:cNvSpPr>
            <a:spLocks noChangeShapeType="1"/>
          </p:cNvSpPr>
          <p:nvPr/>
        </p:nvSpPr>
        <p:spPr bwMode="auto">
          <a:xfrm>
            <a:off x="3322817" y="3866575"/>
            <a:ext cx="0" cy="347662"/>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94"/>
          <p:cNvSpPr>
            <a:spLocks noChangeShapeType="1"/>
          </p:cNvSpPr>
          <p:nvPr/>
        </p:nvSpPr>
        <p:spPr bwMode="auto">
          <a:xfrm>
            <a:off x="4191180" y="3866575"/>
            <a:ext cx="0" cy="347662"/>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Line 95"/>
          <p:cNvSpPr>
            <a:spLocks noChangeShapeType="1"/>
          </p:cNvSpPr>
          <p:nvPr/>
        </p:nvSpPr>
        <p:spPr bwMode="auto">
          <a:xfrm>
            <a:off x="936805" y="4734937"/>
            <a:ext cx="1952625"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Line 96"/>
          <p:cNvSpPr>
            <a:spLocks noChangeShapeType="1"/>
          </p:cNvSpPr>
          <p:nvPr/>
        </p:nvSpPr>
        <p:spPr bwMode="auto">
          <a:xfrm>
            <a:off x="2889430" y="4387275"/>
            <a:ext cx="0" cy="34766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97"/>
          <p:cNvSpPr>
            <a:spLocks noChangeShapeType="1"/>
          </p:cNvSpPr>
          <p:nvPr/>
        </p:nvSpPr>
        <p:spPr bwMode="auto">
          <a:xfrm>
            <a:off x="2889430" y="4387275"/>
            <a:ext cx="433387"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98"/>
          <p:cNvSpPr>
            <a:spLocks noChangeShapeType="1"/>
          </p:cNvSpPr>
          <p:nvPr/>
        </p:nvSpPr>
        <p:spPr bwMode="auto">
          <a:xfrm>
            <a:off x="3322817" y="4387275"/>
            <a:ext cx="0" cy="34766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99"/>
          <p:cNvSpPr>
            <a:spLocks noChangeShapeType="1"/>
          </p:cNvSpPr>
          <p:nvPr/>
        </p:nvSpPr>
        <p:spPr bwMode="auto">
          <a:xfrm>
            <a:off x="3322817" y="4734937"/>
            <a:ext cx="1735138"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100"/>
          <p:cNvSpPr>
            <a:spLocks noChangeShapeType="1"/>
          </p:cNvSpPr>
          <p:nvPr/>
        </p:nvSpPr>
        <p:spPr bwMode="auto">
          <a:xfrm>
            <a:off x="936805" y="5257225"/>
            <a:ext cx="2386012"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01"/>
          <p:cNvSpPr>
            <a:spLocks noChangeShapeType="1"/>
          </p:cNvSpPr>
          <p:nvPr/>
        </p:nvSpPr>
        <p:spPr bwMode="auto">
          <a:xfrm>
            <a:off x="3322817" y="4909562"/>
            <a:ext cx="0" cy="34766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102"/>
          <p:cNvSpPr>
            <a:spLocks noChangeShapeType="1"/>
          </p:cNvSpPr>
          <p:nvPr/>
        </p:nvSpPr>
        <p:spPr bwMode="auto">
          <a:xfrm>
            <a:off x="3322817" y="4909562"/>
            <a:ext cx="433388"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103"/>
          <p:cNvSpPr>
            <a:spLocks noChangeShapeType="1"/>
          </p:cNvSpPr>
          <p:nvPr/>
        </p:nvSpPr>
        <p:spPr bwMode="auto">
          <a:xfrm>
            <a:off x="3756205" y="4909562"/>
            <a:ext cx="0" cy="34766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 name="Line 104"/>
          <p:cNvSpPr>
            <a:spLocks noChangeShapeType="1"/>
          </p:cNvSpPr>
          <p:nvPr/>
        </p:nvSpPr>
        <p:spPr bwMode="auto">
          <a:xfrm>
            <a:off x="3756205" y="5257225"/>
            <a:ext cx="1301750"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Line 105"/>
          <p:cNvSpPr>
            <a:spLocks noChangeShapeType="1"/>
          </p:cNvSpPr>
          <p:nvPr/>
        </p:nvSpPr>
        <p:spPr bwMode="auto">
          <a:xfrm>
            <a:off x="4191180" y="4909562"/>
            <a:ext cx="0" cy="347663"/>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 name="Line 106"/>
          <p:cNvSpPr>
            <a:spLocks noChangeShapeType="1"/>
          </p:cNvSpPr>
          <p:nvPr/>
        </p:nvSpPr>
        <p:spPr bwMode="auto">
          <a:xfrm>
            <a:off x="936805" y="5779512"/>
            <a:ext cx="2819400"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107"/>
          <p:cNvSpPr>
            <a:spLocks noChangeShapeType="1"/>
          </p:cNvSpPr>
          <p:nvPr/>
        </p:nvSpPr>
        <p:spPr bwMode="auto">
          <a:xfrm>
            <a:off x="3756205" y="5431850"/>
            <a:ext cx="0" cy="34766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108"/>
          <p:cNvSpPr>
            <a:spLocks noChangeShapeType="1"/>
          </p:cNvSpPr>
          <p:nvPr/>
        </p:nvSpPr>
        <p:spPr bwMode="auto">
          <a:xfrm>
            <a:off x="3756205" y="5431850"/>
            <a:ext cx="434975"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109"/>
          <p:cNvSpPr>
            <a:spLocks noChangeShapeType="1"/>
          </p:cNvSpPr>
          <p:nvPr/>
        </p:nvSpPr>
        <p:spPr bwMode="auto">
          <a:xfrm>
            <a:off x="4191180" y="5431850"/>
            <a:ext cx="0" cy="34766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110"/>
          <p:cNvSpPr>
            <a:spLocks noChangeShapeType="1"/>
          </p:cNvSpPr>
          <p:nvPr/>
        </p:nvSpPr>
        <p:spPr bwMode="auto">
          <a:xfrm>
            <a:off x="4191180" y="5779512"/>
            <a:ext cx="866775"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 name="Text Box 111"/>
          <p:cNvSpPr txBox="1">
            <a:spLocks noChangeArrowheads="1"/>
          </p:cNvSpPr>
          <p:nvPr/>
        </p:nvSpPr>
        <p:spPr bwMode="auto">
          <a:xfrm>
            <a:off x="449442" y="1245612"/>
            <a:ext cx="5969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CP</a:t>
            </a:r>
          </a:p>
        </p:txBody>
      </p:sp>
      <p:sp>
        <p:nvSpPr>
          <p:cNvPr id="114" name="Text Box 112"/>
          <p:cNvSpPr txBox="1">
            <a:spLocks noChangeArrowheads="1"/>
          </p:cNvSpPr>
          <p:nvPr/>
        </p:nvSpPr>
        <p:spPr bwMode="auto">
          <a:xfrm>
            <a:off x="485955" y="1759962"/>
            <a:ext cx="5953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T</a:t>
            </a:r>
            <a:r>
              <a:rPr lang="en-US" altLang="zh-CN" sz="2400" i="0" baseline="-25000"/>
              <a:t>0</a:t>
            </a:r>
            <a:endParaRPr lang="en-US" altLang="zh-CN" sz="2400" i="0"/>
          </a:p>
        </p:txBody>
      </p:sp>
      <p:sp>
        <p:nvSpPr>
          <p:cNvPr id="115" name="Text Box 113"/>
          <p:cNvSpPr txBox="1">
            <a:spLocks noChangeArrowheads="1"/>
          </p:cNvSpPr>
          <p:nvPr/>
        </p:nvSpPr>
        <p:spPr bwMode="auto">
          <a:xfrm>
            <a:off x="485955" y="2266375"/>
            <a:ext cx="595312"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T</a:t>
            </a:r>
            <a:r>
              <a:rPr lang="en-US" altLang="zh-CN" sz="2400" i="0" baseline="-25000"/>
              <a:t>1</a:t>
            </a:r>
            <a:endParaRPr lang="en-US" altLang="zh-CN" sz="2400" i="0"/>
          </a:p>
        </p:txBody>
      </p:sp>
      <p:sp>
        <p:nvSpPr>
          <p:cNvPr id="116" name="Text Box 114"/>
          <p:cNvSpPr txBox="1">
            <a:spLocks noChangeArrowheads="1"/>
          </p:cNvSpPr>
          <p:nvPr/>
        </p:nvSpPr>
        <p:spPr bwMode="auto">
          <a:xfrm>
            <a:off x="485955" y="2842637"/>
            <a:ext cx="595312"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T</a:t>
            </a:r>
            <a:r>
              <a:rPr lang="en-US" altLang="zh-CN" sz="2400" i="0" baseline="-25000"/>
              <a:t>2</a:t>
            </a:r>
            <a:endParaRPr lang="en-US" altLang="zh-CN" sz="2400" i="0"/>
          </a:p>
        </p:txBody>
      </p:sp>
      <p:sp>
        <p:nvSpPr>
          <p:cNvPr id="117" name="Text Box 115"/>
          <p:cNvSpPr txBox="1">
            <a:spLocks noChangeArrowheads="1"/>
          </p:cNvSpPr>
          <p:nvPr/>
        </p:nvSpPr>
        <p:spPr bwMode="auto">
          <a:xfrm>
            <a:off x="485955" y="3417312"/>
            <a:ext cx="5953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T</a:t>
            </a:r>
            <a:r>
              <a:rPr lang="en-US" altLang="zh-CN" sz="2400" i="0" baseline="-25000"/>
              <a:t>3</a:t>
            </a:r>
            <a:endParaRPr lang="en-US" altLang="zh-CN" sz="2400" i="0"/>
          </a:p>
        </p:txBody>
      </p:sp>
      <p:sp>
        <p:nvSpPr>
          <p:cNvPr id="118" name="Text Box 116"/>
          <p:cNvSpPr txBox="1">
            <a:spLocks noChangeArrowheads="1"/>
          </p:cNvSpPr>
          <p:nvPr/>
        </p:nvSpPr>
        <p:spPr bwMode="auto">
          <a:xfrm>
            <a:off x="485955" y="3922137"/>
            <a:ext cx="595312"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T</a:t>
            </a:r>
            <a:r>
              <a:rPr lang="en-US" altLang="zh-CN" sz="2400" i="0" baseline="-25000"/>
              <a:t>4</a:t>
            </a:r>
            <a:endParaRPr lang="en-US" altLang="zh-CN" sz="2400" i="0"/>
          </a:p>
        </p:txBody>
      </p:sp>
      <p:sp>
        <p:nvSpPr>
          <p:cNvPr id="119" name="Text Box 117"/>
          <p:cNvSpPr txBox="1">
            <a:spLocks noChangeArrowheads="1"/>
          </p:cNvSpPr>
          <p:nvPr/>
        </p:nvSpPr>
        <p:spPr bwMode="auto">
          <a:xfrm>
            <a:off x="485955" y="4496812"/>
            <a:ext cx="5953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T</a:t>
            </a:r>
            <a:r>
              <a:rPr lang="en-US" altLang="zh-CN" sz="2400" i="0" baseline="-25000"/>
              <a:t>5</a:t>
            </a:r>
            <a:endParaRPr lang="en-US" altLang="zh-CN" sz="2400" i="0"/>
          </a:p>
        </p:txBody>
      </p:sp>
      <p:sp>
        <p:nvSpPr>
          <p:cNvPr id="120" name="Text Box 118"/>
          <p:cNvSpPr txBox="1">
            <a:spLocks noChangeArrowheads="1"/>
          </p:cNvSpPr>
          <p:nvPr/>
        </p:nvSpPr>
        <p:spPr bwMode="auto">
          <a:xfrm>
            <a:off x="485955" y="4961950"/>
            <a:ext cx="595312"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T</a:t>
            </a:r>
            <a:r>
              <a:rPr lang="en-US" altLang="zh-CN" sz="2400" i="0" baseline="-25000"/>
              <a:t>6</a:t>
            </a:r>
            <a:endParaRPr lang="en-US" altLang="zh-CN" sz="2400" i="0"/>
          </a:p>
        </p:txBody>
      </p:sp>
      <p:sp>
        <p:nvSpPr>
          <p:cNvPr id="121" name="Text Box 119"/>
          <p:cNvSpPr txBox="1">
            <a:spLocks noChangeArrowheads="1"/>
          </p:cNvSpPr>
          <p:nvPr/>
        </p:nvSpPr>
        <p:spPr bwMode="auto">
          <a:xfrm>
            <a:off x="485955" y="5466775"/>
            <a:ext cx="5953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en-US" altLang="zh-CN" sz="2400" i="0"/>
              <a:t>T</a:t>
            </a:r>
            <a:r>
              <a:rPr lang="en-US" altLang="zh-CN" sz="2400" i="0" baseline="-25000"/>
              <a:t>7</a:t>
            </a:r>
            <a:endParaRPr lang="en-US" altLang="zh-CN" sz="2400" i="0"/>
          </a:p>
        </p:txBody>
      </p:sp>
      <p:sp>
        <p:nvSpPr>
          <p:cNvPr id="122" name="Text Box 120"/>
          <p:cNvSpPr txBox="1">
            <a:spLocks noChangeArrowheads="1"/>
          </p:cNvSpPr>
          <p:nvPr/>
        </p:nvSpPr>
        <p:spPr bwMode="auto">
          <a:xfrm>
            <a:off x="774881" y="6076375"/>
            <a:ext cx="39576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a:lnSpc>
                <a:spcPct val="100000"/>
              </a:lnSpc>
              <a:spcBef>
                <a:spcPct val="0"/>
              </a:spcBef>
              <a:buFontTx/>
              <a:buNone/>
            </a:pPr>
            <a:r>
              <a:rPr lang="zh-CN" altLang="en-US" sz="2400" i="0" dirty="0"/>
              <a:t>顺序脉冲发生器波形图</a:t>
            </a:r>
          </a:p>
        </p:txBody>
      </p:sp>
      <p:sp>
        <p:nvSpPr>
          <p:cNvPr id="123" name="Line 122"/>
          <p:cNvSpPr>
            <a:spLocks noChangeShapeType="1"/>
          </p:cNvSpPr>
          <p:nvPr/>
        </p:nvSpPr>
        <p:spPr bwMode="auto">
          <a:xfrm>
            <a:off x="2467155" y="3161725"/>
            <a:ext cx="863600"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23"/>
          <p:cNvSpPr>
            <a:spLocks noChangeShapeType="1"/>
          </p:cNvSpPr>
          <p:nvPr/>
        </p:nvSpPr>
        <p:spPr bwMode="auto">
          <a:xfrm>
            <a:off x="3330755" y="3161725"/>
            <a:ext cx="1727200" cy="0"/>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AutoShape 124"/>
          <p:cNvSpPr>
            <a:spLocks noChangeArrowheads="1"/>
          </p:cNvSpPr>
          <p:nvPr/>
        </p:nvSpPr>
        <p:spPr bwMode="auto">
          <a:xfrm>
            <a:off x="5136345" y="-117929"/>
            <a:ext cx="3829707" cy="1877891"/>
          </a:xfrm>
          <a:prstGeom prst="wedgeEllipseCallout">
            <a:avLst>
              <a:gd name="adj1" fmla="val -117363"/>
              <a:gd name="adj2" fmla="val 44840"/>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b="0" i="0" dirty="0">
                <a:latin typeface="+mn-ea"/>
                <a:ea typeface="+mn-ea"/>
              </a:rPr>
              <a:t>尖脉冲是竞争冒险现象在译码器输出端产生的干扰脉冲。</a:t>
            </a:r>
          </a:p>
        </p:txBody>
      </p:sp>
      <p:grpSp>
        <p:nvGrpSpPr>
          <p:cNvPr id="126" name="Group 125"/>
          <p:cNvGrpSpPr>
            <a:grpSpLocks/>
          </p:cNvGrpSpPr>
          <p:nvPr/>
        </p:nvGrpSpPr>
        <p:grpSpPr bwMode="auto">
          <a:xfrm>
            <a:off x="5425928" y="1779012"/>
            <a:ext cx="3540124" cy="2916238"/>
            <a:chOff x="1603" y="850"/>
            <a:chExt cx="2230" cy="1837"/>
          </a:xfrm>
        </p:grpSpPr>
        <p:sp>
          <p:nvSpPr>
            <p:cNvPr id="127" name="Rectangle 126"/>
            <p:cNvSpPr>
              <a:spLocks noChangeArrowheads="1"/>
            </p:cNvSpPr>
            <p:nvPr/>
          </p:nvSpPr>
          <p:spPr bwMode="auto">
            <a:xfrm>
              <a:off x="1694" y="850"/>
              <a:ext cx="20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dirty="0"/>
                <a:t>产生干扰脉冲的状态</a:t>
              </a:r>
            </a:p>
          </p:txBody>
        </p:sp>
        <p:sp>
          <p:nvSpPr>
            <p:cNvPr id="128" name="Rectangle 127"/>
            <p:cNvSpPr>
              <a:spLocks noChangeArrowheads="1"/>
            </p:cNvSpPr>
            <p:nvPr/>
          </p:nvSpPr>
          <p:spPr bwMode="auto">
            <a:xfrm>
              <a:off x="1603" y="1167"/>
              <a:ext cx="72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a:t>计数器的状态</a:t>
              </a:r>
            </a:p>
          </p:txBody>
        </p:sp>
        <p:sp>
          <p:nvSpPr>
            <p:cNvPr id="129" name="Rectangle 128"/>
            <p:cNvSpPr>
              <a:spLocks noChangeArrowheads="1"/>
            </p:cNvSpPr>
            <p:nvPr/>
          </p:nvSpPr>
          <p:spPr bwMode="auto">
            <a:xfrm>
              <a:off x="1610" y="1162"/>
              <a:ext cx="690" cy="526"/>
            </a:xfrm>
            <a:prstGeom prst="rect">
              <a:avLst/>
            </a:prstGeom>
            <a:noFill/>
            <a:ln w="28575">
              <a:solidFill>
                <a:srgbClr val="54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30" name="Rectangle 129"/>
            <p:cNvSpPr>
              <a:spLocks noChangeArrowheads="1"/>
            </p:cNvSpPr>
            <p:nvPr/>
          </p:nvSpPr>
          <p:spPr bwMode="auto">
            <a:xfrm>
              <a:off x="2238" y="1258"/>
              <a:ext cx="63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a:t>次态</a:t>
              </a:r>
            </a:p>
          </p:txBody>
        </p:sp>
        <p:sp>
          <p:nvSpPr>
            <p:cNvPr id="131" name="Rectangle 130"/>
            <p:cNvSpPr>
              <a:spLocks noChangeArrowheads="1"/>
            </p:cNvSpPr>
            <p:nvPr/>
          </p:nvSpPr>
          <p:spPr bwMode="auto">
            <a:xfrm>
              <a:off x="2300" y="1162"/>
              <a:ext cx="580" cy="526"/>
            </a:xfrm>
            <a:prstGeom prst="rect">
              <a:avLst/>
            </a:prstGeom>
            <a:noFill/>
            <a:ln w="28575">
              <a:solidFill>
                <a:srgbClr val="54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32" name="Rectangle 131"/>
            <p:cNvSpPr>
              <a:spLocks noChangeArrowheads="1"/>
            </p:cNvSpPr>
            <p:nvPr/>
          </p:nvSpPr>
          <p:spPr bwMode="auto">
            <a:xfrm>
              <a:off x="2828" y="1167"/>
              <a:ext cx="998"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dirty="0"/>
                <a:t>干扰脉冲窄脉冲</a:t>
              </a:r>
            </a:p>
          </p:txBody>
        </p:sp>
        <p:sp>
          <p:nvSpPr>
            <p:cNvPr id="133" name="Rectangle 132"/>
            <p:cNvSpPr>
              <a:spLocks noChangeArrowheads="1"/>
            </p:cNvSpPr>
            <p:nvPr/>
          </p:nvSpPr>
          <p:spPr bwMode="auto">
            <a:xfrm>
              <a:off x="1648" y="1693"/>
              <a:ext cx="527"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7938">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001</a:t>
              </a:r>
            </a:p>
            <a:p>
              <a:pPr algn="ctr">
                <a:lnSpc>
                  <a:spcPct val="100000"/>
                </a:lnSpc>
                <a:spcBef>
                  <a:spcPct val="0"/>
                </a:spcBef>
                <a:buFontTx/>
                <a:buNone/>
              </a:pPr>
              <a:r>
                <a:rPr kumimoji="1" lang="en-US" altLang="zh-CN" sz="2400" i="0"/>
                <a:t>011</a:t>
              </a:r>
            </a:p>
            <a:p>
              <a:pPr algn="ctr">
                <a:lnSpc>
                  <a:spcPct val="100000"/>
                </a:lnSpc>
                <a:spcBef>
                  <a:spcPct val="0"/>
                </a:spcBef>
                <a:buFontTx/>
                <a:buNone/>
              </a:pPr>
              <a:r>
                <a:rPr kumimoji="1" lang="en-US" altLang="zh-CN" sz="2400" i="0"/>
                <a:t>101</a:t>
              </a:r>
            </a:p>
            <a:p>
              <a:pPr algn="ctr">
                <a:lnSpc>
                  <a:spcPct val="100000"/>
                </a:lnSpc>
                <a:spcBef>
                  <a:spcPct val="0"/>
                </a:spcBef>
                <a:buFontTx/>
                <a:buNone/>
              </a:pPr>
              <a:r>
                <a:rPr kumimoji="1" lang="en-US" altLang="zh-CN" sz="2400" i="0"/>
                <a:t>111</a:t>
              </a:r>
            </a:p>
          </p:txBody>
        </p:sp>
        <p:sp>
          <p:nvSpPr>
            <p:cNvPr id="134" name="Rectangle 133"/>
            <p:cNvSpPr>
              <a:spLocks noChangeArrowheads="1"/>
            </p:cNvSpPr>
            <p:nvPr/>
          </p:nvSpPr>
          <p:spPr bwMode="auto">
            <a:xfrm>
              <a:off x="1610" y="1688"/>
              <a:ext cx="690" cy="994"/>
            </a:xfrm>
            <a:prstGeom prst="rect">
              <a:avLst/>
            </a:prstGeom>
            <a:noFill/>
            <a:ln w="28575">
              <a:solidFill>
                <a:srgbClr val="54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35" name="Rectangle 134"/>
            <p:cNvSpPr>
              <a:spLocks noChangeArrowheads="1"/>
            </p:cNvSpPr>
            <p:nvPr/>
          </p:nvSpPr>
          <p:spPr bwMode="auto">
            <a:xfrm>
              <a:off x="2368" y="1693"/>
              <a:ext cx="430"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010</a:t>
              </a:r>
            </a:p>
            <a:p>
              <a:pPr algn="ctr">
                <a:lnSpc>
                  <a:spcPct val="100000"/>
                </a:lnSpc>
                <a:spcBef>
                  <a:spcPct val="0"/>
                </a:spcBef>
                <a:buFontTx/>
                <a:buNone/>
              </a:pPr>
              <a:r>
                <a:rPr kumimoji="1" lang="en-US" altLang="zh-CN" sz="2400" i="0"/>
                <a:t>100</a:t>
              </a:r>
            </a:p>
            <a:p>
              <a:pPr algn="ctr">
                <a:lnSpc>
                  <a:spcPct val="100000"/>
                </a:lnSpc>
                <a:spcBef>
                  <a:spcPct val="0"/>
                </a:spcBef>
                <a:buFontTx/>
                <a:buNone/>
              </a:pPr>
              <a:r>
                <a:rPr kumimoji="1" lang="en-US" altLang="zh-CN" sz="2400" i="0"/>
                <a:t>110</a:t>
              </a:r>
            </a:p>
            <a:p>
              <a:pPr algn="ctr">
                <a:lnSpc>
                  <a:spcPct val="100000"/>
                </a:lnSpc>
                <a:spcBef>
                  <a:spcPct val="0"/>
                </a:spcBef>
                <a:buFontTx/>
                <a:buNone/>
              </a:pPr>
              <a:r>
                <a:rPr kumimoji="1" lang="en-US" altLang="zh-CN" sz="2400" i="0"/>
                <a:t>000</a:t>
              </a:r>
            </a:p>
            <a:p>
              <a:pPr algn="ctr">
                <a:lnSpc>
                  <a:spcPct val="100000"/>
                </a:lnSpc>
                <a:spcBef>
                  <a:spcPct val="0"/>
                </a:spcBef>
                <a:buFontTx/>
                <a:buNone/>
              </a:pPr>
              <a:endParaRPr kumimoji="1" lang="en-US" altLang="zh-CN" sz="2400" i="0"/>
            </a:p>
          </p:txBody>
        </p:sp>
        <p:sp>
          <p:nvSpPr>
            <p:cNvPr id="136" name="Rectangle 135"/>
            <p:cNvSpPr>
              <a:spLocks noChangeArrowheads="1"/>
            </p:cNvSpPr>
            <p:nvPr/>
          </p:nvSpPr>
          <p:spPr bwMode="auto">
            <a:xfrm>
              <a:off x="2300" y="1688"/>
              <a:ext cx="580" cy="994"/>
            </a:xfrm>
            <a:prstGeom prst="rect">
              <a:avLst/>
            </a:prstGeom>
            <a:noFill/>
            <a:ln w="28575">
              <a:solidFill>
                <a:srgbClr val="54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37" name="Rectangle 136"/>
            <p:cNvSpPr>
              <a:spLocks noChangeArrowheads="1"/>
            </p:cNvSpPr>
            <p:nvPr/>
          </p:nvSpPr>
          <p:spPr bwMode="auto">
            <a:xfrm>
              <a:off x="2873" y="1670"/>
              <a:ext cx="953"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t>0</a:t>
              </a:r>
              <a:r>
                <a:rPr kumimoji="1" lang="zh-CN" altLang="en-US" sz="2400" i="0"/>
                <a:t>线</a:t>
              </a:r>
            </a:p>
            <a:p>
              <a:pPr algn="ctr">
                <a:lnSpc>
                  <a:spcPct val="100000"/>
                </a:lnSpc>
                <a:spcBef>
                  <a:spcPct val="0"/>
                </a:spcBef>
                <a:buFontTx/>
                <a:buNone/>
              </a:pPr>
              <a:r>
                <a:rPr kumimoji="1" lang="en-US" altLang="zh-CN" sz="2400" i="0"/>
                <a:t>0</a:t>
              </a:r>
              <a:r>
                <a:rPr kumimoji="1" lang="zh-CN" altLang="en-US" sz="2400" i="0"/>
                <a:t>线、</a:t>
              </a:r>
              <a:r>
                <a:rPr kumimoji="1" lang="en-US" altLang="zh-CN" sz="2400" i="0"/>
                <a:t>2</a:t>
              </a:r>
              <a:r>
                <a:rPr kumimoji="1" lang="zh-CN" altLang="en-US" sz="2400" i="0"/>
                <a:t>线</a:t>
              </a:r>
            </a:p>
            <a:p>
              <a:pPr algn="ctr">
                <a:lnSpc>
                  <a:spcPct val="100000"/>
                </a:lnSpc>
                <a:spcBef>
                  <a:spcPct val="0"/>
                </a:spcBef>
                <a:buFontTx/>
                <a:buNone/>
              </a:pPr>
              <a:r>
                <a:rPr kumimoji="1" lang="en-US" altLang="zh-CN" sz="2400" i="0"/>
                <a:t>4</a:t>
              </a:r>
              <a:r>
                <a:rPr kumimoji="1" lang="zh-CN" altLang="en-US" sz="2400" i="0"/>
                <a:t>线</a:t>
              </a:r>
            </a:p>
            <a:p>
              <a:pPr algn="ctr">
                <a:lnSpc>
                  <a:spcPct val="100000"/>
                </a:lnSpc>
                <a:spcBef>
                  <a:spcPct val="0"/>
                </a:spcBef>
                <a:buFontTx/>
                <a:buNone/>
              </a:pPr>
              <a:r>
                <a:rPr kumimoji="1" lang="en-US" altLang="zh-CN" sz="2400" i="0"/>
                <a:t>4</a:t>
              </a:r>
              <a:r>
                <a:rPr kumimoji="1" lang="zh-CN" altLang="en-US" sz="2400" i="0"/>
                <a:t>线、</a:t>
              </a:r>
              <a:r>
                <a:rPr kumimoji="1" lang="en-US" altLang="zh-CN" sz="2400" i="0"/>
                <a:t>6</a:t>
              </a:r>
              <a:r>
                <a:rPr kumimoji="1" lang="zh-CN" altLang="en-US" sz="2400" i="0"/>
                <a:t>线</a:t>
              </a:r>
            </a:p>
          </p:txBody>
        </p:sp>
        <p:sp>
          <p:nvSpPr>
            <p:cNvPr id="138" name="Rectangle 137"/>
            <p:cNvSpPr>
              <a:spLocks noChangeArrowheads="1"/>
            </p:cNvSpPr>
            <p:nvPr/>
          </p:nvSpPr>
          <p:spPr bwMode="auto">
            <a:xfrm>
              <a:off x="2880" y="1688"/>
              <a:ext cx="953" cy="994"/>
            </a:xfrm>
            <a:prstGeom prst="rect">
              <a:avLst/>
            </a:prstGeom>
            <a:noFill/>
            <a:ln w="28575">
              <a:solidFill>
                <a:srgbClr val="54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sp>
          <p:nvSpPr>
            <p:cNvPr id="139" name="Rectangle 138"/>
            <p:cNvSpPr>
              <a:spLocks noChangeArrowheads="1"/>
            </p:cNvSpPr>
            <p:nvPr/>
          </p:nvSpPr>
          <p:spPr bwMode="auto">
            <a:xfrm>
              <a:off x="1610" y="1162"/>
              <a:ext cx="2223" cy="1525"/>
            </a:xfrm>
            <a:prstGeom prst="rect">
              <a:avLst/>
            </a:prstGeom>
            <a:noFill/>
            <a:ln w="38100">
              <a:solidFill>
                <a:srgbClr val="54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400" b="0" i="0"/>
            </a:p>
          </p:txBody>
        </p:sp>
      </p:grpSp>
      <p:sp>
        <p:nvSpPr>
          <p:cNvPr id="140" name="Rectangle 139"/>
          <p:cNvSpPr>
            <a:spLocks noChangeArrowheads="1"/>
          </p:cNvSpPr>
          <p:nvPr/>
        </p:nvSpPr>
        <p:spPr bwMode="auto">
          <a:xfrm>
            <a:off x="5165905" y="4901684"/>
            <a:ext cx="3921064" cy="18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
                <a:srgbClr val="0000FF"/>
              </a:buClr>
              <a:buNone/>
            </a:pPr>
            <a:r>
              <a:rPr kumimoji="1" lang="zh-CN" altLang="en-US" sz="2400" i="0" dirty="0">
                <a:latin typeface="+mn-ea"/>
                <a:ea typeface="+mn-ea"/>
              </a:rPr>
              <a:t>消除干扰脉冲的方法</a:t>
            </a:r>
          </a:p>
          <a:p>
            <a:pPr marL="342900" indent="-342900" eaLnBrk="1" hangingPunct="1">
              <a:spcBef>
                <a:spcPct val="0"/>
              </a:spcBef>
              <a:buClr>
                <a:schemeClr val="accent2"/>
              </a:buClr>
              <a:buFont typeface="Wingdings" panose="05000000000000000000" pitchFamily="2" charset="2"/>
              <a:buChar char="Ø"/>
            </a:pPr>
            <a:r>
              <a:rPr kumimoji="1" lang="zh-CN" altLang="en-US" sz="2400" b="0" i="0" dirty="0">
                <a:latin typeface="+mn-ea"/>
                <a:ea typeface="+mn-ea"/>
              </a:rPr>
              <a:t>利用输入脉冲封锁译码门</a:t>
            </a:r>
          </a:p>
          <a:p>
            <a:pPr marL="342900" indent="-342900" eaLnBrk="1" hangingPunct="1">
              <a:spcBef>
                <a:spcPct val="0"/>
              </a:spcBef>
              <a:buClr>
                <a:schemeClr val="accent2"/>
              </a:buClr>
              <a:buFont typeface="Wingdings" panose="05000000000000000000" pitchFamily="2" charset="2"/>
              <a:buChar char="Ø"/>
            </a:pPr>
            <a:r>
              <a:rPr kumimoji="1" lang="zh-CN" altLang="en-US" sz="2400" b="0" i="0" dirty="0">
                <a:latin typeface="+mn-ea"/>
                <a:ea typeface="+mn-ea"/>
              </a:rPr>
              <a:t>采用扭环型计数器</a:t>
            </a:r>
          </a:p>
          <a:p>
            <a:pPr marL="342900" indent="-342900" eaLnBrk="1" hangingPunct="1">
              <a:spcBef>
                <a:spcPct val="0"/>
              </a:spcBef>
              <a:buClr>
                <a:schemeClr val="accent2"/>
              </a:buClr>
              <a:buFont typeface="Wingdings" panose="05000000000000000000" pitchFamily="2" charset="2"/>
              <a:buChar char="Ø"/>
            </a:pPr>
            <a:r>
              <a:rPr kumimoji="1" lang="zh-CN" altLang="en-US" sz="2400" b="0" i="0" dirty="0">
                <a:latin typeface="+mn-ea"/>
                <a:ea typeface="+mn-ea"/>
              </a:rPr>
              <a:t>采用环型计数器  </a:t>
            </a:r>
          </a:p>
        </p:txBody>
      </p:sp>
    </p:spTree>
    <p:extLst>
      <p:ext uri="{BB962C8B-B14F-4D97-AF65-F5344CB8AC3E}">
        <p14:creationId xmlns:p14="http://schemas.microsoft.com/office/powerpoint/2010/main" val="1015955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000"/>
                                        <p:tgtEl>
                                          <p:spTgt spid="114"/>
                                        </p:tgtEl>
                                      </p:cBhvr>
                                    </p:animEffect>
                                  </p:childTnLst>
                                </p:cTn>
                              </p:par>
                            </p:childTnLst>
                          </p:cTn>
                        </p:par>
                        <p:par>
                          <p:cTn id="8" fill="hold">
                            <p:stCondLst>
                              <p:cond delay="2000"/>
                            </p:stCondLst>
                            <p:childTnLst>
                              <p:par>
                                <p:cTn id="9" presetID="1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slide(fromLeft)">
                                      <p:cBhvr>
                                        <p:cTn id="11" dur="500"/>
                                        <p:tgtEl>
                                          <p:spTgt spid="51"/>
                                        </p:tgtEl>
                                      </p:cBhvr>
                                    </p:animEffect>
                                  </p:childTnLst>
                                </p:cTn>
                              </p:par>
                            </p:childTnLst>
                          </p:cTn>
                        </p:par>
                        <p:par>
                          <p:cTn id="12" fill="hold">
                            <p:stCondLst>
                              <p:cond delay="2500"/>
                            </p:stCondLst>
                            <p:childTnLst>
                              <p:par>
                                <p:cTn id="13" presetID="12" presetClass="entr" presetSubtype="1"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slide(fromTop)">
                                      <p:cBhvr>
                                        <p:cTn id="15" dur="500"/>
                                        <p:tgtEl>
                                          <p:spTgt spid="52"/>
                                        </p:tgtEl>
                                      </p:cBhvr>
                                    </p:animEffect>
                                  </p:childTnLst>
                                </p:cTn>
                              </p:par>
                            </p:childTnLst>
                          </p:cTn>
                        </p:par>
                        <p:par>
                          <p:cTn id="16" fill="hold">
                            <p:stCondLst>
                              <p:cond delay="3000"/>
                            </p:stCondLst>
                            <p:childTnLst>
                              <p:par>
                                <p:cTn id="17" presetID="12" presetClass="entr" presetSubtype="8"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slide(fromLeft)">
                                      <p:cBhvr>
                                        <p:cTn id="19" dur="500"/>
                                        <p:tgtEl>
                                          <p:spTgt spid="53"/>
                                        </p:tgtEl>
                                      </p:cBhvr>
                                    </p:animEffect>
                                  </p:childTnLst>
                                </p:cTn>
                              </p:par>
                            </p:childTnLst>
                          </p:cTn>
                        </p:par>
                        <p:par>
                          <p:cTn id="20" fill="hold">
                            <p:stCondLst>
                              <p:cond delay="3500"/>
                            </p:stCondLst>
                            <p:childTnLst>
                              <p:par>
                                <p:cTn id="21" presetID="12" presetClass="entr" presetSubtype="8" fill="hold" grpId="0"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slide(fromLeft)">
                                      <p:cBhvr>
                                        <p:cTn id="23" dur="500"/>
                                        <p:tgtEl>
                                          <p:spTgt spid="55"/>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slide(fromBottom)">
                                      <p:cBhvr>
                                        <p:cTn id="26" dur="500"/>
                                        <p:tgtEl>
                                          <p:spTgt spid="54"/>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slide(fromBottom)">
                                      <p:cBhvr>
                                        <p:cTn id="29" dur="500"/>
                                        <p:tgtEl>
                                          <p:spTgt spid="56"/>
                                        </p:tgtEl>
                                      </p:cBhvr>
                                    </p:animEffect>
                                  </p:childTnLst>
                                </p:cTn>
                              </p:par>
                            </p:childTnLst>
                          </p:cTn>
                        </p:par>
                        <p:par>
                          <p:cTn id="30" fill="hold">
                            <p:stCondLst>
                              <p:cond delay="4000"/>
                            </p:stCondLst>
                            <p:childTnLst>
                              <p:par>
                                <p:cTn id="31" presetID="12" presetClass="entr" presetSubtype="8"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slide(fromLeft)">
                                      <p:cBhvr>
                                        <p:cTn id="33" dur="500"/>
                                        <p:tgtEl>
                                          <p:spTgt spid="57"/>
                                        </p:tgtEl>
                                      </p:cBhvr>
                                    </p:animEffect>
                                  </p:childTnLst>
                                </p:cTn>
                              </p:par>
                            </p:childTnLst>
                          </p:cTn>
                        </p:par>
                        <p:par>
                          <p:cTn id="34" fill="hold">
                            <p:stCondLst>
                              <p:cond delay="4500"/>
                            </p:stCondLst>
                            <p:childTnLst>
                              <p:par>
                                <p:cTn id="35" presetID="12" presetClass="entr" presetSubtype="4" fill="hold" grpId="0"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slide(fromBottom)">
                                      <p:cBhvr>
                                        <p:cTn id="37" dur="500"/>
                                        <p:tgtEl>
                                          <p:spTgt spid="58"/>
                                        </p:tgtEl>
                                      </p:cBhvr>
                                    </p:animEffect>
                                  </p:childTnLst>
                                </p:cTn>
                              </p:par>
                            </p:childTnLst>
                          </p:cTn>
                        </p:par>
                        <p:par>
                          <p:cTn id="38" fill="hold">
                            <p:stCondLst>
                              <p:cond delay="5000"/>
                            </p:stCondLst>
                            <p:childTnLst>
                              <p:par>
                                <p:cTn id="39" presetID="12" presetClass="entr" presetSubtype="8"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slide(fromLeft)">
                                      <p:cBhvr>
                                        <p:cTn id="41" dur="500"/>
                                        <p:tgtEl>
                                          <p:spTgt spid="59"/>
                                        </p:tgtEl>
                                      </p:cBhvr>
                                    </p:animEffect>
                                  </p:childTnLst>
                                </p:cTn>
                              </p:par>
                            </p:childTnLst>
                          </p:cTn>
                        </p:par>
                        <p:par>
                          <p:cTn id="42" fill="hold">
                            <p:stCondLst>
                              <p:cond delay="5500"/>
                            </p:stCondLst>
                            <p:childTnLst>
                              <p:par>
                                <p:cTn id="43" presetID="12" presetClass="entr" presetSubtype="1"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slide(fromTop)">
                                      <p:cBhvr>
                                        <p:cTn id="45" dur="500"/>
                                        <p:tgtEl>
                                          <p:spTgt spid="60"/>
                                        </p:tgtEl>
                                      </p:cBhvr>
                                    </p:animEffect>
                                  </p:childTnLst>
                                </p:cTn>
                              </p:par>
                            </p:childTnLst>
                          </p:cTn>
                        </p:par>
                        <p:par>
                          <p:cTn id="46" fill="hold">
                            <p:stCondLst>
                              <p:cond delay="6000"/>
                            </p:stCondLst>
                            <p:childTnLst>
                              <p:par>
                                <p:cTn id="47" presetID="12" presetClass="entr" presetSubtype="8"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slide(fromLeft)">
                                      <p:cBhvr>
                                        <p:cTn id="49" dur="500"/>
                                        <p:tgtEl>
                                          <p:spTgt spid="61"/>
                                        </p:tgtEl>
                                      </p:cBhvr>
                                    </p:animEffect>
                                  </p:childTnLst>
                                </p:cTn>
                              </p:par>
                            </p:childTnLst>
                          </p:cTn>
                        </p:par>
                        <p:par>
                          <p:cTn id="50" fill="hold">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115"/>
                                        </p:tgtEl>
                                        <p:attrNameLst>
                                          <p:attrName>style.visibility</p:attrName>
                                        </p:attrNameLst>
                                      </p:cBhvr>
                                      <p:to>
                                        <p:strVal val="visible"/>
                                      </p:to>
                                    </p:set>
                                    <p:animEffect transition="in" filter="fade">
                                      <p:cBhvr>
                                        <p:cTn id="53" dur="2000"/>
                                        <p:tgtEl>
                                          <p:spTgt spid="115"/>
                                        </p:tgtEl>
                                      </p:cBhvr>
                                    </p:animEffect>
                                  </p:childTnLst>
                                </p:cTn>
                              </p:par>
                            </p:childTnLst>
                          </p:cTn>
                        </p:par>
                        <p:par>
                          <p:cTn id="54" fill="hold">
                            <p:stCondLst>
                              <p:cond delay="8500"/>
                            </p:stCondLst>
                            <p:childTnLst>
                              <p:par>
                                <p:cTn id="55" presetID="12" presetClass="entr" presetSubtype="8"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slide(fromLeft)">
                                      <p:cBhvr>
                                        <p:cTn id="57" dur="500"/>
                                        <p:tgtEl>
                                          <p:spTgt spid="62"/>
                                        </p:tgtEl>
                                      </p:cBhvr>
                                    </p:animEffect>
                                  </p:childTnLst>
                                </p:cTn>
                              </p:par>
                            </p:childTnLst>
                          </p:cTn>
                        </p:par>
                        <p:par>
                          <p:cTn id="58" fill="hold">
                            <p:stCondLst>
                              <p:cond delay="9000"/>
                            </p:stCondLst>
                            <p:childTnLst>
                              <p:par>
                                <p:cTn id="59" presetID="12" presetClass="entr" presetSubtype="4"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slide(fromBottom)">
                                      <p:cBhvr>
                                        <p:cTn id="61" dur="500"/>
                                        <p:tgtEl>
                                          <p:spTgt spid="63"/>
                                        </p:tgtEl>
                                      </p:cBhvr>
                                    </p:animEffect>
                                  </p:childTnLst>
                                </p:cTn>
                              </p:par>
                            </p:childTnLst>
                          </p:cTn>
                        </p:par>
                        <p:par>
                          <p:cTn id="62" fill="hold">
                            <p:stCondLst>
                              <p:cond delay="9500"/>
                            </p:stCondLst>
                            <p:childTnLst>
                              <p:par>
                                <p:cTn id="63" presetID="12" presetClass="entr" presetSubtype="8" fill="hold" grpId="0" nodeType="after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slide(fromLeft)">
                                      <p:cBhvr>
                                        <p:cTn id="65" dur="500"/>
                                        <p:tgtEl>
                                          <p:spTgt spid="64"/>
                                        </p:tgtEl>
                                      </p:cBhvr>
                                    </p:animEffect>
                                  </p:childTnLst>
                                </p:cTn>
                              </p:par>
                            </p:childTnLst>
                          </p:cTn>
                        </p:par>
                        <p:par>
                          <p:cTn id="66" fill="hold">
                            <p:stCondLst>
                              <p:cond delay="10000"/>
                            </p:stCondLst>
                            <p:childTnLst>
                              <p:par>
                                <p:cTn id="67" presetID="12" presetClass="entr" presetSubtype="1"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slide(fromTop)">
                                      <p:cBhvr>
                                        <p:cTn id="69" dur="500"/>
                                        <p:tgtEl>
                                          <p:spTgt spid="65"/>
                                        </p:tgtEl>
                                      </p:cBhvr>
                                    </p:animEffect>
                                  </p:childTnLst>
                                </p:cTn>
                              </p:par>
                            </p:childTnLst>
                          </p:cTn>
                        </p:par>
                        <p:par>
                          <p:cTn id="70" fill="hold">
                            <p:stCondLst>
                              <p:cond delay="10500"/>
                            </p:stCondLst>
                            <p:childTnLst>
                              <p:par>
                                <p:cTn id="71" presetID="12" presetClass="entr" presetSubtype="8" fill="hold" grpId="0" nodeType="after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slide(fromLeft)">
                                      <p:cBhvr>
                                        <p:cTn id="73" dur="500"/>
                                        <p:tgtEl>
                                          <p:spTgt spid="66"/>
                                        </p:tgtEl>
                                      </p:cBhvr>
                                    </p:animEffect>
                                  </p:childTnLst>
                                </p:cTn>
                              </p:par>
                            </p:childTnLst>
                          </p:cTn>
                        </p:par>
                        <p:par>
                          <p:cTn id="74" fill="hold">
                            <p:stCondLst>
                              <p:cond delay="11000"/>
                            </p:stCondLst>
                            <p:childTnLst>
                              <p:par>
                                <p:cTn id="75" presetID="12" presetClass="entr" presetSubtype="4" fill="hold" grpId="0"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slide(fromBottom)">
                                      <p:cBhvr>
                                        <p:cTn id="77" dur="500"/>
                                        <p:tgtEl>
                                          <p:spTgt spid="67"/>
                                        </p:tgtEl>
                                      </p:cBhvr>
                                    </p:animEffect>
                                  </p:childTnLst>
                                </p:cTn>
                              </p:par>
                            </p:childTnLst>
                          </p:cTn>
                        </p:par>
                        <p:par>
                          <p:cTn id="78" fill="hold">
                            <p:stCondLst>
                              <p:cond delay="11500"/>
                            </p:stCondLst>
                            <p:childTnLst>
                              <p:par>
                                <p:cTn id="79" presetID="12" presetClass="entr" presetSubtype="8" fill="hold" grpId="0"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slide(fromLeft)">
                                      <p:cBhvr>
                                        <p:cTn id="81" dur="500"/>
                                        <p:tgtEl>
                                          <p:spTgt spid="68"/>
                                        </p:tgtEl>
                                      </p:cBhvr>
                                    </p:animEffect>
                                  </p:childTnLst>
                                </p:cTn>
                              </p:par>
                            </p:childTnLst>
                          </p:cTn>
                        </p:par>
                        <p:par>
                          <p:cTn id="82" fill="hold">
                            <p:stCondLst>
                              <p:cond delay="12000"/>
                            </p:stCondLst>
                            <p:childTnLst>
                              <p:par>
                                <p:cTn id="83" presetID="10" presetClass="entr" presetSubtype="0" fill="hold" grpId="0" nodeType="afterEffect">
                                  <p:stCondLst>
                                    <p:cond delay="0"/>
                                  </p:stCondLst>
                                  <p:childTnLst>
                                    <p:set>
                                      <p:cBhvr>
                                        <p:cTn id="84" dur="1" fill="hold">
                                          <p:stCondLst>
                                            <p:cond delay="0"/>
                                          </p:stCondLst>
                                        </p:cTn>
                                        <p:tgtEl>
                                          <p:spTgt spid="116"/>
                                        </p:tgtEl>
                                        <p:attrNameLst>
                                          <p:attrName>style.visibility</p:attrName>
                                        </p:attrNameLst>
                                      </p:cBhvr>
                                      <p:to>
                                        <p:strVal val="visible"/>
                                      </p:to>
                                    </p:set>
                                    <p:animEffect transition="in" filter="fade">
                                      <p:cBhvr>
                                        <p:cTn id="85" dur="2000"/>
                                        <p:tgtEl>
                                          <p:spTgt spid="116"/>
                                        </p:tgtEl>
                                      </p:cBhvr>
                                    </p:animEffect>
                                  </p:childTnLst>
                                </p:cTn>
                              </p:par>
                            </p:childTnLst>
                          </p:cTn>
                        </p:par>
                        <p:par>
                          <p:cTn id="86" fill="hold">
                            <p:stCondLst>
                              <p:cond delay="14000"/>
                            </p:stCondLst>
                            <p:childTnLst>
                              <p:par>
                                <p:cTn id="87" presetID="12" presetClass="entr" presetSubtype="8" fill="hold" grpId="0" nodeType="after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slide(fromLeft)">
                                      <p:cBhvr>
                                        <p:cTn id="89" dur="500"/>
                                        <p:tgtEl>
                                          <p:spTgt spid="69"/>
                                        </p:tgtEl>
                                      </p:cBhvr>
                                    </p:animEffect>
                                  </p:childTnLst>
                                </p:cTn>
                              </p:par>
                            </p:childTnLst>
                          </p:cTn>
                        </p:par>
                        <p:par>
                          <p:cTn id="90" fill="hold">
                            <p:stCondLst>
                              <p:cond delay="14500"/>
                            </p:stCondLst>
                            <p:childTnLst>
                              <p:par>
                                <p:cTn id="91" presetID="12" presetClass="entr" presetSubtype="4" fill="hold" grpId="0" nodeType="afterEffect">
                                  <p:stCondLst>
                                    <p:cond delay="0"/>
                                  </p:stCondLst>
                                  <p:childTnLst>
                                    <p:set>
                                      <p:cBhvr>
                                        <p:cTn id="92" dur="1" fill="hold">
                                          <p:stCondLst>
                                            <p:cond delay="0"/>
                                          </p:stCondLst>
                                        </p:cTn>
                                        <p:tgtEl>
                                          <p:spTgt spid="70"/>
                                        </p:tgtEl>
                                        <p:attrNameLst>
                                          <p:attrName>style.visibility</p:attrName>
                                        </p:attrNameLst>
                                      </p:cBhvr>
                                      <p:to>
                                        <p:strVal val="visible"/>
                                      </p:to>
                                    </p:set>
                                    <p:animEffect transition="in" filter="slide(fromBottom)">
                                      <p:cBhvr>
                                        <p:cTn id="93" dur="500"/>
                                        <p:tgtEl>
                                          <p:spTgt spid="70"/>
                                        </p:tgtEl>
                                      </p:cBhvr>
                                    </p:animEffect>
                                  </p:childTnLst>
                                </p:cTn>
                              </p:par>
                            </p:childTnLst>
                          </p:cTn>
                        </p:par>
                        <p:par>
                          <p:cTn id="94" fill="hold">
                            <p:stCondLst>
                              <p:cond delay="15000"/>
                            </p:stCondLst>
                            <p:childTnLst>
                              <p:par>
                                <p:cTn id="95" presetID="12" presetClass="entr" presetSubtype="8" fill="hold" grpId="0" nodeType="after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slide(fromLeft)">
                                      <p:cBhvr>
                                        <p:cTn id="97" dur="500"/>
                                        <p:tgtEl>
                                          <p:spTgt spid="71"/>
                                        </p:tgtEl>
                                      </p:cBhvr>
                                    </p:animEffect>
                                  </p:childTnLst>
                                </p:cTn>
                              </p:par>
                            </p:childTnLst>
                          </p:cTn>
                        </p:par>
                        <p:par>
                          <p:cTn id="98" fill="hold">
                            <p:stCondLst>
                              <p:cond delay="15500"/>
                            </p:stCondLst>
                            <p:childTnLst>
                              <p:par>
                                <p:cTn id="99" presetID="12" presetClass="entr" presetSubtype="1" fill="hold" grpId="0" nodeType="afterEffect">
                                  <p:stCondLst>
                                    <p:cond delay="0"/>
                                  </p:stCondLst>
                                  <p:childTnLst>
                                    <p:set>
                                      <p:cBhvr>
                                        <p:cTn id="100" dur="1" fill="hold">
                                          <p:stCondLst>
                                            <p:cond delay="0"/>
                                          </p:stCondLst>
                                        </p:cTn>
                                        <p:tgtEl>
                                          <p:spTgt spid="72"/>
                                        </p:tgtEl>
                                        <p:attrNameLst>
                                          <p:attrName>style.visibility</p:attrName>
                                        </p:attrNameLst>
                                      </p:cBhvr>
                                      <p:to>
                                        <p:strVal val="visible"/>
                                      </p:to>
                                    </p:set>
                                    <p:animEffect transition="in" filter="slide(fromTop)">
                                      <p:cBhvr>
                                        <p:cTn id="101" dur="500"/>
                                        <p:tgtEl>
                                          <p:spTgt spid="72"/>
                                        </p:tgtEl>
                                      </p:cBhvr>
                                    </p:animEffect>
                                  </p:childTnLst>
                                </p:cTn>
                              </p:par>
                            </p:childTnLst>
                          </p:cTn>
                        </p:par>
                        <p:par>
                          <p:cTn id="102" fill="hold">
                            <p:stCondLst>
                              <p:cond delay="16000"/>
                            </p:stCondLst>
                            <p:childTnLst>
                              <p:par>
                                <p:cTn id="103" presetID="12" presetClass="entr" presetSubtype="8" fill="hold" grpId="0" nodeType="after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slide(fromLeft)">
                                      <p:cBhvr>
                                        <p:cTn id="105" dur="500"/>
                                        <p:tgtEl>
                                          <p:spTgt spid="73"/>
                                        </p:tgtEl>
                                      </p:cBhvr>
                                    </p:animEffect>
                                  </p:childTnLst>
                                </p:cTn>
                              </p:par>
                            </p:childTnLst>
                          </p:cTn>
                        </p:par>
                        <p:par>
                          <p:cTn id="106" fill="hold">
                            <p:stCondLst>
                              <p:cond delay="16500"/>
                            </p:stCondLst>
                            <p:childTnLst>
                              <p:par>
                                <p:cTn id="107" presetID="12" presetClass="entr" presetSubtype="4" fill="hold" grpId="0" nodeType="afterEffect">
                                  <p:stCondLst>
                                    <p:cond delay="0"/>
                                  </p:stCondLst>
                                  <p:childTnLst>
                                    <p:set>
                                      <p:cBhvr>
                                        <p:cTn id="108" dur="1" fill="hold">
                                          <p:stCondLst>
                                            <p:cond delay="0"/>
                                          </p:stCondLst>
                                        </p:cTn>
                                        <p:tgtEl>
                                          <p:spTgt spid="74"/>
                                        </p:tgtEl>
                                        <p:attrNameLst>
                                          <p:attrName>style.visibility</p:attrName>
                                        </p:attrNameLst>
                                      </p:cBhvr>
                                      <p:to>
                                        <p:strVal val="visible"/>
                                      </p:to>
                                    </p:set>
                                    <p:animEffect transition="in" filter="slide(fromBottom)">
                                      <p:cBhvr>
                                        <p:cTn id="109" dur="500"/>
                                        <p:tgtEl>
                                          <p:spTgt spid="74"/>
                                        </p:tgtEl>
                                      </p:cBhvr>
                                    </p:animEffect>
                                  </p:childTnLst>
                                </p:cTn>
                              </p:par>
                            </p:childTnLst>
                          </p:cTn>
                        </p:par>
                        <p:par>
                          <p:cTn id="110" fill="hold">
                            <p:stCondLst>
                              <p:cond delay="17000"/>
                            </p:stCondLst>
                            <p:childTnLst>
                              <p:par>
                                <p:cTn id="111" presetID="12" presetClass="entr" presetSubtype="8" fill="hold" grpId="0" nodeType="afterEffect">
                                  <p:stCondLst>
                                    <p:cond delay="0"/>
                                  </p:stCondLst>
                                  <p:childTnLst>
                                    <p:set>
                                      <p:cBhvr>
                                        <p:cTn id="112" dur="1" fill="hold">
                                          <p:stCondLst>
                                            <p:cond delay="0"/>
                                          </p:stCondLst>
                                        </p:cTn>
                                        <p:tgtEl>
                                          <p:spTgt spid="123"/>
                                        </p:tgtEl>
                                        <p:attrNameLst>
                                          <p:attrName>style.visibility</p:attrName>
                                        </p:attrNameLst>
                                      </p:cBhvr>
                                      <p:to>
                                        <p:strVal val="visible"/>
                                      </p:to>
                                    </p:set>
                                    <p:animEffect transition="in" filter="slide(fromLeft)">
                                      <p:cBhvr>
                                        <p:cTn id="113" dur="500"/>
                                        <p:tgtEl>
                                          <p:spTgt spid="123"/>
                                        </p:tgtEl>
                                      </p:cBhvr>
                                    </p:animEffect>
                                  </p:childTnLst>
                                </p:cTn>
                              </p:par>
                            </p:childTnLst>
                          </p:cTn>
                        </p:par>
                        <p:par>
                          <p:cTn id="114" fill="hold">
                            <p:stCondLst>
                              <p:cond delay="17500"/>
                            </p:stCondLst>
                            <p:childTnLst>
                              <p:par>
                                <p:cTn id="115" presetID="12" presetClass="entr" presetSubtype="4" fill="hold" grpId="0" nodeType="afterEffect">
                                  <p:stCondLst>
                                    <p:cond delay="0"/>
                                  </p:stCondLst>
                                  <p:childTnLst>
                                    <p:set>
                                      <p:cBhvr>
                                        <p:cTn id="116" dur="1" fill="hold">
                                          <p:stCondLst>
                                            <p:cond delay="0"/>
                                          </p:stCondLst>
                                        </p:cTn>
                                        <p:tgtEl>
                                          <p:spTgt spid="75"/>
                                        </p:tgtEl>
                                        <p:attrNameLst>
                                          <p:attrName>style.visibility</p:attrName>
                                        </p:attrNameLst>
                                      </p:cBhvr>
                                      <p:to>
                                        <p:strVal val="visible"/>
                                      </p:to>
                                    </p:set>
                                    <p:animEffect transition="in" filter="slide(fromBottom)">
                                      <p:cBhvr>
                                        <p:cTn id="117" dur="500"/>
                                        <p:tgtEl>
                                          <p:spTgt spid="75"/>
                                        </p:tgtEl>
                                      </p:cBhvr>
                                    </p:animEffect>
                                  </p:childTnLst>
                                </p:cTn>
                              </p:par>
                            </p:childTnLst>
                          </p:cTn>
                        </p:par>
                        <p:par>
                          <p:cTn id="118" fill="hold">
                            <p:stCondLst>
                              <p:cond delay="18000"/>
                            </p:stCondLst>
                            <p:childTnLst>
                              <p:par>
                                <p:cTn id="119" presetID="12" presetClass="entr" presetSubtype="8" fill="hold" grpId="0" nodeType="afterEffect">
                                  <p:stCondLst>
                                    <p:cond delay="0"/>
                                  </p:stCondLst>
                                  <p:childTnLst>
                                    <p:set>
                                      <p:cBhvr>
                                        <p:cTn id="120" dur="1" fill="hold">
                                          <p:stCondLst>
                                            <p:cond delay="0"/>
                                          </p:stCondLst>
                                        </p:cTn>
                                        <p:tgtEl>
                                          <p:spTgt spid="124"/>
                                        </p:tgtEl>
                                        <p:attrNameLst>
                                          <p:attrName>style.visibility</p:attrName>
                                        </p:attrNameLst>
                                      </p:cBhvr>
                                      <p:to>
                                        <p:strVal val="visible"/>
                                      </p:to>
                                    </p:set>
                                    <p:animEffect transition="in" filter="slide(fromLeft)">
                                      <p:cBhvr>
                                        <p:cTn id="121" dur="500"/>
                                        <p:tgtEl>
                                          <p:spTgt spid="124"/>
                                        </p:tgtEl>
                                      </p:cBhvr>
                                    </p:animEffect>
                                  </p:childTnLst>
                                </p:cTn>
                              </p:par>
                            </p:childTnLst>
                          </p:cTn>
                        </p:par>
                        <p:par>
                          <p:cTn id="122" fill="hold">
                            <p:stCondLst>
                              <p:cond delay="18500"/>
                            </p:stCondLst>
                            <p:childTnLst>
                              <p:par>
                                <p:cTn id="123" presetID="10" presetClass="entr" presetSubtype="0" fill="hold" grpId="0" nodeType="afterEffect">
                                  <p:stCondLst>
                                    <p:cond delay="0"/>
                                  </p:stCondLst>
                                  <p:childTnLst>
                                    <p:set>
                                      <p:cBhvr>
                                        <p:cTn id="124" dur="1" fill="hold">
                                          <p:stCondLst>
                                            <p:cond delay="0"/>
                                          </p:stCondLst>
                                        </p:cTn>
                                        <p:tgtEl>
                                          <p:spTgt spid="117"/>
                                        </p:tgtEl>
                                        <p:attrNameLst>
                                          <p:attrName>style.visibility</p:attrName>
                                        </p:attrNameLst>
                                      </p:cBhvr>
                                      <p:to>
                                        <p:strVal val="visible"/>
                                      </p:to>
                                    </p:set>
                                    <p:animEffect transition="in" filter="fade">
                                      <p:cBhvr>
                                        <p:cTn id="125" dur="2000"/>
                                        <p:tgtEl>
                                          <p:spTgt spid="117"/>
                                        </p:tgtEl>
                                      </p:cBhvr>
                                    </p:animEffect>
                                  </p:childTnLst>
                                </p:cTn>
                              </p:par>
                            </p:childTnLst>
                          </p:cTn>
                        </p:par>
                        <p:par>
                          <p:cTn id="126" fill="hold">
                            <p:stCondLst>
                              <p:cond delay="20500"/>
                            </p:stCondLst>
                            <p:childTnLst>
                              <p:par>
                                <p:cTn id="127" presetID="12" presetClass="entr" presetSubtype="8" fill="hold" grpId="0"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slide(fromLeft)">
                                      <p:cBhvr>
                                        <p:cTn id="129" dur="500"/>
                                        <p:tgtEl>
                                          <p:spTgt spid="78"/>
                                        </p:tgtEl>
                                      </p:cBhvr>
                                    </p:animEffect>
                                  </p:childTnLst>
                                </p:cTn>
                              </p:par>
                            </p:childTnLst>
                          </p:cTn>
                        </p:par>
                        <p:par>
                          <p:cTn id="130" fill="hold">
                            <p:stCondLst>
                              <p:cond delay="21000"/>
                            </p:stCondLst>
                            <p:childTnLst>
                              <p:par>
                                <p:cTn id="131" presetID="12" presetClass="entr" presetSubtype="4" fill="hold" grpId="0" nodeType="afterEffect">
                                  <p:stCondLst>
                                    <p:cond delay="0"/>
                                  </p:stCondLst>
                                  <p:childTnLst>
                                    <p:set>
                                      <p:cBhvr>
                                        <p:cTn id="132" dur="1" fill="hold">
                                          <p:stCondLst>
                                            <p:cond delay="0"/>
                                          </p:stCondLst>
                                        </p:cTn>
                                        <p:tgtEl>
                                          <p:spTgt spid="79"/>
                                        </p:tgtEl>
                                        <p:attrNameLst>
                                          <p:attrName>style.visibility</p:attrName>
                                        </p:attrNameLst>
                                      </p:cBhvr>
                                      <p:to>
                                        <p:strVal val="visible"/>
                                      </p:to>
                                    </p:set>
                                    <p:animEffect transition="in" filter="slide(fromBottom)">
                                      <p:cBhvr>
                                        <p:cTn id="133" dur="500"/>
                                        <p:tgtEl>
                                          <p:spTgt spid="79"/>
                                        </p:tgtEl>
                                      </p:cBhvr>
                                    </p:animEffect>
                                  </p:childTnLst>
                                </p:cTn>
                              </p:par>
                            </p:childTnLst>
                          </p:cTn>
                        </p:par>
                        <p:par>
                          <p:cTn id="134" fill="hold">
                            <p:stCondLst>
                              <p:cond delay="21500"/>
                            </p:stCondLst>
                            <p:childTnLst>
                              <p:par>
                                <p:cTn id="135" presetID="12" presetClass="entr" presetSubtype="8" fill="hold" grpId="0" nodeType="afterEffect">
                                  <p:stCondLst>
                                    <p:cond delay="0"/>
                                  </p:stCondLst>
                                  <p:childTnLst>
                                    <p:set>
                                      <p:cBhvr>
                                        <p:cTn id="136" dur="1" fill="hold">
                                          <p:stCondLst>
                                            <p:cond delay="0"/>
                                          </p:stCondLst>
                                        </p:cTn>
                                        <p:tgtEl>
                                          <p:spTgt spid="80"/>
                                        </p:tgtEl>
                                        <p:attrNameLst>
                                          <p:attrName>style.visibility</p:attrName>
                                        </p:attrNameLst>
                                      </p:cBhvr>
                                      <p:to>
                                        <p:strVal val="visible"/>
                                      </p:to>
                                    </p:set>
                                    <p:animEffect transition="in" filter="slide(fromLeft)">
                                      <p:cBhvr>
                                        <p:cTn id="137" dur="500"/>
                                        <p:tgtEl>
                                          <p:spTgt spid="80"/>
                                        </p:tgtEl>
                                      </p:cBhvr>
                                    </p:animEffect>
                                  </p:childTnLst>
                                </p:cTn>
                              </p:par>
                            </p:childTnLst>
                          </p:cTn>
                        </p:par>
                        <p:par>
                          <p:cTn id="138" fill="hold">
                            <p:stCondLst>
                              <p:cond delay="22000"/>
                            </p:stCondLst>
                            <p:childTnLst>
                              <p:par>
                                <p:cTn id="139" presetID="12" presetClass="entr" presetSubtype="1" fill="hold" grpId="0" nodeType="afterEffect">
                                  <p:stCondLst>
                                    <p:cond delay="0"/>
                                  </p:stCondLst>
                                  <p:childTnLst>
                                    <p:set>
                                      <p:cBhvr>
                                        <p:cTn id="140" dur="1" fill="hold">
                                          <p:stCondLst>
                                            <p:cond delay="0"/>
                                          </p:stCondLst>
                                        </p:cTn>
                                        <p:tgtEl>
                                          <p:spTgt spid="87"/>
                                        </p:tgtEl>
                                        <p:attrNameLst>
                                          <p:attrName>style.visibility</p:attrName>
                                        </p:attrNameLst>
                                      </p:cBhvr>
                                      <p:to>
                                        <p:strVal val="visible"/>
                                      </p:to>
                                    </p:set>
                                    <p:animEffect transition="in" filter="slide(fromTop)">
                                      <p:cBhvr>
                                        <p:cTn id="141" dur="500"/>
                                        <p:tgtEl>
                                          <p:spTgt spid="87"/>
                                        </p:tgtEl>
                                      </p:cBhvr>
                                    </p:animEffect>
                                  </p:childTnLst>
                                </p:cTn>
                              </p:par>
                            </p:childTnLst>
                          </p:cTn>
                        </p:par>
                        <p:par>
                          <p:cTn id="142" fill="hold">
                            <p:stCondLst>
                              <p:cond delay="22500"/>
                            </p:stCondLst>
                            <p:childTnLst>
                              <p:par>
                                <p:cTn id="143" presetID="12" presetClass="entr" presetSubtype="8" fill="hold" grpId="0" nodeType="afterEffect">
                                  <p:stCondLst>
                                    <p:cond delay="0"/>
                                  </p:stCondLst>
                                  <p:childTnLst>
                                    <p:set>
                                      <p:cBhvr>
                                        <p:cTn id="144" dur="1" fill="hold">
                                          <p:stCondLst>
                                            <p:cond delay="0"/>
                                          </p:stCondLst>
                                        </p:cTn>
                                        <p:tgtEl>
                                          <p:spTgt spid="89"/>
                                        </p:tgtEl>
                                        <p:attrNameLst>
                                          <p:attrName>style.visibility</p:attrName>
                                        </p:attrNameLst>
                                      </p:cBhvr>
                                      <p:to>
                                        <p:strVal val="visible"/>
                                      </p:to>
                                    </p:set>
                                    <p:animEffect transition="in" filter="slide(fromLeft)">
                                      <p:cBhvr>
                                        <p:cTn id="145" dur="500"/>
                                        <p:tgtEl>
                                          <p:spTgt spid="89"/>
                                        </p:tgtEl>
                                      </p:cBhvr>
                                    </p:animEffect>
                                  </p:childTnLst>
                                </p:cTn>
                              </p:par>
                            </p:childTnLst>
                          </p:cTn>
                        </p:par>
                        <p:par>
                          <p:cTn id="146" fill="hold">
                            <p:stCondLst>
                              <p:cond delay="23000"/>
                            </p:stCondLst>
                            <p:childTnLst>
                              <p:par>
                                <p:cTn id="147" presetID="10" presetClass="entr" presetSubtype="0" fill="hold" grpId="0" nodeType="afterEffect">
                                  <p:stCondLst>
                                    <p:cond delay="0"/>
                                  </p:stCondLst>
                                  <p:childTnLst>
                                    <p:set>
                                      <p:cBhvr>
                                        <p:cTn id="148" dur="1" fill="hold">
                                          <p:stCondLst>
                                            <p:cond delay="0"/>
                                          </p:stCondLst>
                                        </p:cTn>
                                        <p:tgtEl>
                                          <p:spTgt spid="118"/>
                                        </p:tgtEl>
                                        <p:attrNameLst>
                                          <p:attrName>style.visibility</p:attrName>
                                        </p:attrNameLst>
                                      </p:cBhvr>
                                      <p:to>
                                        <p:strVal val="visible"/>
                                      </p:to>
                                    </p:set>
                                    <p:animEffect transition="in" filter="fade">
                                      <p:cBhvr>
                                        <p:cTn id="149" dur="2000"/>
                                        <p:tgtEl>
                                          <p:spTgt spid="118"/>
                                        </p:tgtEl>
                                      </p:cBhvr>
                                    </p:animEffect>
                                  </p:childTnLst>
                                </p:cTn>
                              </p:par>
                            </p:childTnLst>
                          </p:cTn>
                        </p:par>
                        <p:par>
                          <p:cTn id="150" fill="hold">
                            <p:stCondLst>
                              <p:cond delay="25000"/>
                            </p:stCondLst>
                            <p:childTnLst>
                              <p:par>
                                <p:cTn id="151" presetID="12" presetClass="entr" presetSubtype="8" fill="hold" grpId="0" nodeType="afterEffect">
                                  <p:stCondLst>
                                    <p:cond delay="0"/>
                                  </p:stCondLst>
                                  <p:childTnLst>
                                    <p:set>
                                      <p:cBhvr>
                                        <p:cTn id="152" dur="1" fill="hold">
                                          <p:stCondLst>
                                            <p:cond delay="0"/>
                                          </p:stCondLst>
                                        </p:cTn>
                                        <p:tgtEl>
                                          <p:spTgt spid="90"/>
                                        </p:tgtEl>
                                        <p:attrNameLst>
                                          <p:attrName>style.visibility</p:attrName>
                                        </p:attrNameLst>
                                      </p:cBhvr>
                                      <p:to>
                                        <p:strVal val="visible"/>
                                      </p:to>
                                    </p:set>
                                    <p:animEffect transition="in" filter="slide(fromLeft)">
                                      <p:cBhvr>
                                        <p:cTn id="153" dur="500"/>
                                        <p:tgtEl>
                                          <p:spTgt spid="90"/>
                                        </p:tgtEl>
                                      </p:cBhvr>
                                    </p:animEffect>
                                  </p:childTnLst>
                                </p:cTn>
                              </p:par>
                            </p:childTnLst>
                          </p:cTn>
                        </p:par>
                        <p:par>
                          <p:cTn id="154" fill="hold">
                            <p:stCondLst>
                              <p:cond delay="25500"/>
                            </p:stCondLst>
                            <p:childTnLst>
                              <p:par>
                                <p:cTn id="155" presetID="12" presetClass="entr" presetSubtype="4" fill="hold" grpId="0" nodeType="afterEffect">
                                  <p:stCondLst>
                                    <p:cond delay="0"/>
                                  </p:stCondLst>
                                  <p:childTnLst>
                                    <p:set>
                                      <p:cBhvr>
                                        <p:cTn id="156" dur="1" fill="hold">
                                          <p:stCondLst>
                                            <p:cond delay="0"/>
                                          </p:stCondLst>
                                        </p:cTn>
                                        <p:tgtEl>
                                          <p:spTgt spid="91"/>
                                        </p:tgtEl>
                                        <p:attrNameLst>
                                          <p:attrName>style.visibility</p:attrName>
                                        </p:attrNameLst>
                                      </p:cBhvr>
                                      <p:to>
                                        <p:strVal val="visible"/>
                                      </p:to>
                                    </p:set>
                                    <p:animEffect transition="in" filter="slide(fromBottom)">
                                      <p:cBhvr>
                                        <p:cTn id="157" dur="500"/>
                                        <p:tgtEl>
                                          <p:spTgt spid="91"/>
                                        </p:tgtEl>
                                      </p:cBhvr>
                                    </p:animEffect>
                                  </p:childTnLst>
                                </p:cTn>
                              </p:par>
                            </p:childTnLst>
                          </p:cTn>
                        </p:par>
                        <p:par>
                          <p:cTn id="158" fill="hold">
                            <p:stCondLst>
                              <p:cond delay="26000"/>
                            </p:stCondLst>
                            <p:childTnLst>
                              <p:par>
                                <p:cTn id="159" presetID="12" presetClass="entr" presetSubtype="8" fill="hold" grpId="0" nodeType="afterEffect">
                                  <p:stCondLst>
                                    <p:cond delay="0"/>
                                  </p:stCondLst>
                                  <p:childTnLst>
                                    <p:set>
                                      <p:cBhvr>
                                        <p:cTn id="160" dur="1" fill="hold">
                                          <p:stCondLst>
                                            <p:cond delay="0"/>
                                          </p:stCondLst>
                                        </p:cTn>
                                        <p:tgtEl>
                                          <p:spTgt spid="92"/>
                                        </p:tgtEl>
                                        <p:attrNameLst>
                                          <p:attrName>style.visibility</p:attrName>
                                        </p:attrNameLst>
                                      </p:cBhvr>
                                      <p:to>
                                        <p:strVal val="visible"/>
                                      </p:to>
                                    </p:set>
                                    <p:animEffect transition="in" filter="slide(fromLeft)">
                                      <p:cBhvr>
                                        <p:cTn id="161" dur="500"/>
                                        <p:tgtEl>
                                          <p:spTgt spid="92"/>
                                        </p:tgtEl>
                                      </p:cBhvr>
                                    </p:animEffect>
                                  </p:childTnLst>
                                </p:cTn>
                              </p:par>
                            </p:childTnLst>
                          </p:cTn>
                        </p:par>
                        <p:par>
                          <p:cTn id="162" fill="hold">
                            <p:stCondLst>
                              <p:cond delay="26500"/>
                            </p:stCondLst>
                            <p:childTnLst>
                              <p:par>
                                <p:cTn id="163" presetID="12" presetClass="entr" presetSubtype="1" fill="hold" grpId="0" nodeType="afterEffect">
                                  <p:stCondLst>
                                    <p:cond delay="0"/>
                                  </p:stCondLst>
                                  <p:childTnLst>
                                    <p:set>
                                      <p:cBhvr>
                                        <p:cTn id="164" dur="1" fill="hold">
                                          <p:stCondLst>
                                            <p:cond delay="0"/>
                                          </p:stCondLst>
                                        </p:cTn>
                                        <p:tgtEl>
                                          <p:spTgt spid="93"/>
                                        </p:tgtEl>
                                        <p:attrNameLst>
                                          <p:attrName>style.visibility</p:attrName>
                                        </p:attrNameLst>
                                      </p:cBhvr>
                                      <p:to>
                                        <p:strVal val="visible"/>
                                      </p:to>
                                    </p:set>
                                    <p:animEffect transition="in" filter="slide(fromTop)">
                                      <p:cBhvr>
                                        <p:cTn id="165" dur="500"/>
                                        <p:tgtEl>
                                          <p:spTgt spid="93"/>
                                        </p:tgtEl>
                                      </p:cBhvr>
                                    </p:animEffect>
                                  </p:childTnLst>
                                </p:cTn>
                              </p:par>
                              <p:par>
                                <p:cTn id="166" presetID="12" presetClass="entr" presetSubtype="8" fill="hold" grpId="0" nodeType="withEffect">
                                  <p:stCondLst>
                                    <p:cond delay="0"/>
                                  </p:stCondLst>
                                  <p:childTnLst>
                                    <p:set>
                                      <p:cBhvr>
                                        <p:cTn id="167" dur="1" fill="hold">
                                          <p:stCondLst>
                                            <p:cond delay="0"/>
                                          </p:stCondLst>
                                        </p:cTn>
                                        <p:tgtEl>
                                          <p:spTgt spid="94"/>
                                        </p:tgtEl>
                                        <p:attrNameLst>
                                          <p:attrName>style.visibility</p:attrName>
                                        </p:attrNameLst>
                                      </p:cBhvr>
                                      <p:to>
                                        <p:strVal val="visible"/>
                                      </p:to>
                                    </p:set>
                                    <p:animEffect transition="in" filter="slide(fromLeft)">
                                      <p:cBhvr>
                                        <p:cTn id="168" dur="500"/>
                                        <p:tgtEl>
                                          <p:spTgt spid="94"/>
                                        </p:tgtEl>
                                      </p:cBhvr>
                                    </p:animEffect>
                                  </p:childTnLst>
                                </p:cTn>
                              </p:par>
                              <p:par>
                                <p:cTn id="169" presetID="12" presetClass="entr" presetSubtype="4" fill="hold" grpId="0" nodeType="withEffect">
                                  <p:stCondLst>
                                    <p:cond delay="0"/>
                                  </p:stCondLst>
                                  <p:childTnLst>
                                    <p:set>
                                      <p:cBhvr>
                                        <p:cTn id="170" dur="1" fill="hold">
                                          <p:stCondLst>
                                            <p:cond delay="0"/>
                                          </p:stCondLst>
                                        </p:cTn>
                                        <p:tgtEl>
                                          <p:spTgt spid="95"/>
                                        </p:tgtEl>
                                        <p:attrNameLst>
                                          <p:attrName>style.visibility</p:attrName>
                                        </p:attrNameLst>
                                      </p:cBhvr>
                                      <p:to>
                                        <p:strVal val="visible"/>
                                      </p:to>
                                    </p:set>
                                    <p:animEffect transition="in" filter="slide(fromBottom)">
                                      <p:cBhvr>
                                        <p:cTn id="171" dur="500"/>
                                        <p:tgtEl>
                                          <p:spTgt spid="95"/>
                                        </p:tgtEl>
                                      </p:cBhvr>
                                    </p:animEffect>
                                  </p:childTnLst>
                                </p:cTn>
                              </p:par>
                              <p:par>
                                <p:cTn id="172" presetID="12" presetClass="entr" presetSubtype="4" fill="hold" grpId="0" nodeType="with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slide(fromBottom)">
                                      <p:cBhvr>
                                        <p:cTn id="174" dur="500"/>
                                        <p:tgtEl>
                                          <p:spTgt spid="96"/>
                                        </p:tgtEl>
                                      </p:cBhvr>
                                    </p:animEffect>
                                  </p:childTnLst>
                                </p:cTn>
                              </p:par>
                            </p:childTnLst>
                          </p:cTn>
                        </p:par>
                        <p:par>
                          <p:cTn id="175" fill="hold">
                            <p:stCondLst>
                              <p:cond delay="27000"/>
                            </p:stCondLst>
                            <p:childTnLst>
                              <p:par>
                                <p:cTn id="176" presetID="10" presetClass="entr" presetSubtype="0" fill="hold" grpId="0" nodeType="afterEffect">
                                  <p:stCondLst>
                                    <p:cond delay="0"/>
                                  </p:stCondLst>
                                  <p:childTnLst>
                                    <p:set>
                                      <p:cBhvr>
                                        <p:cTn id="177" dur="1" fill="hold">
                                          <p:stCondLst>
                                            <p:cond delay="0"/>
                                          </p:stCondLst>
                                        </p:cTn>
                                        <p:tgtEl>
                                          <p:spTgt spid="119"/>
                                        </p:tgtEl>
                                        <p:attrNameLst>
                                          <p:attrName>style.visibility</p:attrName>
                                        </p:attrNameLst>
                                      </p:cBhvr>
                                      <p:to>
                                        <p:strVal val="visible"/>
                                      </p:to>
                                    </p:set>
                                    <p:animEffect transition="in" filter="fade">
                                      <p:cBhvr>
                                        <p:cTn id="178" dur="2000"/>
                                        <p:tgtEl>
                                          <p:spTgt spid="119"/>
                                        </p:tgtEl>
                                      </p:cBhvr>
                                    </p:animEffect>
                                  </p:childTnLst>
                                </p:cTn>
                              </p:par>
                            </p:childTnLst>
                          </p:cTn>
                        </p:par>
                        <p:par>
                          <p:cTn id="179" fill="hold">
                            <p:stCondLst>
                              <p:cond delay="29000"/>
                            </p:stCondLst>
                            <p:childTnLst>
                              <p:par>
                                <p:cTn id="180" presetID="12" presetClass="entr" presetSubtype="8" fill="hold" grpId="0" nodeType="afterEffect">
                                  <p:stCondLst>
                                    <p:cond delay="0"/>
                                  </p:stCondLst>
                                  <p:childTnLst>
                                    <p:set>
                                      <p:cBhvr>
                                        <p:cTn id="181" dur="1" fill="hold">
                                          <p:stCondLst>
                                            <p:cond delay="0"/>
                                          </p:stCondLst>
                                        </p:cTn>
                                        <p:tgtEl>
                                          <p:spTgt spid="97"/>
                                        </p:tgtEl>
                                        <p:attrNameLst>
                                          <p:attrName>style.visibility</p:attrName>
                                        </p:attrNameLst>
                                      </p:cBhvr>
                                      <p:to>
                                        <p:strVal val="visible"/>
                                      </p:to>
                                    </p:set>
                                    <p:animEffect transition="in" filter="slide(fromLeft)">
                                      <p:cBhvr>
                                        <p:cTn id="182" dur="500"/>
                                        <p:tgtEl>
                                          <p:spTgt spid="97"/>
                                        </p:tgtEl>
                                      </p:cBhvr>
                                    </p:animEffect>
                                  </p:childTnLst>
                                </p:cTn>
                              </p:par>
                            </p:childTnLst>
                          </p:cTn>
                        </p:par>
                        <p:par>
                          <p:cTn id="183" fill="hold">
                            <p:stCondLst>
                              <p:cond delay="29500"/>
                            </p:stCondLst>
                            <p:childTnLst>
                              <p:par>
                                <p:cTn id="184" presetID="12" presetClass="entr" presetSubtype="4" fill="hold" grpId="0" nodeType="afterEffect">
                                  <p:stCondLst>
                                    <p:cond delay="0"/>
                                  </p:stCondLst>
                                  <p:childTnLst>
                                    <p:set>
                                      <p:cBhvr>
                                        <p:cTn id="185" dur="1" fill="hold">
                                          <p:stCondLst>
                                            <p:cond delay="0"/>
                                          </p:stCondLst>
                                        </p:cTn>
                                        <p:tgtEl>
                                          <p:spTgt spid="98"/>
                                        </p:tgtEl>
                                        <p:attrNameLst>
                                          <p:attrName>style.visibility</p:attrName>
                                        </p:attrNameLst>
                                      </p:cBhvr>
                                      <p:to>
                                        <p:strVal val="visible"/>
                                      </p:to>
                                    </p:set>
                                    <p:animEffect transition="in" filter="slide(fromBottom)">
                                      <p:cBhvr>
                                        <p:cTn id="186" dur="500"/>
                                        <p:tgtEl>
                                          <p:spTgt spid="98"/>
                                        </p:tgtEl>
                                      </p:cBhvr>
                                    </p:animEffect>
                                  </p:childTnLst>
                                </p:cTn>
                              </p:par>
                            </p:childTnLst>
                          </p:cTn>
                        </p:par>
                        <p:par>
                          <p:cTn id="187" fill="hold">
                            <p:stCondLst>
                              <p:cond delay="30000"/>
                            </p:stCondLst>
                            <p:childTnLst>
                              <p:par>
                                <p:cTn id="188" presetID="12" presetClass="entr" presetSubtype="8" fill="hold" grpId="0" nodeType="afterEffect">
                                  <p:stCondLst>
                                    <p:cond delay="0"/>
                                  </p:stCondLst>
                                  <p:childTnLst>
                                    <p:set>
                                      <p:cBhvr>
                                        <p:cTn id="189" dur="1" fill="hold">
                                          <p:stCondLst>
                                            <p:cond delay="0"/>
                                          </p:stCondLst>
                                        </p:cTn>
                                        <p:tgtEl>
                                          <p:spTgt spid="99"/>
                                        </p:tgtEl>
                                        <p:attrNameLst>
                                          <p:attrName>style.visibility</p:attrName>
                                        </p:attrNameLst>
                                      </p:cBhvr>
                                      <p:to>
                                        <p:strVal val="visible"/>
                                      </p:to>
                                    </p:set>
                                    <p:animEffect transition="in" filter="slide(fromLeft)">
                                      <p:cBhvr>
                                        <p:cTn id="190" dur="500"/>
                                        <p:tgtEl>
                                          <p:spTgt spid="99"/>
                                        </p:tgtEl>
                                      </p:cBhvr>
                                    </p:animEffect>
                                  </p:childTnLst>
                                </p:cTn>
                              </p:par>
                            </p:childTnLst>
                          </p:cTn>
                        </p:par>
                        <p:par>
                          <p:cTn id="191" fill="hold">
                            <p:stCondLst>
                              <p:cond delay="30500"/>
                            </p:stCondLst>
                            <p:childTnLst>
                              <p:par>
                                <p:cTn id="192" presetID="12" presetClass="entr" presetSubtype="1" fill="hold" grpId="0" nodeType="afterEffect">
                                  <p:stCondLst>
                                    <p:cond delay="0"/>
                                  </p:stCondLst>
                                  <p:childTnLst>
                                    <p:set>
                                      <p:cBhvr>
                                        <p:cTn id="193" dur="1" fill="hold">
                                          <p:stCondLst>
                                            <p:cond delay="0"/>
                                          </p:stCondLst>
                                        </p:cTn>
                                        <p:tgtEl>
                                          <p:spTgt spid="100"/>
                                        </p:tgtEl>
                                        <p:attrNameLst>
                                          <p:attrName>style.visibility</p:attrName>
                                        </p:attrNameLst>
                                      </p:cBhvr>
                                      <p:to>
                                        <p:strVal val="visible"/>
                                      </p:to>
                                    </p:set>
                                    <p:animEffect transition="in" filter="slide(fromTop)">
                                      <p:cBhvr>
                                        <p:cTn id="194" dur="500"/>
                                        <p:tgtEl>
                                          <p:spTgt spid="100"/>
                                        </p:tgtEl>
                                      </p:cBhvr>
                                    </p:animEffect>
                                  </p:childTnLst>
                                </p:cTn>
                              </p:par>
                            </p:childTnLst>
                          </p:cTn>
                        </p:par>
                        <p:par>
                          <p:cTn id="195" fill="hold">
                            <p:stCondLst>
                              <p:cond delay="31000"/>
                            </p:stCondLst>
                            <p:childTnLst>
                              <p:par>
                                <p:cTn id="196" presetID="12" presetClass="entr" presetSubtype="8" fill="hold" grpId="0" nodeType="afterEffect">
                                  <p:stCondLst>
                                    <p:cond delay="0"/>
                                  </p:stCondLst>
                                  <p:childTnLst>
                                    <p:set>
                                      <p:cBhvr>
                                        <p:cTn id="197" dur="1" fill="hold">
                                          <p:stCondLst>
                                            <p:cond delay="0"/>
                                          </p:stCondLst>
                                        </p:cTn>
                                        <p:tgtEl>
                                          <p:spTgt spid="101"/>
                                        </p:tgtEl>
                                        <p:attrNameLst>
                                          <p:attrName>style.visibility</p:attrName>
                                        </p:attrNameLst>
                                      </p:cBhvr>
                                      <p:to>
                                        <p:strVal val="visible"/>
                                      </p:to>
                                    </p:set>
                                    <p:animEffect transition="in" filter="slide(fromLeft)">
                                      <p:cBhvr>
                                        <p:cTn id="198" dur="500"/>
                                        <p:tgtEl>
                                          <p:spTgt spid="101"/>
                                        </p:tgtEl>
                                      </p:cBhvr>
                                    </p:animEffect>
                                  </p:childTnLst>
                                </p:cTn>
                              </p:par>
                            </p:childTnLst>
                          </p:cTn>
                        </p:par>
                        <p:par>
                          <p:cTn id="199" fill="hold">
                            <p:stCondLst>
                              <p:cond delay="31500"/>
                            </p:stCondLst>
                            <p:childTnLst>
                              <p:par>
                                <p:cTn id="200" presetID="10" presetClass="entr" presetSubtype="0" fill="hold" grpId="0" nodeType="afterEffect">
                                  <p:stCondLst>
                                    <p:cond delay="0"/>
                                  </p:stCondLst>
                                  <p:childTnLst>
                                    <p:set>
                                      <p:cBhvr>
                                        <p:cTn id="201" dur="1" fill="hold">
                                          <p:stCondLst>
                                            <p:cond delay="0"/>
                                          </p:stCondLst>
                                        </p:cTn>
                                        <p:tgtEl>
                                          <p:spTgt spid="120"/>
                                        </p:tgtEl>
                                        <p:attrNameLst>
                                          <p:attrName>style.visibility</p:attrName>
                                        </p:attrNameLst>
                                      </p:cBhvr>
                                      <p:to>
                                        <p:strVal val="visible"/>
                                      </p:to>
                                    </p:set>
                                    <p:animEffect transition="in" filter="fade">
                                      <p:cBhvr>
                                        <p:cTn id="202" dur="2000"/>
                                        <p:tgtEl>
                                          <p:spTgt spid="120"/>
                                        </p:tgtEl>
                                      </p:cBhvr>
                                    </p:animEffect>
                                  </p:childTnLst>
                                </p:cTn>
                              </p:par>
                            </p:childTnLst>
                          </p:cTn>
                        </p:par>
                        <p:par>
                          <p:cTn id="203" fill="hold">
                            <p:stCondLst>
                              <p:cond delay="33500"/>
                            </p:stCondLst>
                            <p:childTnLst>
                              <p:par>
                                <p:cTn id="204" presetID="12" presetClass="entr" presetSubtype="8" fill="hold" grpId="0" nodeType="afterEffect">
                                  <p:stCondLst>
                                    <p:cond delay="0"/>
                                  </p:stCondLst>
                                  <p:childTnLst>
                                    <p:set>
                                      <p:cBhvr>
                                        <p:cTn id="205" dur="1" fill="hold">
                                          <p:stCondLst>
                                            <p:cond delay="0"/>
                                          </p:stCondLst>
                                        </p:cTn>
                                        <p:tgtEl>
                                          <p:spTgt spid="102"/>
                                        </p:tgtEl>
                                        <p:attrNameLst>
                                          <p:attrName>style.visibility</p:attrName>
                                        </p:attrNameLst>
                                      </p:cBhvr>
                                      <p:to>
                                        <p:strVal val="visible"/>
                                      </p:to>
                                    </p:set>
                                    <p:animEffect transition="in" filter="slide(fromLeft)">
                                      <p:cBhvr>
                                        <p:cTn id="206" dur="500"/>
                                        <p:tgtEl>
                                          <p:spTgt spid="102"/>
                                        </p:tgtEl>
                                      </p:cBhvr>
                                    </p:animEffect>
                                  </p:childTnLst>
                                </p:cTn>
                              </p:par>
                            </p:childTnLst>
                          </p:cTn>
                        </p:par>
                        <p:par>
                          <p:cTn id="207" fill="hold">
                            <p:stCondLst>
                              <p:cond delay="34000"/>
                            </p:stCondLst>
                            <p:childTnLst>
                              <p:par>
                                <p:cTn id="208" presetID="12" presetClass="entr" presetSubtype="4" fill="hold" grpId="0" nodeType="afterEffect">
                                  <p:stCondLst>
                                    <p:cond delay="0"/>
                                  </p:stCondLst>
                                  <p:childTnLst>
                                    <p:set>
                                      <p:cBhvr>
                                        <p:cTn id="209" dur="1" fill="hold">
                                          <p:stCondLst>
                                            <p:cond delay="0"/>
                                          </p:stCondLst>
                                        </p:cTn>
                                        <p:tgtEl>
                                          <p:spTgt spid="103"/>
                                        </p:tgtEl>
                                        <p:attrNameLst>
                                          <p:attrName>style.visibility</p:attrName>
                                        </p:attrNameLst>
                                      </p:cBhvr>
                                      <p:to>
                                        <p:strVal val="visible"/>
                                      </p:to>
                                    </p:set>
                                    <p:animEffect transition="in" filter="slide(fromBottom)">
                                      <p:cBhvr>
                                        <p:cTn id="210" dur="500"/>
                                        <p:tgtEl>
                                          <p:spTgt spid="103"/>
                                        </p:tgtEl>
                                      </p:cBhvr>
                                    </p:animEffect>
                                  </p:childTnLst>
                                </p:cTn>
                              </p:par>
                            </p:childTnLst>
                          </p:cTn>
                        </p:par>
                        <p:par>
                          <p:cTn id="211" fill="hold">
                            <p:stCondLst>
                              <p:cond delay="34500"/>
                            </p:stCondLst>
                            <p:childTnLst>
                              <p:par>
                                <p:cTn id="212" presetID="12" presetClass="entr" presetSubtype="8" fill="hold" grpId="0" nodeType="afterEffect">
                                  <p:stCondLst>
                                    <p:cond delay="0"/>
                                  </p:stCondLst>
                                  <p:childTnLst>
                                    <p:set>
                                      <p:cBhvr>
                                        <p:cTn id="213" dur="1" fill="hold">
                                          <p:stCondLst>
                                            <p:cond delay="0"/>
                                          </p:stCondLst>
                                        </p:cTn>
                                        <p:tgtEl>
                                          <p:spTgt spid="104"/>
                                        </p:tgtEl>
                                        <p:attrNameLst>
                                          <p:attrName>style.visibility</p:attrName>
                                        </p:attrNameLst>
                                      </p:cBhvr>
                                      <p:to>
                                        <p:strVal val="visible"/>
                                      </p:to>
                                    </p:set>
                                    <p:animEffect transition="in" filter="slide(fromLeft)">
                                      <p:cBhvr>
                                        <p:cTn id="214" dur="500"/>
                                        <p:tgtEl>
                                          <p:spTgt spid="104"/>
                                        </p:tgtEl>
                                      </p:cBhvr>
                                    </p:animEffect>
                                  </p:childTnLst>
                                </p:cTn>
                              </p:par>
                            </p:childTnLst>
                          </p:cTn>
                        </p:par>
                        <p:par>
                          <p:cTn id="215" fill="hold">
                            <p:stCondLst>
                              <p:cond delay="35000"/>
                            </p:stCondLst>
                            <p:childTnLst>
                              <p:par>
                                <p:cTn id="216" presetID="12" presetClass="entr" presetSubtype="1" fill="hold" grpId="0" nodeType="afterEffect">
                                  <p:stCondLst>
                                    <p:cond delay="0"/>
                                  </p:stCondLst>
                                  <p:childTnLst>
                                    <p:set>
                                      <p:cBhvr>
                                        <p:cTn id="217" dur="1" fill="hold">
                                          <p:stCondLst>
                                            <p:cond delay="0"/>
                                          </p:stCondLst>
                                        </p:cTn>
                                        <p:tgtEl>
                                          <p:spTgt spid="105"/>
                                        </p:tgtEl>
                                        <p:attrNameLst>
                                          <p:attrName>style.visibility</p:attrName>
                                        </p:attrNameLst>
                                      </p:cBhvr>
                                      <p:to>
                                        <p:strVal val="visible"/>
                                      </p:to>
                                    </p:set>
                                    <p:animEffect transition="in" filter="slide(fromTop)">
                                      <p:cBhvr>
                                        <p:cTn id="218" dur="500"/>
                                        <p:tgtEl>
                                          <p:spTgt spid="105"/>
                                        </p:tgtEl>
                                      </p:cBhvr>
                                    </p:animEffect>
                                  </p:childTnLst>
                                </p:cTn>
                              </p:par>
                            </p:childTnLst>
                          </p:cTn>
                        </p:par>
                        <p:par>
                          <p:cTn id="219" fill="hold">
                            <p:stCondLst>
                              <p:cond delay="35500"/>
                            </p:stCondLst>
                            <p:childTnLst>
                              <p:par>
                                <p:cTn id="220" presetID="12" presetClass="entr" presetSubtype="8" fill="hold" grpId="0" nodeType="afterEffect">
                                  <p:stCondLst>
                                    <p:cond delay="0"/>
                                  </p:stCondLst>
                                  <p:childTnLst>
                                    <p:set>
                                      <p:cBhvr>
                                        <p:cTn id="221" dur="1" fill="hold">
                                          <p:stCondLst>
                                            <p:cond delay="0"/>
                                          </p:stCondLst>
                                        </p:cTn>
                                        <p:tgtEl>
                                          <p:spTgt spid="106"/>
                                        </p:tgtEl>
                                        <p:attrNameLst>
                                          <p:attrName>style.visibility</p:attrName>
                                        </p:attrNameLst>
                                      </p:cBhvr>
                                      <p:to>
                                        <p:strVal val="visible"/>
                                      </p:to>
                                    </p:set>
                                    <p:animEffect transition="in" filter="slide(fromLeft)">
                                      <p:cBhvr>
                                        <p:cTn id="222" dur="500"/>
                                        <p:tgtEl>
                                          <p:spTgt spid="106"/>
                                        </p:tgtEl>
                                      </p:cBhvr>
                                    </p:animEffect>
                                  </p:childTnLst>
                                </p:cTn>
                              </p:par>
                              <p:par>
                                <p:cTn id="223" presetID="12" presetClass="entr" presetSubtype="4" fill="hold" grpId="0" nodeType="withEffect">
                                  <p:stCondLst>
                                    <p:cond delay="0"/>
                                  </p:stCondLst>
                                  <p:childTnLst>
                                    <p:set>
                                      <p:cBhvr>
                                        <p:cTn id="224" dur="1" fill="hold">
                                          <p:stCondLst>
                                            <p:cond delay="0"/>
                                          </p:stCondLst>
                                        </p:cTn>
                                        <p:tgtEl>
                                          <p:spTgt spid="107"/>
                                        </p:tgtEl>
                                        <p:attrNameLst>
                                          <p:attrName>style.visibility</p:attrName>
                                        </p:attrNameLst>
                                      </p:cBhvr>
                                      <p:to>
                                        <p:strVal val="visible"/>
                                      </p:to>
                                    </p:set>
                                    <p:animEffect transition="in" filter="slide(fromBottom)">
                                      <p:cBhvr>
                                        <p:cTn id="225" dur="500"/>
                                        <p:tgtEl>
                                          <p:spTgt spid="107"/>
                                        </p:tgtEl>
                                      </p:cBhvr>
                                    </p:animEffect>
                                  </p:childTnLst>
                                </p:cTn>
                              </p:par>
                            </p:childTnLst>
                          </p:cTn>
                        </p:par>
                        <p:par>
                          <p:cTn id="226" fill="hold">
                            <p:stCondLst>
                              <p:cond delay="36000"/>
                            </p:stCondLst>
                            <p:childTnLst>
                              <p:par>
                                <p:cTn id="227" presetID="10" presetClass="entr" presetSubtype="0" fill="hold" grpId="0" nodeType="afterEffect">
                                  <p:stCondLst>
                                    <p:cond delay="0"/>
                                  </p:stCondLst>
                                  <p:childTnLst>
                                    <p:set>
                                      <p:cBhvr>
                                        <p:cTn id="228" dur="1" fill="hold">
                                          <p:stCondLst>
                                            <p:cond delay="0"/>
                                          </p:stCondLst>
                                        </p:cTn>
                                        <p:tgtEl>
                                          <p:spTgt spid="121"/>
                                        </p:tgtEl>
                                        <p:attrNameLst>
                                          <p:attrName>style.visibility</p:attrName>
                                        </p:attrNameLst>
                                      </p:cBhvr>
                                      <p:to>
                                        <p:strVal val="visible"/>
                                      </p:to>
                                    </p:set>
                                    <p:animEffect transition="in" filter="fade">
                                      <p:cBhvr>
                                        <p:cTn id="229" dur="2000"/>
                                        <p:tgtEl>
                                          <p:spTgt spid="121"/>
                                        </p:tgtEl>
                                      </p:cBhvr>
                                    </p:animEffect>
                                  </p:childTnLst>
                                </p:cTn>
                              </p:par>
                            </p:childTnLst>
                          </p:cTn>
                        </p:par>
                        <p:par>
                          <p:cTn id="230" fill="hold">
                            <p:stCondLst>
                              <p:cond delay="38000"/>
                            </p:stCondLst>
                            <p:childTnLst>
                              <p:par>
                                <p:cTn id="231" presetID="12" presetClass="entr" presetSubtype="8" fill="hold" grpId="0" nodeType="afterEffect">
                                  <p:stCondLst>
                                    <p:cond delay="0"/>
                                  </p:stCondLst>
                                  <p:childTnLst>
                                    <p:set>
                                      <p:cBhvr>
                                        <p:cTn id="232" dur="1" fill="hold">
                                          <p:stCondLst>
                                            <p:cond delay="0"/>
                                          </p:stCondLst>
                                        </p:cTn>
                                        <p:tgtEl>
                                          <p:spTgt spid="108"/>
                                        </p:tgtEl>
                                        <p:attrNameLst>
                                          <p:attrName>style.visibility</p:attrName>
                                        </p:attrNameLst>
                                      </p:cBhvr>
                                      <p:to>
                                        <p:strVal val="visible"/>
                                      </p:to>
                                    </p:set>
                                    <p:animEffect transition="in" filter="slide(fromLeft)">
                                      <p:cBhvr>
                                        <p:cTn id="233" dur="500"/>
                                        <p:tgtEl>
                                          <p:spTgt spid="108"/>
                                        </p:tgtEl>
                                      </p:cBhvr>
                                    </p:animEffect>
                                  </p:childTnLst>
                                </p:cTn>
                              </p:par>
                            </p:childTnLst>
                          </p:cTn>
                        </p:par>
                        <p:par>
                          <p:cTn id="234" fill="hold">
                            <p:stCondLst>
                              <p:cond delay="38500"/>
                            </p:stCondLst>
                            <p:childTnLst>
                              <p:par>
                                <p:cTn id="235" presetID="12" presetClass="entr" presetSubtype="4" fill="hold" grpId="0" nodeType="afterEffect">
                                  <p:stCondLst>
                                    <p:cond delay="0"/>
                                  </p:stCondLst>
                                  <p:childTnLst>
                                    <p:set>
                                      <p:cBhvr>
                                        <p:cTn id="236" dur="1" fill="hold">
                                          <p:stCondLst>
                                            <p:cond delay="0"/>
                                          </p:stCondLst>
                                        </p:cTn>
                                        <p:tgtEl>
                                          <p:spTgt spid="109"/>
                                        </p:tgtEl>
                                        <p:attrNameLst>
                                          <p:attrName>style.visibility</p:attrName>
                                        </p:attrNameLst>
                                      </p:cBhvr>
                                      <p:to>
                                        <p:strVal val="visible"/>
                                      </p:to>
                                    </p:set>
                                    <p:animEffect transition="in" filter="slide(fromBottom)">
                                      <p:cBhvr>
                                        <p:cTn id="237" dur="500"/>
                                        <p:tgtEl>
                                          <p:spTgt spid="109"/>
                                        </p:tgtEl>
                                      </p:cBhvr>
                                    </p:animEffect>
                                  </p:childTnLst>
                                </p:cTn>
                              </p:par>
                            </p:childTnLst>
                          </p:cTn>
                        </p:par>
                        <p:par>
                          <p:cTn id="238" fill="hold">
                            <p:stCondLst>
                              <p:cond delay="39000"/>
                            </p:stCondLst>
                            <p:childTnLst>
                              <p:par>
                                <p:cTn id="239" presetID="12" presetClass="entr" presetSubtype="8" fill="hold" grpId="0" nodeType="afterEffect">
                                  <p:stCondLst>
                                    <p:cond delay="0"/>
                                  </p:stCondLst>
                                  <p:childTnLst>
                                    <p:set>
                                      <p:cBhvr>
                                        <p:cTn id="240" dur="1" fill="hold">
                                          <p:stCondLst>
                                            <p:cond delay="0"/>
                                          </p:stCondLst>
                                        </p:cTn>
                                        <p:tgtEl>
                                          <p:spTgt spid="110"/>
                                        </p:tgtEl>
                                        <p:attrNameLst>
                                          <p:attrName>style.visibility</p:attrName>
                                        </p:attrNameLst>
                                      </p:cBhvr>
                                      <p:to>
                                        <p:strVal val="visible"/>
                                      </p:to>
                                    </p:set>
                                    <p:animEffect transition="in" filter="slide(fromLeft)">
                                      <p:cBhvr>
                                        <p:cTn id="241" dur="500"/>
                                        <p:tgtEl>
                                          <p:spTgt spid="110"/>
                                        </p:tgtEl>
                                      </p:cBhvr>
                                    </p:animEffect>
                                  </p:childTnLst>
                                </p:cTn>
                              </p:par>
                            </p:childTnLst>
                          </p:cTn>
                        </p:par>
                        <p:par>
                          <p:cTn id="242" fill="hold">
                            <p:stCondLst>
                              <p:cond delay="39500"/>
                            </p:stCondLst>
                            <p:childTnLst>
                              <p:par>
                                <p:cTn id="243" presetID="12" presetClass="entr" presetSubtype="1" fill="hold" grpId="0" nodeType="afterEffect">
                                  <p:stCondLst>
                                    <p:cond delay="0"/>
                                  </p:stCondLst>
                                  <p:childTnLst>
                                    <p:set>
                                      <p:cBhvr>
                                        <p:cTn id="244" dur="1" fill="hold">
                                          <p:stCondLst>
                                            <p:cond delay="0"/>
                                          </p:stCondLst>
                                        </p:cTn>
                                        <p:tgtEl>
                                          <p:spTgt spid="111"/>
                                        </p:tgtEl>
                                        <p:attrNameLst>
                                          <p:attrName>style.visibility</p:attrName>
                                        </p:attrNameLst>
                                      </p:cBhvr>
                                      <p:to>
                                        <p:strVal val="visible"/>
                                      </p:to>
                                    </p:set>
                                    <p:animEffect transition="in" filter="slide(fromTop)">
                                      <p:cBhvr>
                                        <p:cTn id="245" dur="500"/>
                                        <p:tgtEl>
                                          <p:spTgt spid="111"/>
                                        </p:tgtEl>
                                      </p:cBhvr>
                                    </p:animEffect>
                                  </p:childTnLst>
                                </p:cTn>
                              </p:par>
                            </p:childTnLst>
                          </p:cTn>
                        </p:par>
                        <p:par>
                          <p:cTn id="246" fill="hold">
                            <p:stCondLst>
                              <p:cond delay="40000"/>
                            </p:stCondLst>
                            <p:childTnLst>
                              <p:par>
                                <p:cTn id="247" presetID="12" presetClass="entr" presetSubtype="8" fill="hold" grpId="0" nodeType="afterEffect">
                                  <p:stCondLst>
                                    <p:cond delay="0"/>
                                  </p:stCondLst>
                                  <p:childTnLst>
                                    <p:set>
                                      <p:cBhvr>
                                        <p:cTn id="248" dur="1" fill="hold">
                                          <p:stCondLst>
                                            <p:cond delay="0"/>
                                          </p:stCondLst>
                                        </p:cTn>
                                        <p:tgtEl>
                                          <p:spTgt spid="112"/>
                                        </p:tgtEl>
                                        <p:attrNameLst>
                                          <p:attrName>style.visibility</p:attrName>
                                        </p:attrNameLst>
                                      </p:cBhvr>
                                      <p:to>
                                        <p:strVal val="visible"/>
                                      </p:to>
                                    </p:set>
                                    <p:animEffect transition="in" filter="slide(fromLeft)">
                                      <p:cBhvr>
                                        <p:cTn id="249" dur="500"/>
                                        <p:tgtEl>
                                          <p:spTgt spid="112"/>
                                        </p:tgtEl>
                                      </p:cBhvr>
                                    </p:animEffect>
                                  </p:childTnLst>
                                </p:cTn>
                              </p:par>
                            </p:childTnLst>
                          </p:cTn>
                        </p:par>
                      </p:childTnLst>
                    </p:cTn>
                  </p:par>
                  <p:par>
                    <p:cTn id="250" fill="hold">
                      <p:stCondLst>
                        <p:cond delay="indefinite"/>
                      </p:stCondLst>
                      <p:childTnLst>
                        <p:par>
                          <p:cTn id="251" fill="hold">
                            <p:stCondLst>
                              <p:cond delay="0"/>
                            </p:stCondLst>
                            <p:childTnLst>
                              <p:par>
                                <p:cTn id="252" presetID="16" presetClass="entr" presetSubtype="26" fill="hold" grpId="0" nodeType="clickEffect">
                                  <p:stCondLst>
                                    <p:cond delay="0"/>
                                  </p:stCondLst>
                                  <p:childTnLst>
                                    <p:set>
                                      <p:cBhvr>
                                        <p:cTn id="253" dur="1" fill="hold">
                                          <p:stCondLst>
                                            <p:cond delay="0"/>
                                          </p:stCondLst>
                                        </p:cTn>
                                        <p:tgtEl>
                                          <p:spTgt spid="125"/>
                                        </p:tgtEl>
                                        <p:attrNameLst>
                                          <p:attrName>style.visibility</p:attrName>
                                        </p:attrNameLst>
                                      </p:cBhvr>
                                      <p:to>
                                        <p:strVal val="visible"/>
                                      </p:to>
                                    </p:set>
                                    <p:animEffect transition="in" filter="barn(inHorizontal)">
                                      <p:cBhvr>
                                        <p:cTn id="254" dur="500"/>
                                        <p:tgtEl>
                                          <p:spTgt spid="125"/>
                                        </p:tgtEl>
                                      </p:cBhvr>
                                    </p:animEffect>
                                  </p:childTnLst>
                                  <p:subTnLst>
                                    <p:set>
                                      <p:cBhvr override="childStyle">
                                        <p:cTn dur="1" fill="hold" display="0" masterRel="nextClick" afterEffect="1"/>
                                        <p:tgtEl>
                                          <p:spTgt spid="125"/>
                                        </p:tgtEl>
                                        <p:attrNameLst>
                                          <p:attrName>style.visibility</p:attrName>
                                        </p:attrNameLst>
                                      </p:cBhvr>
                                      <p:to>
                                        <p:strVal val="hidden"/>
                                      </p:to>
                                    </p:set>
                                  </p:subTnLst>
                                </p:cTn>
                              </p:par>
                            </p:childTnLst>
                          </p:cTn>
                        </p:par>
                      </p:childTnLst>
                    </p:cTn>
                  </p:par>
                  <p:par>
                    <p:cTn id="255" fill="hold">
                      <p:stCondLst>
                        <p:cond delay="indefinite"/>
                      </p:stCondLst>
                      <p:childTnLst>
                        <p:par>
                          <p:cTn id="256" fill="hold">
                            <p:stCondLst>
                              <p:cond delay="0"/>
                            </p:stCondLst>
                            <p:childTnLst>
                              <p:par>
                                <p:cTn id="257" presetID="16" presetClass="entr" presetSubtype="26" fill="hold" nodeType="clickEffect">
                                  <p:stCondLst>
                                    <p:cond delay="0"/>
                                  </p:stCondLst>
                                  <p:childTnLst>
                                    <p:set>
                                      <p:cBhvr>
                                        <p:cTn id="258" dur="1" fill="hold">
                                          <p:stCondLst>
                                            <p:cond delay="0"/>
                                          </p:stCondLst>
                                        </p:cTn>
                                        <p:tgtEl>
                                          <p:spTgt spid="126"/>
                                        </p:tgtEl>
                                        <p:attrNameLst>
                                          <p:attrName>style.visibility</p:attrName>
                                        </p:attrNameLst>
                                      </p:cBhvr>
                                      <p:to>
                                        <p:strVal val="visible"/>
                                      </p:to>
                                    </p:set>
                                    <p:animEffect transition="in" filter="barn(inHorizontal)">
                                      <p:cBhvr>
                                        <p:cTn id="259" dur="500"/>
                                        <p:tgtEl>
                                          <p:spTgt spid="126"/>
                                        </p:tgtEl>
                                      </p:cBhvr>
                                    </p:animEffect>
                                  </p:childTnLst>
                                </p:cTn>
                              </p:par>
                            </p:childTnLst>
                          </p:cTn>
                        </p:par>
                      </p:childTnLst>
                    </p:cTn>
                  </p:par>
                  <p:par>
                    <p:cTn id="260" fill="hold">
                      <p:stCondLst>
                        <p:cond delay="indefinite"/>
                      </p:stCondLst>
                      <p:childTnLst>
                        <p:par>
                          <p:cTn id="261" fill="hold">
                            <p:stCondLst>
                              <p:cond delay="0"/>
                            </p:stCondLst>
                            <p:childTnLst>
                              <p:par>
                                <p:cTn id="262" presetID="16" presetClass="entr" presetSubtype="26" fill="hold" grpId="0" nodeType="clickEffect">
                                  <p:stCondLst>
                                    <p:cond delay="0"/>
                                  </p:stCondLst>
                                  <p:childTnLst>
                                    <p:set>
                                      <p:cBhvr>
                                        <p:cTn id="263" dur="1" fill="hold">
                                          <p:stCondLst>
                                            <p:cond delay="0"/>
                                          </p:stCondLst>
                                        </p:cTn>
                                        <p:tgtEl>
                                          <p:spTgt spid="140"/>
                                        </p:tgtEl>
                                        <p:attrNameLst>
                                          <p:attrName>style.visibility</p:attrName>
                                        </p:attrNameLst>
                                      </p:cBhvr>
                                      <p:to>
                                        <p:strVal val="visible"/>
                                      </p:to>
                                    </p:set>
                                    <p:animEffect transition="in" filter="barn(inHorizontal)">
                                      <p:cBhvr>
                                        <p:cTn id="264"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8" grpId="0" animBg="1"/>
      <p:bldP spid="79" grpId="0" animBg="1"/>
      <p:bldP spid="80" grpId="0" animBg="1"/>
      <p:bldP spid="87"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4" grpId="0"/>
      <p:bldP spid="115" grpId="0"/>
      <p:bldP spid="116" grpId="0"/>
      <p:bldP spid="117" grpId="0"/>
      <p:bldP spid="118" grpId="0"/>
      <p:bldP spid="119" grpId="0"/>
      <p:bldP spid="120" grpId="0"/>
      <p:bldP spid="121" grpId="0"/>
      <p:bldP spid="123" grpId="0" animBg="1"/>
      <p:bldP spid="124" grpId="0" animBg="1"/>
      <p:bldP spid="125" grpId="0" animBg="1"/>
      <p:bldP spid="140"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2502" y="1113271"/>
            <a:ext cx="8417257"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利用输入脉冲封锁译码门</a:t>
            </a:r>
            <a:endParaRPr lang="zh-CN" altLang="en-US" sz="3200" dirty="0">
              <a:solidFill>
                <a:srgbClr val="0000FF"/>
              </a:solidFill>
              <a:latin typeface="+mn-ea"/>
              <a:ea typeface="+mn-ea"/>
              <a:cs typeface="+mn-ea"/>
              <a:sym typeface="+mn-lt"/>
            </a:endParaRPr>
          </a:p>
        </p:txBody>
      </p:sp>
      <p:sp>
        <p:nvSpPr>
          <p:cNvPr id="181" name="Rectangle 10"/>
          <p:cNvSpPr>
            <a:spLocks noChangeArrowheads="1"/>
          </p:cNvSpPr>
          <p:nvPr/>
        </p:nvSpPr>
        <p:spPr bwMode="auto">
          <a:xfrm>
            <a:off x="102020" y="2125132"/>
            <a:ext cx="4135754"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marL="342900" indent="-342900" algn="just" eaLnBrk="1" hangingPunct="1">
              <a:spcBef>
                <a:spcPct val="0"/>
              </a:spcBef>
              <a:buClr>
                <a:srgbClr val="0000CC"/>
              </a:buClr>
              <a:buFont typeface="Arial" panose="020B0604020202020204" pitchFamily="34" charset="0"/>
              <a:buChar char="•"/>
            </a:pPr>
            <a:r>
              <a:rPr kumimoji="1" lang="zh-CN" altLang="en-US" sz="2400" b="0" i="0" dirty="0">
                <a:latin typeface="+mn-ea"/>
                <a:ea typeface="+mn-ea"/>
              </a:rPr>
              <a:t>利用输入脉冲封锁译码门</a:t>
            </a:r>
          </a:p>
          <a:p>
            <a:pPr marL="342900" indent="-342900" algn="just" eaLnBrk="1" hangingPunct="1">
              <a:spcBef>
                <a:spcPct val="0"/>
              </a:spcBef>
              <a:buClr>
                <a:srgbClr val="0000CC"/>
              </a:buClr>
              <a:buFont typeface="Arial" panose="020B0604020202020204" pitchFamily="34" charset="0"/>
              <a:buChar char="•"/>
            </a:pPr>
            <a:r>
              <a:rPr kumimoji="1" lang="zh-CN" altLang="en-US" sz="2400" b="0" i="0" dirty="0">
                <a:latin typeface="+mn-ea"/>
                <a:ea typeface="+mn-ea"/>
              </a:rPr>
              <a:t>引入封锁脉冲在可能产生干扰脉冲的时间里封锁住译码门。如图 </a:t>
            </a:r>
            <a:r>
              <a:rPr kumimoji="1" lang="en-US" altLang="zh-CN" sz="2400" b="0" i="0" dirty="0">
                <a:latin typeface="+mn-ea"/>
                <a:ea typeface="+mn-ea"/>
              </a:rPr>
              <a:t>(a)</a:t>
            </a:r>
            <a:r>
              <a:rPr kumimoji="1" lang="zh-CN" altLang="en-US" sz="2400" b="0" i="0" dirty="0">
                <a:latin typeface="+mn-ea"/>
                <a:ea typeface="+mn-ea"/>
              </a:rPr>
              <a:t>示图</a:t>
            </a:r>
            <a:r>
              <a:rPr kumimoji="1" lang="en-US" altLang="zh-CN" sz="2400" b="0" i="0" dirty="0">
                <a:latin typeface="+mn-ea"/>
                <a:ea typeface="+mn-ea"/>
              </a:rPr>
              <a:t>(b)</a:t>
            </a:r>
            <a:r>
              <a:rPr kumimoji="1" lang="zh-CN" altLang="en-US" sz="2400" b="0" i="0" dirty="0">
                <a:latin typeface="+mn-ea"/>
                <a:ea typeface="+mn-ea"/>
              </a:rPr>
              <a:t>为其输出波形。</a:t>
            </a:r>
            <a:endParaRPr kumimoji="1" lang="en-US" altLang="zh-CN" sz="2400" b="0" i="0" dirty="0">
              <a:latin typeface="+mn-ea"/>
              <a:ea typeface="+mn-ea"/>
            </a:endParaRPr>
          </a:p>
          <a:p>
            <a:pPr marL="342900" indent="-342900" algn="just" eaLnBrk="1" hangingPunct="1">
              <a:spcBef>
                <a:spcPct val="0"/>
              </a:spcBef>
              <a:buClr>
                <a:srgbClr val="0000CC"/>
              </a:buClr>
              <a:buFont typeface="Arial" panose="020B0604020202020204" pitchFamily="34" charset="0"/>
              <a:buChar char="•"/>
            </a:pPr>
            <a:r>
              <a:rPr kumimoji="1" lang="zh-CN" altLang="en-US" sz="2400" b="0" dirty="0">
                <a:latin typeface="+mn-ea"/>
                <a:ea typeface="+mn-ea"/>
              </a:rPr>
              <a:t>此时的顺序脉冲不再是一个接一个。</a:t>
            </a:r>
          </a:p>
          <a:p>
            <a:pPr marL="342900" indent="-342900" algn="just" eaLnBrk="1" hangingPunct="1">
              <a:spcBef>
                <a:spcPct val="0"/>
              </a:spcBef>
              <a:buClr>
                <a:srgbClr val="0000CC"/>
              </a:buClr>
              <a:buFont typeface="Arial" panose="020B0604020202020204" pitchFamily="34" charset="0"/>
              <a:buChar char="•"/>
            </a:pPr>
            <a:endParaRPr kumimoji="1" lang="zh-CN" altLang="en-US" sz="2400" b="0" i="0" dirty="0">
              <a:latin typeface="+mn-ea"/>
              <a:ea typeface="+mn-ea"/>
            </a:endParaRPr>
          </a:p>
        </p:txBody>
      </p:sp>
      <p:sp>
        <p:nvSpPr>
          <p:cNvPr id="182" name="Line 29"/>
          <p:cNvSpPr>
            <a:spLocks noChangeShapeType="1"/>
          </p:cNvSpPr>
          <p:nvPr/>
        </p:nvSpPr>
        <p:spPr bwMode="auto">
          <a:xfrm>
            <a:off x="5987544" y="5366176"/>
            <a:ext cx="663575"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3" name="Line 30"/>
          <p:cNvSpPr>
            <a:spLocks noChangeShapeType="1"/>
          </p:cNvSpPr>
          <p:nvPr/>
        </p:nvSpPr>
        <p:spPr bwMode="auto">
          <a:xfrm flipV="1">
            <a:off x="6651119" y="5067726"/>
            <a:ext cx="0" cy="29845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4" name="Line 31"/>
          <p:cNvSpPr>
            <a:spLocks noChangeShapeType="1"/>
          </p:cNvSpPr>
          <p:nvPr/>
        </p:nvSpPr>
        <p:spPr bwMode="auto">
          <a:xfrm>
            <a:off x="6651119" y="5067726"/>
            <a:ext cx="33178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5" name="Line 32"/>
          <p:cNvSpPr>
            <a:spLocks noChangeShapeType="1"/>
          </p:cNvSpPr>
          <p:nvPr/>
        </p:nvSpPr>
        <p:spPr bwMode="auto">
          <a:xfrm>
            <a:off x="6982907" y="5067726"/>
            <a:ext cx="0" cy="29845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6" name="Line 33"/>
          <p:cNvSpPr>
            <a:spLocks noChangeShapeType="1"/>
          </p:cNvSpPr>
          <p:nvPr/>
        </p:nvSpPr>
        <p:spPr bwMode="auto">
          <a:xfrm>
            <a:off x="6982907" y="5366176"/>
            <a:ext cx="132715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7" name="Line 35"/>
          <p:cNvSpPr>
            <a:spLocks noChangeShapeType="1"/>
          </p:cNvSpPr>
          <p:nvPr/>
        </p:nvSpPr>
        <p:spPr bwMode="auto">
          <a:xfrm>
            <a:off x="5974844" y="5763051"/>
            <a:ext cx="132715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8" name="Line 36"/>
          <p:cNvSpPr>
            <a:spLocks noChangeShapeType="1"/>
          </p:cNvSpPr>
          <p:nvPr/>
        </p:nvSpPr>
        <p:spPr bwMode="auto">
          <a:xfrm flipV="1">
            <a:off x="7314694" y="5464601"/>
            <a:ext cx="0" cy="29845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9" name="Line 37"/>
          <p:cNvSpPr>
            <a:spLocks noChangeShapeType="1"/>
          </p:cNvSpPr>
          <p:nvPr/>
        </p:nvSpPr>
        <p:spPr bwMode="auto">
          <a:xfrm>
            <a:off x="7314694" y="5464601"/>
            <a:ext cx="33178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0" name="Line 38"/>
          <p:cNvSpPr>
            <a:spLocks noChangeShapeType="1"/>
          </p:cNvSpPr>
          <p:nvPr/>
        </p:nvSpPr>
        <p:spPr bwMode="auto">
          <a:xfrm>
            <a:off x="7646482" y="5464601"/>
            <a:ext cx="0" cy="29845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1" name="Line 39"/>
          <p:cNvSpPr>
            <a:spLocks noChangeShapeType="1"/>
          </p:cNvSpPr>
          <p:nvPr/>
        </p:nvSpPr>
        <p:spPr bwMode="auto">
          <a:xfrm>
            <a:off x="7646482" y="5763051"/>
            <a:ext cx="663575"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2" name="Line 40"/>
          <p:cNvSpPr>
            <a:spLocks noChangeShapeType="1"/>
          </p:cNvSpPr>
          <p:nvPr/>
        </p:nvSpPr>
        <p:spPr bwMode="auto">
          <a:xfrm>
            <a:off x="5966907" y="6159926"/>
            <a:ext cx="1990725"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3" name="Line 41"/>
          <p:cNvSpPr>
            <a:spLocks noChangeShapeType="1"/>
          </p:cNvSpPr>
          <p:nvPr/>
        </p:nvSpPr>
        <p:spPr bwMode="auto">
          <a:xfrm flipV="1">
            <a:off x="7957632" y="5861476"/>
            <a:ext cx="0" cy="29845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4" name="Line 42"/>
          <p:cNvSpPr>
            <a:spLocks noChangeShapeType="1"/>
          </p:cNvSpPr>
          <p:nvPr/>
        </p:nvSpPr>
        <p:spPr bwMode="auto">
          <a:xfrm>
            <a:off x="7957632" y="5861476"/>
            <a:ext cx="331787"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5" name="Line 43"/>
          <p:cNvSpPr>
            <a:spLocks noChangeShapeType="1"/>
          </p:cNvSpPr>
          <p:nvPr/>
        </p:nvSpPr>
        <p:spPr bwMode="auto">
          <a:xfrm>
            <a:off x="8289419" y="5861476"/>
            <a:ext cx="0" cy="29845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6" name="Line 44"/>
          <p:cNvSpPr>
            <a:spLocks noChangeShapeType="1"/>
          </p:cNvSpPr>
          <p:nvPr/>
        </p:nvSpPr>
        <p:spPr bwMode="auto">
          <a:xfrm>
            <a:off x="8289419" y="6159926"/>
            <a:ext cx="16510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7" name="Text Box 46"/>
          <p:cNvSpPr txBox="1">
            <a:spLocks noChangeArrowheads="1"/>
          </p:cNvSpPr>
          <p:nvPr/>
        </p:nvSpPr>
        <p:spPr bwMode="auto">
          <a:xfrm>
            <a:off x="5528757" y="4923263"/>
            <a:ext cx="6207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T</a:t>
            </a:r>
            <a:r>
              <a:rPr kumimoji="1" lang="en-US" altLang="zh-CN" sz="2400" i="0" baseline="-25000"/>
              <a:t>1</a:t>
            </a:r>
            <a:endParaRPr kumimoji="1" lang="en-US" altLang="zh-CN" sz="2400" i="0"/>
          </a:p>
        </p:txBody>
      </p:sp>
      <p:sp>
        <p:nvSpPr>
          <p:cNvPr id="198" name="Text Box 47"/>
          <p:cNvSpPr txBox="1">
            <a:spLocks noChangeArrowheads="1"/>
          </p:cNvSpPr>
          <p:nvPr/>
        </p:nvSpPr>
        <p:spPr bwMode="auto">
          <a:xfrm>
            <a:off x="5485894" y="5428088"/>
            <a:ext cx="5921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T</a:t>
            </a:r>
            <a:r>
              <a:rPr kumimoji="1" lang="en-US" altLang="zh-CN" sz="2400" i="0" baseline="-25000"/>
              <a:t>2</a:t>
            </a:r>
            <a:endParaRPr kumimoji="1" lang="en-US" altLang="zh-CN" sz="2400" i="0"/>
          </a:p>
        </p:txBody>
      </p:sp>
      <p:sp>
        <p:nvSpPr>
          <p:cNvPr id="199" name="Text Box 48"/>
          <p:cNvSpPr txBox="1">
            <a:spLocks noChangeArrowheads="1"/>
          </p:cNvSpPr>
          <p:nvPr/>
        </p:nvSpPr>
        <p:spPr bwMode="auto">
          <a:xfrm>
            <a:off x="5501769" y="5904338"/>
            <a:ext cx="6080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T</a:t>
            </a:r>
            <a:r>
              <a:rPr kumimoji="1" lang="en-US" altLang="zh-CN" sz="2400" i="0" baseline="-25000"/>
              <a:t>3</a:t>
            </a:r>
            <a:endParaRPr kumimoji="1" lang="en-US" altLang="zh-CN" sz="2400" i="0"/>
          </a:p>
        </p:txBody>
      </p:sp>
      <p:grpSp>
        <p:nvGrpSpPr>
          <p:cNvPr id="200" name="Group 53"/>
          <p:cNvGrpSpPr>
            <a:grpSpLocks/>
          </p:cNvGrpSpPr>
          <p:nvPr/>
        </p:nvGrpSpPr>
        <p:grpSpPr bwMode="auto">
          <a:xfrm>
            <a:off x="5533519" y="4429550"/>
            <a:ext cx="2760663" cy="468313"/>
            <a:chOff x="583" y="2801"/>
            <a:chExt cx="1739" cy="295"/>
          </a:xfrm>
        </p:grpSpPr>
        <p:sp>
          <p:nvSpPr>
            <p:cNvPr id="201" name="Line 17"/>
            <p:cNvSpPr>
              <a:spLocks noChangeShapeType="1"/>
            </p:cNvSpPr>
            <p:nvPr/>
          </p:nvSpPr>
          <p:spPr bwMode="auto">
            <a:xfrm flipV="1">
              <a:off x="1068" y="2908"/>
              <a:ext cx="0" cy="188"/>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202" name="Line 18"/>
            <p:cNvSpPr>
              <a:spLocks noChangeShapeType="1"/>
            </p:cNvSpPr>
            <p:nvPr/>
          </p:nvSpPr>
          <p:spPr bwMode="auto">
            <a:xfrm>
              <a:off x="1068" y="2908"/>
              <a:ext cx="209"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3" name="Line 19"/>
            <p:cNvSpPr>
              <a:spLocks noChangeShapeType="1"/>
            </p:cNvSpPr>
            <p:nvPr/>
          </p:nvSpPr>
          <p:spPr bwMode="auto">
            <a:xfrm>
              <a:off x="1277" y="2908"/>
              <a:ext cx="0" cy="1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4" name="Line 20"/>
            <p:cNvSpPr>
              <a:spLocks noChangeShapeType="1"/>
            </p:cNvSpPr>
            <p:nvPr/>
          </p:nvSpPr>
          <p:spPr bwMode="auto">
            <a:xfrm flipH="1">
              <a:off x="859" y="3096"/>
              <a:ext cx="209"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5" name="Line 21"/>
            <p:cNvSpPr>
              <a:spLocks noChangeShapeType="1"/>
            </p:cNvSpPr>
            <p:nvPr/>
          </p:nvSpPr>
          <p:spPr bwMode="auto">
            <a:xfrm flipV="1">
              <a:off x="1486" y="2908"/>
              <a:ext cx="0" cy="188"/>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206" name="Line 22"/>
            <p:cNvSpPr>
              <a:spLocks noChangeShapeType="1"/>
            </p:cNvSpPr>
            <p:nvPr/>
          </p:nvSpPr>
          <p:spPr bwMode="auto">
            <a:xfrm>
              <a:off x="1486" y="2908"/>
              <a:ext cx="209"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7" name="Line 23"/>
            <p:cNvSpPr>
              <a:spLocks noChangeShapeType="1"/>
            </p:cNvSpPr>
            <p:nvPr/>
          </p:nvSpPr>
          <p:spPr bwMode="auto">
            <a:xfrm>
              <a:off x="1695" y="2908"/>
              <a:ext cx="0" cy="1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8" name="Line 24"/>
            <p:cNvSpPr>
              <a:spLocks noChangeShapeType="1"/>
            </p:cNvSpPr>
            <p:nvPr/>
          </p:nvSpPr>
          <p:spPr bwMode="auto">
            <a:xfrm flipH="1">
              <a:off x="1277" y="3096"/>
              <a:ext cx="209"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09" name="Line 25"/>
            <p:cNvSpPr>
              <a:spLocks noChangeShapeType="1"/>
            </p:cNvSpPr>
            <p:nvPr/>
          </p:nvSpPr>
          <p:spPr bwMode="auto">
            <a:xfrm flipV="1">
              <a:off x="1904" y="2908"/>
              <a:ext cx="0" cy="188"/>
            </a:xfrm>
            <a:prstGeom prst="line">
              <a:avLst/>
            </a:prstGeom>
            <a:noFill/>
            <a:ln w="28575">
              <a:solidFill>
                <a:srgbClr val="0000CC"/>
              </a:solidFill>
              <a:round/>
              <a:headEnd/>
              <a:tailEnd type="stealth" w="med" len="lg"/>
            </a:ln>
            <a:extLst>
              <a:ext uri="{909E8E84-426E-40DD-AFC4-6F175D3DCCD1}">
                <a14:hiddenFill xmlns:a14="http://schemas.microsoft.com/office/drawing/2010/main">
                  <a:noFill/>
                </a14:hiddenFill>
              </a:ext>
            </a:extLst>
          </p:spPr>
          <p:txBody>
            <a:bodyPr anchor="ctr"/>
            <a:lstStyle/>
            <a:p>
              <a:endParaRPr lang="zh-CN" altLang="en-US"/>
            </a:p>
          </p:txBody>
        </p:sp>
        <p:sp>
          <p:nvSpPr>
            <p:cNvPr id="210" name="Line 26"/>
            <p:cNvSpPr>
              <a:spLocks noChangeShapeType="1"/>
            </p:cNvSpPr>
            <p:nvPr/>
          </p:nvSpPr>
          <p:spPr bwMode="auto">
            <a:xfrm>
              <a:off x="1904" y="2908"/>
              <a:ext cx="209"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1" name="Line 27"/>
            <p:cNvSpPr>
              <a:spLocks noChangeShapeType="1"/>
            </p:cNvSpPr>
            <p:nvPr/>
          </p:nvSpPr>
          <p:spPr bwMode="auto">
            <a:xfrm>
              <a:off x="2113" y="2908"/>
              <a:ext cx="0" cy="1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2" name="Line 28"/>
            <p:cNvSpPr>
              <a:spLocks noChangeShapeType="1"/>
            </p:cNvSpPr>
            <p:nvPr/>
          </p:nvSpPr>
          <p:spPr bwMode="auto">
            <a:xfrm flipH="1">
              <a:off x="1695" y="3096"/>
              <a:ext cx="209"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3" name="Line 34"/>
            <p:cNvSpPr>
              <a:spLocks noChangeShapeType="1"/>
            </p:cNvSpPr>
            <p:nvPr/>
          </p:nvSpPr>
          <p:spPr bwMode="auto">
            <a:xfrm>
              <a:off x="2113" y="3096"/>
              <a:ext cx="209"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4" name="Text Box 45"/>
            <p:cNvSpPr txBox="1">
              <a:spLocks noChangeArrowheads="1"/>
            </p:cNvSpPr>
            <p:nvPr/>
          </p:nvSpPr>
          <p:spPr bwMode="auto">
            <a:xfrm>
              <a:off x="583" y="2801"/>
              <a:ext cx="40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dirty="0"/>
                <a:t>CP</a:t>
              </a:r>
            </a:p>
          </p:txBody>
        </p:sp>
        <p:sp>
          <p:nvSpPr>
            <p:cNvPr id="215" name="Text Box 49"/>
            <p:cNvSpPr txBox="1">
              <a:spLocks noChangeArrowheads="1"/>
            </p:cNvSpPr>
            <p:nvPr/>
          </p:nvSpPr>
          <p:spPr bwMode="auto">
            <a:xfrm>
              <a:off x="1082" y="2847"/>
              <a:ext cx="227"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1</a:t>
              </a:r>
            </a:p>
          </p:txBody>
        </p:sp>
        <p:sp>
          <p:nvSpPr>
            <p:cNvPr id="216" name="Text Box 50"/>
            <p:cNvSpPr txBox="1">
              <a:spLocks noChangeArrowheads="1"/>
            </p:cNvSpPr>
            <p:nvPr/>
          </p:nvSpPr>
          <p:spPr bwMode="auto">
            <a:xfrm>
              <a:off x="1496" y="2857"/>
              <a:ext cx="221"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dirty="0"/>
                <a:t>2</a:t>
              </a:r>
            </a:p>
          </p:txBody>
        </p:sp>
        <p:sp>
          <p:nvSpPr>
            <p:cNvPr id="217" name="Text Box 51"/>
            <p:cNvSpPr txBox="1">
              <a:spLocks noChangeArrowheads="1"/>
            </p:cNvSpPr>
            <p:nvPr/>
          </p:nvSpPr>
          <p:spPr bwMode="auto">
            <a:xfrm>
              <a:off x="1892" y="2847"/>
              <a:ext cx="213"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a:t>3</a:t>
              </a:r>
            </a:p>
          </p:txBody>
        </p:sp>
      </p:grpSp>
      <p:sp>
        <p:nvSpPr>
          <p:cNvPr id="218" name="Text Box 52"/>
          <p:cNvSpPr txBox="1">
            <a:spLocks noChangeArrowheads="1"/>
          </p:cNvSpPr>
          <p:nvPr/>
        </p:nvSpPr>
        <p:spPr bwMode="auto">
          <a:xfrm>
            <a:off x="7158326" y="6182153"/>
            <a:ext cx="8286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00000"/>
              </a:lnSpc>
              <a:spcBef>
                <a:spcPct val="0"/>
              </a:spcBef>
              <a:buFontTx/>
              <a:buNone/>
            </a:pPr>
            <a:r>
              <a:rPr kumimoji="1" lang="en-US" altLang="zh-CN" sz="2400" i="0" dirty="0"/>
              <a:t>(b)</a:t>
            </a:r>
          </a:p>
        </p:txBody>
      </p:sp>
      <p:graphicFrame>
        <p:nvGraphicFramePr>
          <p:cNvPr id="4" name="对象 3"/>
          <p:cNvGraphicFramePr>
            <a:graphicFrameLocks noChangeAspect="1"/>
          </p:cNvGraphicFramePr>
          <p:nvPr>
            <p:extLst>
              <p:ext uri="{D42A27DB-BD31-4B8C-83A1-F6EECF244321}">
                <p14:modId xmlns:p14="http://schemas.microsoft.com/office/powerpoint/2010/main" val="453600123"/>
              </p:ext>
            </p:extLst>
          </p:nvPr>
        </p:nvGraphicFramePr>
        <p:xfrm>
          <a:off x="4535220" y="1113270"/>
          <a:ext cx="4325700" cy="3089268"/>
        </p:xfrm>
        <a:graphic>
          <a:graphicData uri="http://schemas.openxmlformats.org/presentationml/2006/ole">
            <mc:AlternateContent xmlns:mc="http://schemas.openxmlformats.org/markup-compatibility/2006">
              <mc:Choice xmlns:v="urn:schemas-microsoft-com:vml" Requires="v">
                <p:oleObj name="Visio" r:id="rId6" imgW="3784022" imgH="2706696" progId="Visio.Drawing.11">
                  <p:embed/>
                </p:oleObj>
              </mc:Choice>
              <mc:Fallback>
                <p:oleObj name="Visio" r:id="rId6" imgW="3784022" imgH="2706696"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5220" y="1113270"/>
                        <a:ext cx="4325700" cy="3089268"/>
                      </a:xfrm>
                      <a:prstGeom prst="rect">
                        <a:avLst/>
                      </a:prstGeom>
                      <a:noFill/>
                    </p:spPr>
                  </p:pic>
                </p:oleObj>
              </mc:Fallback>
            </mc:AlternateContent>
          </a:graphicData>
        </a:graphic>
      </p:graphicFrame>
    </p:spTree>
    <p:extLst>
      <p:ext uri="{BB962C8B-B14F-4D97-AF65-F5344CB8AC3E}">
        <p14:creationId xmlns:p14="http://schemas.microsoft.com/office/powerpoint/2010/main" val="3022123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2000"/>
                                        <p:tgtEl>
                                          <p:spTgt spid="19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18"/>
                                        </p:tgtEl>
                                        <p:attrNameLst>
                                          <p:attrName>style.visibility</p:attrName>
                                        </p:attrNameLst>
                                      </p:cBhvr>
                                      <p:to>
                                        <p:strVal val="visible"/>
                                      </p:to>
                                    </p:set>
                                  </p:childTnLst>
                                </p:cTn>
                              </p:par>
                            </p:childTnLst>
                          </p:cTn>
                        </p:par>
                        <p:par>
                          <p:cTn id="10" fill="hold">
                            <p:stCondLst>
                              <p:cond delay="2000"/>
                            </p:stCondLst>
                            <p:childTnLst>
                              <p:par>
                                <p:cTn id="11" presetID="12" presetClass="entr" presetSubtype="8" fill="hold" grpId="0" nodeType="afterEffect">
                                  <p:stCondLst>
                                    <p:cond delay="0"/>
                                  </p:stCondLst>
                                  <p:childTnLst>
                                    <p:set>
                                      <p:cBhvr>
                                        <p:cTn id="12" dur="1" fill="hold">
                                          <p:stCondLst>
                                            <p:cond delay="0"/>
                                          </p:stCondLst>
                                        </p:cTn>
                                        <p:tgtEl>
                                          <p:spTgt spid="182"/>
                                        </p:tgtEl>
                                        <p:attrNameLst>
                                          <p:attrName>style.visibility</p:attrName>
                                        </p:attrNameLst>
                                      </p:cBhvr>
                                      <p:to>
                                        <p:strVal val="visible"/>
                                      </p:to>
                                    </p:set>
                                    <p:animEffect transition="in" filter="slide(fromLeft)">
                                      <p:cBhvr>
                                        <p:cTn id="13" dur="500"/>
                                        <p:tgtEl>
                                          <p:spTgt spid="182"/>
                                        </p:tgtEl>
                                      </p:cBhvr>
                                    </p:animEffect>
                                  </p:childTnLst>
                                </p:cTn>
                              </p:par>
                            </p:childTnLst>
                          </p:cTn>
                        </p:par>
                        <p:par>
                          <p:cTn id="14" fill="hold">
                            <p:stCondLst>
                              <p:cond delay="2500"/>
                            </p:stCondLst>
                            <p:childTnLst>
                              <p:par>
                                <p:cTn id="15" presetID="12" presetClass="entr" presetSubtype="4" fill="hold" grpId="0" nodeType="afterEffect">
                                  <p:stCondLst>
                                    <p:cond delay="0"/>
                                  </p:stCondLst>
                                  <p:childTnLst>
                                    <p:set>
                                      <p:cBhvr>
                                        <p:cTn id="16" dur="1" fill="hold">
                                          <p:stCondLst>
                                            <p:cond delay="0"/>
                                          </p:stCondLst>
                                        </p:cTn>
                                        <p:tgtEl>
                                          <p:spTgt spid="183"/>
                                        </p:tgtEl>
                                        <p:attrNameLst>
                                          <p:attrName>style.visibility</p:attrName>
                                        </p:attrNameLst>
                                      </p:cBhvr>
                                      <p:to>
                                        <p:strVal val="visible"/>
                                      </p:to>
                                    </p:set>
                                    <p:animEffect transition="in" filter="slide(fromBottom)">
                                      <p:cBhvr>
                                        <p:cTn id="17" dur="500"/>
                                        <p:tgtEl>
                                          <p:spTgt spid="183"/>
                                        </p:tgtEl>
                                      </p:cBhvr>
                                    </p:animEffect>
                                  </p:childTnLst>
                                </p:cTn>
                              </p:par>
                            </p:childTnLst>
                          </p:cTn>
                        </p:par>
                        <p:par>
                          <p:cTn id="18" fill="hold">
                            <p:stCondLst>
                              <p:cond delay="3000"/>
                            </p:stCondLst>
                            <p:childTnLst>
                              <p:par>
                                <p:cTn id="19" presetID="12" presetClass="entr" presetSubtype="8" fill="hold" grpId="0" nodeType="afterEffect">
                                  <p:stCondLst>
                                    <p:cond delay="0"/>
                                  </p:stCondLst>
                                  <p:childTnLst>
                                    <p:set>
                                      <p:cBhvr>
                                        <p:cTn id="20" dur="1" fill="hold">
                                          <p:stCondLst>
                                            <p:cond delay="0"/>
                                          </p:stCondLst>
                                        </p:cTn>
                                        <p:tgtEl>
                                          <p:spTgt spid="184"/>
                                        </p:tgtEl>
                                        <p:attrNameLst>
                                          <p:attrName>style.visibility</p:attrName>
                                        </p:attrNameLst>
                                      </p:cBhvr>
                                      <p:to>
                                        <p:strVal val="visible"/>
                                      </p:to>
                                    </p:set>
                                    <p:animEffect transition="in" filter="slide(fromLeft)">
                                      <p:cBhvr>
                                        <p:cTn id="21" dur="500"/>
                                        <p:tgtEl>
                                          <p:spTgt spid="184"/>
                                        </p:tgtEl>
                                      </p:cBhvr>
                                    </p:animEffect>
                                  </p:childTnLst>
                                </p:cTn>
                              </p:par>
                            </p:childTnLst>
                          </p:cTn>
                        </p:par>
                        <p:par>
                          <p:cTn id="22" fill="hold">
                            <p:stCondLst>
                              <p:cond delay="3500"/>
                            </p:stCondLst>
                            <p:childTnLst>
                              <p:par>
                                <p:cTn id="23" presetID="12" presetClass="entr" presetSubtype="1" fill="hold" grpId="0" nodeType="afterEffect">
                                  <p:stCondLst>
                                    <p:cond delay="0"/>
                                  </p:stCondLst>
                                  <p:childTnLst>
                                    <p:set>
                                      <p:cBhvr>
                                        <p:cTn id="24" dur="1" fill="hold">
                                          <p:stCondLst>
                                            <p:cond delay="0"/>
                                          </p:stCondLst>
                                        </p:cTn>
                                        <p:tgtEl>
                                          <p:spTgt spid="185"/>
                                        </p:tgtEl>
                                        <p:attrNameLst>
                                          <p:attrName>style.visibility</p:attrName>
                                        </p:attrNameLst>
                                      </p:cBhvr>
                                      <p:to>
                                        <p:strVal val="visible"/>
                                      </p:to>
                                    </p:set>
                                    <p:animEffect transition="in" filter="slide(fromTop)">
                                      <p:cBhvr>
                                        <p:cTn id="25" dur="500"/>
                                        <p:tgtEl>
                                          <p:spTgt spid="185"/>
                                        </p:tgtEl>
                                      </p:cBhvr>
                                    </p:animEffect>
                                  </p:childTnLst>
                                </p:cTn>
                              </p:par>
                            </p:childTnLst>
                          </p:cTn>
                        </p:par>
                        <p:par>
                          <p:cTn id="26" fill="hold">
                            <p:stCondLst>
                              <p:cond delay="4000"/>
                            </p:stCondLst>
                            <p:childTnLst>
                              <p:par>
                                <p:cTn id="27" presetID="12" presetClass="entr" presetSubtype="8" fill="hold" grpId="0" nodeType="afterEffect">
                                  <p:stCondLst>
                                    <p:cond delay="0"/>
                                  </p:stCondLst>
                                  <p:childTnLst>
                                    <p:set>
                                      <p:cBhvr>
                                        <p:cTn id="28" dur="1" fill="hold">
                                          <p:stCondLst>
                                            <p:cond delay="0"/>
                                          </p:stCondLst>
                                        </p:cTn>
                                        <p:tgtEl>
                                          <p:spTgt spid="186"/>
                                        </p:tgtEl>
                                        <p:attrNameLst>
                                          <p:attrName>style.visibility</p:attrName>
                                        </p:attrNameLst>
                                      </p:cBhvr>
                                      <p:to>
                                        <p:strVal val="visible"/>
                                      </p:to>
                                    </p:set>
                                    <p:animEffect transition="in" filter="slide(fromLeft)">
                                      <p:cBhvr>
                                        <p:cTn id="29" dur="500"/>
                                        <p:tgtEl>
                                          <p:spTgt spid="186"/>
                                        </p:tgtEl>
                                      </p:cBhvr>
                                    </p:animEffect>
                                  </p:childTnLst>
                                </p:cTn>
                              </p:par>
                            </p:childTnLst>
                          </p:cTn>
                        </p:par>
                        <p:par>
                          <p:cTn id="30" fill="hold">
                            <p:stCondLst>
                              <p:cond delay="4500"/>
                            </p:stCondLst>
                            <p:childTnLst>
                              <p:par>
                                <p:cTn id="31" presetID="10" presetClass="entr" presetSubtype="0" fill="hold" grpId="0" nodeType="afterEffect">
                                  <p:stCondLst>
                                    <p:cond delay="0"/>
                                  </p:stCondLst>
                                  <p:childTnLst>
                                    <p:set>
                                      <p:cBhvr>
                                        <p:cTn id="32" dur="1" fill="hold">
                                          <p:stCondLst>
                                            <p:cond delay="0"/>
                                          </p:stCondLst>
                                        </p:cTn>
                                        <p:tgtEl>
                                          <p:spTgt spid="198"/>
                                        </p:tgtEl>
                                        <p:attrNameLst>
                                          <p:attrName>style.visibility</p:attrName>
                                        </p:attrNameLst>
                                      </p:cBhvr>
                                      <p:to>
                                        <p:strVal val="visible"/>
                                      </p:to>
                                    </p:set>
                                    <p:animEffect transition="in" filter="fade">
                                      <p:cBhvr>
                                        <p:cTn id="33" dur="2000"/>
                                        <p:tgtEl>
                                          <p:spTgt spid="198"/>
                                        </p:tgtEl>
                                      </p:cBhvr>
                                    </p:animEffect>
                                  </p:childTnLst>
                                </p:cTn>
                              </p:par>
                            </p:childTnLst>
                          </p:cTn>
                        </p:par>
                        <p:par>
                          <p:cTn id="34" fill="hold">
                            <p:stCondLst>
                              <p:cond delay="6500"/>
                            </p:stCondLst>
                            <p:childTnLst>
                              <p:par>
                                <p:cTn id="35" presetID="12" presetClass="entr" presetSubtype="8" fill="hold" grpId="0" nodeType="after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slide(fromLeft)">
                                      <p:cBhvr>
                                        <p:cTn id="37" dur="500"/>
                                        <p:tgtEl>
                                          <p:spTgt spid="187"/>
                                        </p:tgtEl>
                                      </p:cBhvr>
                                    </p:animEffect>
                                  </p:childTnLst>
                                </p:cTn>
                              </p:par>
                            </p:childTnLst>
                          </p:cTn>
                        </p:par>
                        <p:par>
                          <p:cTn id="38" fill="hold">
                            <p:stCondLst>
                              <p:cond delay="7000"/>
                            </p:stCondLst>
                            <p:childTnLst>
                              <p:par>
                                <p:cTn id="39" presetID="12" presetClass="entr" presetSubtype="4" fill="hold" grpId="0" nodeType="afterEffect">
                                  <p:stCondLst>
                                    <p:cond delay="0"/>
                                  </p:stCondLst>
                                  <p:childTnLst>
                                    <p:set>
                                      <p:cBhvr>
                                        <p:cTn id="40" dur="1" fill="hold">
                                          <p:stCondLst>
                                            <p:cond delay="0"/>
                                          </p:stCondLst>
                                        </p:cTn>
                                        <p:tgtEl>
                                          <p:spTgt spid="188"/>
                                        </p:tgtEl>
                                        <p:attrNameLst>
                                          <p:attrName>style.visibility</p:attrName>
                                        </p:attrNameLst>
                                      </p:cBhvr>
                                      <p:to>
                                        <p:strVal val="visible"/>
                                      </p:to>
                                    </p:set>
                                    <p:animEffect transition="in" filter="slide(fromBottom)">
                                      <p:cBhvr>
                                        <p:cTn id="41" dur="500"/>
                                        <p:tgtEl>
                                          <p:spTgt spid="188"/>
                                        </p:tgtEl>
                                      </p:cBhvr>
                                    </p:animEffect>
                                  </p:childTnLst>
                                </p:cTn>
                              </p:par>
                            </p:childTnLst>
                          </p:cTn>
                        </p:par>
                        <p:par>
                          <p:cTn id="42" fill="hold">
                            <p:stCondLst>
                              <p:cond delay="7500"/>
                            </p:stCondLst>
                            <p:childTnLst>
                              <p:par>
                                <p:cTn id="43" presetID="12" presetClass="entr" presetSubtype="8" fill="hold" grpId="0" nodeType="after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slide(fromLeft)">
                                      <p:cBhvr>
                                        <p:cTn id="45" dur="500"/>
                                        <p:tgtEl>
                                          <p:spTgt spid="189"/>
                                        </p:tgtEl>
                                      </p:cBhvr>
                                    </p:animEffect>
                                  </p:childTnLst>
                                </p:cTn>
                              </p:par>
                            </p:childTnLst>
                          </p:cTn>
                        </p:par>
                        <p:par>
                          <p:cTn id="46" fill="hold">
                            <p:stCondLst>
                              <p:cond delay="8000"/>
                            </p:stCondLst>
                            <p:childTnLst>
                              <p:par>
                                <p:cTn id="47" presetID="12" presetClass="entr" presetSubtype="1" fill="hold" grpId="0" nodeType="afterEffect">
                                  <p:stCondLst>
                                    <p:cond delay="0"/>
                                  </p:stCondLst>
                                  <p:childTnLst>
                                    <p:set>
                                      <p:cBhvr>
                                        <p:cTn id="48" dur="1" fill="hold">
                                          <p:stCondLst>
                                            <p:cond delay="0"/>
                                          </p:stCondLst>
                                        </p:cTn>
                                        <p:tgtEl>
                                          <p:spTgt spid="190"/>
                                        </p:tgtEl>
                                        <p:attrNameLst>
                                          <p:attrName>style.visibility</p:attrName>
                                        </p:attrNameLst>
                                      </p:cBhvr>
                                      <p:to>
                                        <p:strVal val="visible"/>
                                      </p:to>
                                    </p:set>
                                    <p:animEffect transition="in" filter="slide(fromTop)">
                                      <p:cBhvr>
                                        <p:cTn id="49" dur="500"/>
                                        <p:tgtEl>
                                          <p:spTgt spid="190"/>
                                        </p:tgtEl>
                                      </p:cBhvr>
                                    </p:animEffect>
                                  </p:childTnLst>
                                </p:cTn>
                              </p:par>
                            </p:childTnLst>
                          </p:cTn>
                        </p:par>
                        <p:par>
                          <p:cTn id="50" fill="hold">
                            <p:stCondLst>
                              <p:cond delay="8500"/>
                            </p:stCondLst>
                            <p:childTnLst>
                              <p:par>
                                <p:cTn id="51" presetID="12" presetClass="entr" presetSubtype="8" fill="hold" grpId="0" nodeType="afterEffect">
                                  <p:stCondLst>
                                    <p:cond delay="0"/>
                                  </p:stCondLst>
                                  <p:childTnLst>
                                    <p:set>
                                      <p:cBhvr>
                                        <p:cTn id="52" dur="1" fill="hold">
                                          <p:stCondLst>
                                            <p:cond delay="0"/>
                                          </p:stCondLst>
                                        </p:cTn>
                                        <p:tgtEl>
                                          <p:spTgt spid="191"/>
                                        </p:tgtEl>
                                        <p:attrNameLst>
                                          <p:attrName>style.visibility</p:attrName>
                                        </p:attrNameLst>
                                      </p:cBhvr>
                                      <p:to>
                                        <p:strVal val="visible"/>
                                      </p:to>
                                    </p:set>
                                    <p:animEffect transition="in" filter="slide(fromLeft)">
                                      <p:cBhvr>
                                        <p:cTn id="53" dur="500"/>
                                        <p:tgtEl>
                                          <p:spTgt spid="191"/>
                                        </p:tgtEl>
                                      </p:cBhvr>
                                    </p:animEffect>
                                  </p:childTnLst>
                                </p:cTn>
                              </p:par>
                            </p:childTnLst>
                          </p:cTn>
                        </p:par>
                        <p:par>
                          <p:cTn id="54" fill="hold">
                            <p:stCondLst>
                              <p:cond delay="9000"/>
                            </p:stCondLst>
                            <p:childTnLst>
                              <p:par>
                                <p:cTn id="55" presetID="10" presetClass="entr" presetSubtype="0" fill="hold" grpId="0" nodeType="afterEffect">
                                  <p:stCondLst>
                                    <p:cond delay="0"/>
                                  </p:stCondLst>
                                  <p:childTnLst>
                                    <p:set>
                                      <p:cBhvr>
                                        <p:cTn id="56" dur="1" fill="hold">
                                          <p:stCondLst>
                                            <p:cond delay="0"/>
                                          </p:stCondLst>
                                        </p:cTn>
                                        <p:tgtEl>
                                          <p:spTgt spid="199"/>
                                        </p:tgtEl>
                                        <p:attrNameLst>
                                          <p:attrName>style.visibility</p:attrName>
                                        </p:attrNameLst>
                                      </p:cBhvr>
                                      <p:to>
                                        <p:strVal val="visible"/>
                                      </p:to>
                                    </p:set>
                                    <p:animEffect transition="in" filter="fade">
                                      <p:cBhvr>
                                        <p:cTn id="57" dur="2000"/>
                                        <p:tgtEl>
                                          <p:spTgt spid="199"/>
                                        </p:tgtEl>
                                      </p:cBhvr>
                                    </p:animEffect>
                                  </p:childTnLst>
                                </p:cTn>
                              </p:par>
                            </p:childTnLst>
                          </p:cTn>
                        </p:par>
                        <p:par>
                          <p:cTn id="58" fill="hold">
                            <p:stCondLst>
                              <p:cond delay="11000"/>
                            </p:stCondLst>
                            <p:childTnLst>
                              <p:par>
                                <p:cTn id="59" presetID="12" presetClass="entr" presetSubtype="8" fill="hold" grpId="0" nodeType="afterEffect">
                                  <p:stCondLst>
                                    <p:cond delay="0"/>
                                  </p:stCondLst>
                                  <p:childTnLst>
                                    <p:set>
                                      <p:cBhvr>
                                        <p:cTn id="60" dur="1" fill="hold">
                                          <p:stCondLst>
                                            <p:cond delay="0"/>
                                          </p:stCondLst>
                                        </p:cTn>
                                        <p:tgtEl>
                                          <p:spTgt spid="192"/>
                                        </p:tgtEl>
                                        <p:attrNameLst>
                                          <p:attrName>style.visibility</p:attrName>
                                        </p:attrNameLst>
                                      </p:cBhvr>
                                      <p:to>
                                        <p:strVal val="visible"/>
                                      </p:to>
                                    </p:set>
                                    <p:animEffect transition="in" filter="slide(fromLeft)">
                                      <p:cBhvr>
                                        <p:cTn id="61" dur="500"/>
                                        <p:tgtEl>
                                          <p:spTgt spid="192"/>
                                        </p:tgtEl>
                                      </p:cBhvr>
                                    </p:animEffect>
                                  </p:childTnLst>
                                </p:cTn>
                              </p:par>
                            </p:childTnLst>
                          </p:cTn>
                        </p:par>
                        <p:par>
                          <p:cTn id="62" fill="hold">
                            <p:stCondLst>
                              <p:cond delay="11500"/>
                            </p:stCondLst>
                            <p:childTnLst>
                              <p:par>
                                <p:cTn id="63" presetID="12" presetClass="entr" presetSubtype="4" fill="hold" grpId="0"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slide(fromBottom)">
                                      <p:cBhvr>
                                        <p:cTn id="65" dur="500"/>
                                        <p:tgtEl>
                                          <p:spTgt spid="193"/>
                                        </p:tgtEl>
                                      </p:cBhvr>
                                    </p:animEffect>
                                  </p:childTnLst>
                                </p:cTn>
                              </p:par>
                            </p:childTnLst>
                          </p:cTn>
                        </p:par>
                        <p:par>
                          <p:cTn id="66" fill="hold">
                            <p:stCondLst>
                              <p:cond delay="12000"/>
                            </p:stCondLst>
                            <p:childTnLst>
                              <p:par>
                                <p:cTn id="67" presetID="12" presetClass="entr" presetSubtype="8" fill="hold" grpId="0" nodeType="afterEffect">
                                  <p:stCondLst>
                                    <p:cond delay="0"/>
                                  </p:stCondLst>
                                  <p:childTnLst>
                                    <p:set>
                                      <p:cBhvr>
                                        <p:cTn id="68" dur="1" fill="hold">
                                          <p:stCondLst>
                                            <p:cond delay="0"/>
                                          </p:stCondLst>
                                        </p:cTn>
                                        <p:tgtEl>
                                          <p:spTgt spid="194"/>
                                        </p:tgtEl>
                                        <p:attrNameLst>
                                          <p:attrName>style.visibility</p:attrName>
                                        </p:attrNameLst>
                                      </p:cBhvr>
                                      <p:to>
                                        <p:strVal val="visible"/>
                                      </p:to>
                                    </p:set>
                                    <p:animEffect transition="in" filter="slide(fromLeft)">
                                      <p:cBhvr>
                                        <p:cTn id="69" dur="500"/>
                                        <p:tgtEl>
                                          <p:spTgt spid="194"/>
                                        </p:tgtEl>
                                      </p:cBhvr>
                                    </p:animEffect>
                                  </p:childTnLst>
                                </p:cTn>
                              </p:par>
                            </p:childTnLst>
                          </p:cTn>
                        </p:par>
                        <p:par>
                          <p:cTn id="70" fill="hold">
                            <p:stCondLst>
                              <p:cond delay="12500"/>
                            </p:stCondLst>
                            <p:childTnLst>
                              <p:par>
                                <p:cTn id="71" presetID="12" presetClass="entr" presetSubtype="1" fill="hold" grpId="0" nodeType="afterEffect">
                                  <p:stCondLst>
                                    <p:cond delay="0"/>
                                  </p:stCondLst>
                                  <p:childTnLst>
                                    <p:set>
                                      <p:cBhvr>
                                        <p:cTn id="72" dur="1" fill="hold">
                                          <p:stCondLst>
                                            <p:cond delay="0"/>
                                          </p:stCondLst>
                                        </p:cTn>
                                        <p:tgtEl>
                                          <p:spTgt spid="195"/>
                                        </p:tgtEl>
                                        <p:attrNameLst>
                                          <p:attrName>style.visibility</p:attrName>
                                        </p:attrNameLst>
                                      </p:cBhvr>
                                      <p:to>
                                        <p:strVal val="visible"/>
                                      </p:to>
                                    </p:set>
                                    <p:animEffect transition="in" filter="slide(fromTop)">
                                      <p:cBhvr>
                                        <p:cTn id="73" dur="500"/>
                                        <p:tgtEl>
                                          <p:spTgt spid="195"/>
                                        </p:tgtEl>
                                      </p:cBhvr>
                                    </p:animEffect>
                                  </p:childTnLst>
                                </p:cTn>
                              </p:par>
                            </p:childTnLst>
                          </p:cTn>
                        </p:par>
                        <p:par>
                          <p:cTn id="74" fill="hold">
                            <p:stCondLst>
                              <p:cond delay="13000"/>
                            </p:stCondLst>
                            <p:childTnLst>
                              <p:par>
                                <p:cTn id="75" presetID="12" presetClass="entr" presetSubtype="8" fill="hold" grpId="0" nodeType="afterEffect">
                                  <p:stCondLst>
                                    <p:cond delay="0"/>
                                  </p:stCondLst>
                                  <p:childTnLst>
                                    <p:set>
                                      <p:cBhvr>
                                        <p:cTn id="76" dur="1" fill="hold">
                                          <p:stCondLst>
                                            <p:cond delay="0"/>
                                          </p:stCondLst>
                                        </p:cTn>
                                        <p:tgtEl>
                                          <p:spTgt spid="196"/>
                                        </p:tgtEl>
                                        <p:attrNameLst>
                                          <p:attrName>style.visibility</p:attrName>
                                        </p:attrNameLst>
                                      </p:cBhvr>
                                      <p:to>
                                        <p:strVal val="visible"/>
                                      </p:to>
                                    </p:set>
                                    <p:animEffect transition="in" filter="slide(fromLeft)">
                                      <p:cBhvr>
                                        <p:cTn id="77"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p:bldP spid="198" grpId="0"/>
      <p:bldP spid="199" grpId="0"/>
      <p:bldP spid="21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37262" y="47916"/>
            <a:ext cx="8417257"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采用扭环型计数器</a:t>
            </a:r>
            <a:endParaRPr lang="zh-CN" altLang="en-US" sz="3200" dirty="0">
              <a:solidFill>
                <a:srgbClr val="0000FF"/>
              </a:solidFill>
              <a:latin typeface="+mn-ea"/>
              <a:ea typeface="+mn-ea"/>
              <a:cs typeface="+mn-ea"/>
              <a:sym typeface="+mn-lt"/>
            </a:endParaRPr>
          </a:p>
        </p:txBody>
      </p:sp>
      <p:sp>
        <p:nvSpPr>
          <p:cNvPr id="43" name="Rectangle 3"/>
          <p:cNvSpPr>
            <a:spLocks noChangeArrowheads="1"/>
          </p:cNvSpPr>
          <p:nvPr/>
        </p:nvSpPr>
        <p:spPr bwMode="auto">
          <a:xfrm>
            <a:off x="411926" y="661525"/>
            <a:ext cx="8679866"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spcBef>
                <a:spcPct val="0"/>
              </a:spcBef>
              <a:buClr>
                <a:srgbClr val="66FF33"/>
              </a:buClr>
              <a:buNone/>
            </a:pPr>
            <a:r>
              <a:rPr kumimoji="1" lang="zh-CN" altLang="en-US" sz="2400" b="0" i="0" dirty="0">
                <a:latin typeface="+mn-ea"/>
                <a:ea typeface="+mn-ea"/>
              </a:rPr>
              <a:t>采用约翰逊</a:t>
            </a:r>
            <a:r>
              <a:rPr kumimoji="1" lang="en-US" altLang="zh-CN" sz="2400" b="0" i="0" dirty="0">
                <a:latin typeface="+mn-ea"/>
                <a:ea typeface="+mn-ea"/>
              </a:rPr>
              <a:t>(</a:t>
            </a:r>
            <a:r>
              <a:rPr kumimoji="1" lang="zh-CN" altLang="en-US" sz="2400" b="0" i="0" dirty="0">
                <a:latin typeface="+mn-ea"/>
                <a:ea typeface="+mn-ea"/>
              </a:rPr>
              <a:t>扭环型</a:t>
            </a:r>
            <a:r>
              <a:rPr kumimoji="1" lang="en-US" altLang="zh-CN" sz="2400" b="0" i="0" dirty="0">
                <a:latin typeface="+mn-ea"/>
                <a:ea typeface="+mn-ea"/>
              </a:rPr>
              <a:t>)</a:t>
            </a:r>
            <a:r>
              <a:rPr kumimoji="1" lang="zh-CN" altLang="en-US" sz="2400" b="0" i="0" dirty="0">
                <a:latin typeface="+mn-ea"/>
                <a:ea typeface="+mn-ea"/>
              </a:rPr>
              <a:t>计数器构成顺序脉冲发生器的逻辑图如下</a:t>
            </a:r>
          </a:p>
        </p:txBody>
      </p:sp>
      <p:sp>
        <p:nvSpPr>
          <p:cNvPr id="44" name="AutoShape 7"/>
          <p:cNvSpPr>
            <a:spLocks noChangeArrowheads="1"/>
          </p:cNvSpPr>
          <p:nvPr/>
        </p:nvSpPr>
        <p:spPr bwMode="auto">
          <a:xfrm>
            <a:off x="340489" y="1519486"/>
            <a:ext cx="2266950" cy="1079500"/>
          </a:xfrm>
          <a:prstGeom prst="wedgeEllipseCallout">
            <a:avLst>
              <a:gd name="adj1" fmla="val 45883"/>
              <a:gd name="adj2" fmla="val 94455"/>
            </a:avLst>
          </a:prstGeom>
          <a:noFill/>
          <a:ln w="2857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dirty="0">
                <a:solidFill>
                  <a:srgbClr val="003300"/>
                </a:solidFill>
                <a:latin typeface="+mn-ea"/>
                <a:ea typeface="+mn-ea"/>
              </a:rPr>
              <a:t>译码电路</a:t>
            </a:r>
          </a:p>
        </p:txBody>
      </p:sp>
      <p:sp>
        <p:nvSpPr>
          <p:cNvPr id="45" name="Rectangle 8"/>
          <p:cNvSpPr>
            <a:spLocks noChangeArrowheads="1"/>
          </p:cNvSpPr>
          <p:nvPr/>
        </p:nvSpPr>
        <p:spPr bwMode="auto">
          <a:xfrm>
            <a:off x="2140714" y="1375024"/>
            <a:ext cx="5976937" cy="2663825"/>
          </a:xfrm>
          <a:prstGeom prst="rect">
            <a:avLst/>
          </a:prstGeom>
          <a:noFill/>
          <a:ln w="28575">
            <a:solidFill>
              <a:srgbClr val="8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800" b="0" i="0"/>
          </a:p>
        </p:txBody>
      </p:sp>
      <p:sp>
        <p:nvSpPr>
          <p:cNvPr id="46" name="Rectangle 10"/>
          <p:cNvSpPr>
            <a:spLocks noChangeArrowheads="1"/>
          </p:cNvSpPr>
          <p:nvPr/>
        </p:nvSpPr>
        <p:spPr bwMode="auto">
          <a:xfrm>
            <a:off x="1493014" y="4038849"/>
            <a:ext cx="6048375" cy="1584325"/>
          </a:xfrm>
          <a:prstGeom prst="rect">
            <a:avLst/>
          </a:prstGeom>
          <a:noFill/>
          <a:ln w="28575">
            <a:solidFill>
              <a:srgbClr val="8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800" b="0" i="0"/>
          </a:p>
        </p:txBody>
      </p:sp>
      <p:sp>
        <p:nvSpPr>
          <p:cNvPr id="47" name="AutoShape 11"/>
          <p:cNvSpPr>
            <a:spLocks noChangeArrowheads="1"/>
          </p:cNvSpPr>
          <p:nvPr/>
        </p:nvSpPr>
        <p:spPr bwMode="auto">
          <a:xfrm flipH="1">
            <a:off x="140972" y="3191093"/>
            <a:ext cx="1582738" cy="1150937"/>
          </a:xfrm>
          <a:prstGeom prst="wedgeRoundRectCallout">
            <a:avLst>
              <a:gd name="adj1" fmla="val -42681"/>
              <a:gd name="adj2" fmla="val 69995"/>
              <a:gd name="adj3" fmla="val 16667"/>
            </a:avLst>
          </a:prstGeom>
          <a:noFill/>
          <a:ln w="2857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a:solidFill>
                  <a:srgbClr val="003300"/>
                </a:solidFill>
                <a:latin typeface="+mn-ea"/>
                <a:ea typeface="+mn-ea"/>
              </a:rPr>
              <a:t>扭环型计数器</a:t>
            </a:r>
          </a:p>
        </p:txBody>
      </p:sp>
      <p:sp>
        <p:nvSpPr>
          <p:cNvPr id="48" name="Rectangle 12"/>
          <p:cNvSpPr>
            <a:spLocks noChangeArrowheads="1"/>
          </p:cNvSpPr>
          <p:nvPr/>
        </p:nvSpPr>
        <p:spPr bwMode="auto">
          <a:xfrm>
            <a:off x="588165" y="5969697"/>
            <a:ext cx="8266275" cy="830997"/>
          </a:xfrm>
          <a:prstGeom prst="rect">
            <a:avLst/>
          </a:prstGeom>
          <a:solidFill>
            <a:schemeClr val="accent6">
              <a:lumMod val="20000"/>
              <a:lumOff val="80000"/>
            </a:schemeClr>
          </a:solidFill>
          <a:ln>
            <a:noFill/>
          </a:ln>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None/>
              <a:defRPr/>
            </a:pPr>
            <a:r>
              <a:rPr kumimoji="1" lang="zh-CN" altLang="en-US" sz="2400" i="0" dirty="0">
                <a:solidFill>
                  <a:srgbClr val="540000"/>
                </a:solidFill>
                <a:latin typeface="+mn-ea"/>
                <a:ea typeface="+mn-ea"/>
              </a:rPr>
              <a:t>特点：每次状态变化时，仅有一个触发器翻转，故可消除干扰脉冲。</a:t>
            </a:r>
          </a:p>
        </p:txBody>
      </p:sp>
      <p:graphicFrame>
        <p:nvGraphicFramePr>
          <p:cNvPr id="49" name="对象 48"/>
          <p:cNvGraphicFramePr>
            <a:graphicFrameLocks noChangeAspect="1"/>
          </p:cNvGraphicFramePr>
          <p:nvPr>
            <p:extLst>
              <p:ext uri="{D42A27DB-BD31-4B8C-83A1-F6EECF244321}">
                <p14:modId xmlns:p14="http://schemas.microsoft.com/office/powerpoint/2010/main" val="1755552571"/>
              </p:ext>
            </p:extLst>
          </p:nvPr>
        </p:nvGraphicFramePr>
        <p:xfrm>
          <a:off x="1524192" y="1045799"/>
          <a:ext cx="6455333" cy="4953235"/>
        </p:xfrm>
        <a:graphic>
          <a:graphicData uri="http://schemas.openxmlformats.org/presentationml/2006/ole">
            <mc:AlternateContent xmlns:mc="http://schemas.openxmlformats.org/markup-compatibility/2006">
              <mc:Choice xmlns:v="urn:schemas-microsoft-com:vml" Requires="v">
                <p:oleObj name="Visio" r:id="rId6" imgW="6200956" imgH="4758696" progId="Visio.Drawing.11">
                  <p:embed/>
                </p:oleObj>
              </mc:Choice>
              <mc:Fallback>
                <p:oleObj name="Visio" r:id="rId6" imgW="6200956" imgH="4758696"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192" y="1045799"/>
                        <a:ext cx="6455333" cy="4953235"/>
                      </a:xfrm>
                      <a:prstGeom prst="rect">
                        <a:avLst/>
                      </a:prstGeom>
                      <a:noFill/>
                    </p:spPr>
                  </p:pic>
                </p:oleObj>
              </mc:Fallback>
            </mc:AlternateContent>
          </a:graphicData>
        </a:graphic>
      </p:graphicFrame>
    </p:spTree>
    <p:extLst>
      <p:ext uri="{BB962C8B-B14F-4D97-AF65-F5344CB8AC3E}">
        <p14:creationId xmlns:p14="http://schemas.microsoft.com/office/powerpoint/2010/main" val="17577059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0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Horizontal)">
                                      <p:cBhvr>
                                        <p:cTn id="12" dur="500"/>
                                        <p:tgtEl>
                                          <p:spTgt spid="44"/>
                                        </p:tgtEl>
                                      </p:cBhvr>
                                    </p:animEffect>
                                  </p:childTnLst>
                                </p:cTn>
                              </p:par>
                              <p:par>
                                <p:cTn id="13" presetID="16" presetClass="entr" presetSubtype="26"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barn(inHorizontal)">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6"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barn(inHorizontal)">
                                      <p:cBhvr>
                                        <p:cTn id="20" dur="500"/>
                                        <p:tgtEl>
                                          <p:spTgt spid="47"/>
                                        </p:tgtEl>
                                      </p:cBhvr>
                                    </p:animEffect>
                                  </p:childTnLst>
                                </p:cTn>
                              </p:par>
                              <p:par>
                                <p:cTn id="21" presetID="16" presetClass="entr" presetSubtype="26"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arn(inHorizontal)">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6"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arn(inHorizontal)">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animBg="1"/>
      <p:bldP spid="46" grpId="0" animBg="1"/>
      <p:bldP spid="47" grpId="0" animBg="1"/>
      <p:bldP spid="4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3A37A98F-53CD-ABB1-0BAE-10025C85DD22}"/>
              </a:ext>
            </a:extLst>
          </p:cNvPr>
          <p:cNvSpPr/>
          <p:nvPr/>
        </p:nvSpPr>
        <p:spPr bwMode="auto">
          <a:xfrm>
            <a:off x="30294" y="92084"/>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37262" y="47916"/>
            <a:ext cx="8417257"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采用扭环型计数器</a:t>
            </a:r>
            <a:endParaRPr lang="zh-CN" altLang="en-US" sz="3200" dirty="0">
              <a:solidFill>
                <a:srgbClr val="0000FF"/>
              </a:solidFill>
              <a:latin typeface="+mn-ea"/>
              <a:ea typeface="+mn-ea"/>
              <a:cs typeface="+mn-ea"/>
              <a:sym typeface="+mn-lt"/>
            </a:endParaRPr>
          </a:p>
        </p:txBody>
      </p:sp>
      <p:grpSp>
        <p:nvGrpSpPr>
          <p:cNvPr id="12" name="Group 254"/>
          <p:cNvGrpSpPr>
            <a:grpSpLocks/>
          </p:cNvGrpSpPr>
          <p:nvPr/>
        </p:nvGrpSpPr>
        <p:grpSpPr bwMode="auto">
          <a:xfrm>
            <a:off x="965517" y="979265"/>
            <a:ext cx="5981700" cy="4635500"/>
            <a:chOff x="781" y="1383"/>
            <a:chExt cx="3768" cy="2920"/>
          </a:xfrm>
        </p:grpSpPr>
        <p:sp>
          <p:nvSpPr>
            <p:cNvPr id="13" name="Rectangle 139"/>
            <p:cNvSpPr>
              <a:spLocks noChangeArrowheads="1"/>
            </p:cNvSpPr>
            <p:nvPr/>
          </p:nvSpPr>
          <p:spPr bwMode="auto">
            <a:xfrm>
              <a:off x="781" y="1383"/>
              <a:ext cx="36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kumimoji="1" lang="zh-CN" altLang="en-US" sz="2400" i="0" dirty="0">
                  <a:latin typeface="Cambria Math" panose="02040503050406030204" pitchFamily="18" charset="0"/>
                  <a:ea typeface="+mn-ea"/>
                </a:rPr>
                <a:t>          四位约翰逊计数器时序及译码函数表</a:t>
              </a:r>
            </a:p>
          </p:txBody>
        </p:sp>
        <p:sp>
          <p:nvSpPr>
            <p:cNvPr id="14" name="Rectangle 187"/>
            <p:cNvSpPr>
              <a:spLocks noChangeArrowheads="1"/>
            </p:cNvSpPr>
            <p:nvPr/>
          </p:nvSpPr>
          <p:spPr bwMode="auto">
            <a:xfrm>
              <a:off x="3280" y="2323"/>
              <a:ext cx="1269" cy="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3</a:t>
              </a: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0</a:t>
              </a:r>
              <a:r>
                <a:rPr kumimoji="1" lang="zh-CN" altLang="en-US" sz="2400" i="0">
                  <a:latin typeface="Cambria Math" panose="02040503050406030204" pitchFamily="18" charset="0"/>
                  <a:ea typeface="+mn-ea"/>
                </a:rPr>
                <a:t>（</a:t>
              </a:r>
              <a:r>
                <a:rPr kumimoji="1" lang="en-US" altLang="zh-CN" sz="2400" i="0">
                  <a:latin typeface="Cambria Math" panose="02040503050406030204" pitchFamily="18" charset="0"/>
                  <a:ea typeface="Cambria Math" panose="02040503050406030204" pitchFamily="18" charset="0"/>
                </a:rPr>
                <a:t>0</a:t>
              </a:r>
              <a:r>
                <a:rPr kumimoji="1" lang="zh-CN" altLang="en-US" sz="2400" i="0">
                  <a:latin typeface="Cambria Math" panose="02040503050406030204" pitchFamily="18" charset="0"/>
                  <a:ea typeface="+mn-ea"/>
                </a:rPr>
                <a:t>线）</a:t>
              </a:r>
              <a:endParaRPr kumimoji="1" lang="zh-CN" altLang="en-US" sz="2400" i="0">
                <a:latin typeface="Cambria Math" panose="02040503050406030204" pitchFamily="18" charset="0"/>
                <a:ea typeface="+mn-ea"/>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3</a:t>
              </a: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2</a:t>
              </a:r>
              <a:r>
                <a:rPr kumimoji="1" lang="zh-CN" altLang="en-US" sz="2400" i="0">
                  <a:latin typeface="Cambria Math" panose="02040503050406030204" pitchFamily="18" charset="0"/>
                  <a:ea typeface="+mn-ea"/>
                </a:rPr>
                <a:t>（</a:t>
              </a:r>
              <a:r>
                <a:rPr kumimoji="1" lang="en-US" altLang="zh-CN" sz="2400" i="0">
                  <a:latin typeface="Cambria Math" panose="02040503050406030204" pitchFamily="18" charset="0"/>
                  <a:ea typeface="Cambria Math" panose="02040503050406030204" pitchFamily="18" charset="0"/>
                </a:rPr>
                <a:t>1</a:t>
              </a:r>
              <a:r>
                <a:rPr kumimoji="1" lang="zh-CN" altLang="en-US" sz="2400" i="0">
                  <a:latin typeface="Cambria Math" panose="02040503050406030204" pitchFamily="18" charset="0"/>
                  <a:ea typeface="+mn-ea"/>
                </a:rPr>
                <a:t>线）</a:t>
              </a:r>
              <a:endParaRPr kumimoji="1" lang="zh-CN" altLang="en-US" sz="2400" i="0">
                <a:latin typeface="Cambria Math" panose="02040503050406030204" pitchFamily="18" charset="0"/>
                <a:ea typeface="+mn-ea"/>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2</a:t>
              </a: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1</a:t>
              </a:r>
              <a:r>
                <a:rPr kumimoji="1" lang="zh-CN" altLang="en-US" sz="2400" i="0">
                  <a:latin typeface="Cambria Math" panose="02040503050406030204" pitchFamily="18" charset="0"/>
                  <a:ea typeface="+mn-ea"/>
                </a:rPr>
                <a:t>（</a:t>
              </a:r>
              <a:r>
                <a:rPr kumimoji="1" lang="en-US" altLang="zh-CN" sz="2400" i="0">
                  <a:latin typeface="Cambria Math" panose="02040503050406030204" pitchFamily="18" charset="0"/>
                  <a:ea typeface="Cambria Math" panose="02040503050406030204" pitchFamily="18" charset="0"/>
                </a:rPr>
                <a:t>2</a:t>
              </a:r>
              <a:r>
                <a:rPr kumimoji="1" lang="zh-CN" altLang="en-US" sz="2400" i="0">
                  <a:latin typeface="Cambria Math" panose="02040503050406030204" pitchFamily="18" charset="0"/>
                  <a:ea typeface="+mn-ea"/>
                </a:rPr>
                <a:t>线）</a:t>
              </a:r>
              <a:endParaRPr kumimoji="1" lang="zh-CN" altLang="en-US" sz="2400" i="0">
                <a:latin typeface="Cambria Math" panose="02040503050406030204" pitchFamily="18" charset="0"/>
                <a:ea typeface="+mn-ea"/>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1</a:t>
              </a: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0</a:t>
              </a:r>
              <a:r>
                <a:rPr kumimoji="1" lang="zh-CN" altLang="en-US" sz="2400" i="0">
                  <a:latin typeface="Cambria Math" panose="02040503050406030204" pitchFamily="18" charset="0"/>
                  <a:ea typeface="+mn-ea"/>
                </a:rPr>
                <a:t>（</a:t>
              </a:r>
              <a:r>
                <a:rPr kumimoji="1" lang="en-US" altLang="zh-CN" sz="2400" i="0">
                  <a:latin typeface="Cambria Math" panose="02040503050406030204" pitchFamily="18" charset="0"/>
                  <a:ea typeface="Cambria Math" panose="02040503050406030204" pitchFamily="18" charset="0"/>
                </a:rPr>
                <a:t>3</a:t>
              </a:r>
              <a:r>
                <a:rPr kumimoji="1" lang="zh-CN" altLang="en-US" sz="2400" i="0">
                  <a:latin typeface="Cambria Math" panose="02040503050406030204" pitchFamily="18" charset="0"/>
                  <a:ea typeface="+mn-ea"/>
                </a:rPr>
                <a:t>线）</a:t>
              </a:r>
              <a:endParaRPr kumimoji="1" lang="zh-CN" altLang="en-US" sz="2400" i="0">
                <a:latin typeface="Cambria Math" panose="02040503050406030204" pitchFamily="18" charset="0"/>
                <a:ea typeface="+mn-ea"/>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3</a:t>
              </a: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0</a:t>
              </a:r>
              <a:r>
                <a:rPr kumimoji="1" lang="zh-CN" altLang="en-US" sz="2400" i="0">
                  <a:latin typeface="Cambria Math" panose="02040503050406030204" pitchFamily="18" charset="0"/>
                  <a:ea typeface="+mn-ea"/>
                </a:rPr>
                <a:t>（</a:t>
              </a:r>
              <a:r>
                <a:rPr kumimoji="1" lang="en-US" altLang="zh-CN" sz="2400" i="0">
                  <a:latin typeface="Cambria Math" panose="02040503050406030204" pitchFamily="18" charset="0"/>
                  <a:ea typeface="Cambria Math" panose="02040503050406030204" pitchFamily="18" charset="0"/>
                </a:rPr>
                <a:t>4</a:t>
              </a:r>
              <a:r>
                <a:rPr kumimoji="1" lang="zh-CN" altLang="en-US" sz="2400" i="0">
                  <a:latin typeface="Cambria Math" panose="02040503050406030204" pitchFamily="18" charset="0"/>
                  <a:ea typeface="+mn-ea"/>
                </a:rPr>
                <a:t>线）</a:t>
              </a:r>
              <a:endParaRPr kumimoji="1" lang="zh-CN" altLang="en-US" sz="2400" i="0">
                <a:latin typeface="Cambria Math" panose="02040503050406030204" pitchFamily="18" charset="0"/>
                <a:ea typeface="+mn-ea"/>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3</a:t>
              </a: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2</a:t>
              </a:r>
              <a:r>
                <a:rPr kumimoji="1" lang="zh-CN" altLang="en-US" sz="2400" i="0">
                  <a:latin typeface="Cambria Math" panose="02040503050406030204" pitchFamily="18" charset="0"/>
                  <a:ea typeface="+mn-ea"/>
                </a:rPr>
                <a:t>（</a:t>
              </a:r>
              <a:r>
                <a:rPr kumimoji="1" lang="en-US" altLang="zh-CN" sz="2400" i="0">
                  <a:latin typeface="Cambria Math" panose="02040503050406030204" pitchFamily="18" charset="0"/>
                  <a:ea typeface="Cambria Math" panose="02040503050406030204" pitchFamily="18" charset="0"/>
                </a:rPr>
                <a:t>5</a:t>
              </a:r>
              <a:r>
                <a:rPr kumimoji="1" lang="zh-CN" altLang="en-US" sz="2400" i="0">
                  <a:latin typeface="Cambria Math" panose="02040503050406030204" pitchFamily="18" charset="0"/>
                  <a:ea typeface="+mn-ea"/>
                </a:rPr>
                <a:t>线）</a:t>
              </a:r>
              <a:endParaRPr kumimoji="1" lang="zh-CN" altLang="en-US" sz="2400" i="0">
                <a:latin typeface="Cambria Math" panose="02040503050406030204" pitchFamily="18" charset="0"/>
                <a:ea typeface="+mn-ea"/>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2</a:t>
              </a: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1</a:t>
              </a:r>
              <a:r>
                <a:rPr kumimoji="1" lang="zh-CN" altLang="en-US" sz="2400" i="0">
                  <a:latin typeface="Cambria Math" panose="02040503050406030204" pitchFamily="18" charset="0"/>
                  <a:ea typeface="+mn-ea"/>
                </a:rPr>
                <a:t>（</a:t>
              </a:r>
              <a:r>
                <a:rPr kumimoji="1" lang="en-US" altLang="zh-CN" sz="2400" i="0">
                  <a:latin typeface="Cambria Math" panose="02040503050406030204" pitchFamily="18" charset="0"/>
                  <a:ea typeface="Cambria Math" panose="02040503050406030204" pitchFamily="18" charset="0"/>
                </a:rPr>
                <a:t>6</a:t>
              </a:r>
              <a:r>
                <a:rPr kumimoji="1" lang="zh-CN" altLang="en-US" sz="2400" i="0">
                  <a:latin typeface="Cambria Math" panose="02040503050406030204" pitchFamily="18" charset="0"/>
                  <a:ea typeface="+mn-ea"/>
                </a:rPr>
                <a:t>线）</a:t>
              </a:r>
              <a:endParaRPr kumimoji="1" lang="zh-CN" altLang="en-US" sz="2400" i="0">
                <a:latin typeface="Cambria Math" panose="02040503050406030204" pitchFamily="18" charset="0"/>
                <a:ea typeface="+mn-ea"/>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1</a:t>
              </a: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0</a:t>
              </a:r>
              <a:r>
                <a:rPr kumimoji="1" lang="zh-CN" altLang="en-US" sz="2400" i="0">
                  <a:latin typeface="Cambria Math" panose="02040503050406030204" pitchFamily="18" charset="0"/>
                  <a:ea typeface="+mn-ea"/>
                </a:rPr>
                <a:t>（</a:t>
              </a:r>
              <a:r>
                <a:rPr kumimoji="1" lang="en-US" altLang="zh-CN" sz="2400" i="0">
                  <a:latin typeface="Cambria Math" panose="02040503050406030204" pitchFamily="18" charset="0"/>
                  <a:ea typeface="Cambria Math" panose="02040503050406030204" pitchFamily="18" charset="0"/>
                </a:rPr>
                <a:t>7</a:t>
              </a:r>
              <a:r>
                <a:rPr kumimoji="1" lang="zh-CN" altLang="en-US" sz="2400" i="0">
                  <a:latin typeface="Cambria Math" panose="02040503050406030204" pitchFamily="18" charset="0"/>
                  <a:ea typeface="+mn-ea"/>
                </a:rPr>
                <a:t>线）</a:t>
              </a:r>
            </a:p>
          </p:txBody>
        </p:sp>
        <p:sp>
          <p:nvSpPr>
            <p:cNvPr id="15" name="Rectangle 186"/>
            <p:cNvSpPr>
              <a:spLocks noChangeArrowheads="1"/>
            </p:cNvSpPr>
            <p:nvPr/>
          </p:nvSpPr>
          <p:spPr bwMode="auto">
            <a:xfrm>
              <a:off x="2084" y="2323"/>
              <a:ext cx="1196" cy="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0  0  0  0</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1  0  0  0</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1  1  0  0</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1  1  1  0</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1  1  1  1</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0  1  1  1</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0  0  1  1</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0  0  0  1</a:t>
              </a:r>
            </a:p>
          </p:txBody>
        </p:sp>
        <p:sp>
          <p:nvSpPr>
            <p:cNvPr id="16" name="Rectangle 185"/>
            <p:cNvSpPr>
              <a:spLocks noChangeArrowheads="1"/>
            </p:cNvSpPr>
            <p:nvPr/>
          </p:nvSpPr>
          <p:spPr bwMode="auto">
            <a:xfrm>
              <a:off x="1109" y="2323"/>
              <a:ext cx="975" cy="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0</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1</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2</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3</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4</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5</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6</a:t>
              </a:r>
              <a:endParaRPr kumimoji="1" lang="en-US" altLang="zh-CN" sz="2400" i="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7</a:t>
              </a:r>
            </a:p>
          </p:txBody>
        </p:sp>
        <p:sp>
          <p:nvSpPr>
            <p:cNvPr id="17" name="Rectangle 184"/>
            <p:cNvSpPr>
              <a:spLocks noChangeArrowheads="1"/>
            </p:cNvSpPr>
            <p:nvPr/>
          </p:nvSpPr>
          <p:spPr bwMode="auto">
            <a:xfrm>
              <a:off x="3280" y="1846"/>
              <a:ext cx="1269"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a:latin typeface="Cambria Math" panose="02040503050406030204" pitchFamily="18" charset="0"/>
                  <a:ea typeface="+mn-ea"/>
                </a:rPr>
                <a:t>译码函数值</a:t>
              </a:r>
            </a:p>
          </p:txBody>
        </p:sp>
        <p:sp>
          <p:nvSpPr>
            <p:cNvPr id="18" name="Rectangle 183"/>
            <p:cNvSpPr>
              <a:spLocks noChangeArrowheads="1"/>
            </p:cNvSpPr>
            <p:nvPr/>
          </p:nvSpPr>
          <p:spPr bwMode="auto">
            <a:xfrm>
              <a:off x="2084" y="1751"/>
              <a:ext cx="1196"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a:latin typeface="Cambria Math" panose="02040503050406030204" pitchFamily="18" charset="0"/>
                  <a:ea typeface="+mn-ea"/>
                </a:rPr>
                <a:t>触发器状态</a:t>
              </a:r>
              <a:endParaRPr kumimoji="1" lang="zh-CN" altLang="en-US" sz="2400" i="0">
                <a:latin typeface="Cambria Math" panose="02040503050406030204" pitchFamily="18" charset="0"/>
                <a:ea typeface="+mn-ea"/>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3 </a:t>
              </a:r>
              <a:r>
                <a:rPr kumimoji="1" lang="en-US" altLang="zh-CN" sz="2400" i="0">
                  <a:latin typeface="Cambria Math" panose="02040503050406030204" pitchFamily="18" charset="0"/>
                  <a:ea typeface="Cambria Math" panose="02040503050406030204" pitchFamily="18" charset="0"/>
                </a:rPr>
                <a:t>Q</a:t>
              </a:r>
              <a:r>
                <a:rPr kumimoji="1" lang="en-US" altLang="zh-CN" sz="2400" i="0" baseline="-30000">
                  <a:latin typeface="Cambria Math" panose="02040503050406030204" pitchFamily="18" charset="0"/>
                  <a:ea typeface="Cambria Math" panose="02040503050406030204" pitchFamily="18" charset="0"/>
                </a:rPr>
                <a:t>2</a:t>
              </a:r>
              <a:r>
                <a:rPr kumimoji="1" lang="en-US" altLang="zh-CN" sz="2400" i="0">
                  <a:latin typeface="Cambria Math" panose="02040503050406030204" pitchFamily="18" charset="0"/>
                  <a:ea typeface="Cambria Math" panose="02040503050406030204" pitchFamily="18" charset="0"/>
                </a:rPr>
                <a:t> Q</a:t>
              </a:r>
              <a:r>
                <a:rPr kumimoji="1" lang="en-US" altLang="zh-CN" sz="2400" i="0" baseline="-30000">
                  <a:latin typeface="Cambria Math" panose="02040503050406030204" pitchFamily="18" charset="0"/>
                  <a:ea typeface="Cambria Math" panose="02040503050406030204" pitchFamily="18" charset="0"/>
                </a:rPr>
                <a:t>1</a:t>
              </a:r>
              <a:r>
                <a:rPr kumimoji="1" lang="en-US" altLang="zh-CN" sz="2400" i="0">
                  <a:latin typeface="Cambria Math" panose="02040503050406030204" pitchFamily="18" charset="0"/>
                  <a:ea typeface="Cambria Math" panose="02040503050406030204" pitchFamily="18" charset="0"/>
                </a:rPr>
                <a:t> Q</a:t>
              </a:r>
              <a:r>
                <a:rPr kumimoji="1" lang="en-US" altLang="zh-CN" sz="2400" i="0" baseline="-30000">
                  <a:latin typeface="Cambria Math" panose="02040503050406030204" pitchFamily="18" charset="0"/>
                  <a:ea typeface="Cambria Math" panose="02040503050406030204" pitchFamily="18" charset="0"/>
                </a:rPr>
                <a:t>0</a:t>
              </a:r>
              <a:endParaRPr kumimoji="1" lang="en-US" altLang="zh-CN" sz="2400" i="0">
                <a:latin typeface="Cambria Math" panose="02040503050406030204" pitchFamily="18" charset="0"/>
                <a:ea typeface="Cambria Math" panose="02040503050406030204" pitchFamily="18" charset="0"/>
              </a:endParaRPr>
            </a:p>
          </p:txBody>
        </p:sp>
        <p:sp>
          <p:nvSpPr>
            <p:cNvPr id="19" name="Rectangle 182"/>
            <p:cNvSpPr>
              <a:spLocks noChangeArrowheads="1"/>
            </p:cNvSpPr>
            <p:nvPr/>
          </p:nvSpPr>
          <p:spPr bwMode="auto">
            <a:xfrm>
              <a:off x="1109" y="1751"/>
              <a:ext cx="975"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a:latin typeface="Cambria Math" panose="02040503050406030204" pitchFamily="18" charset="0"/>
                  <a:ea typeface="+mn-ea"/>
                </a:rPr>
                <a:t>时钟脉冲</a:t>
              </a:r>
              <a:endParaRPr kumimoji="1" lang="zh-CN" altLang="en-US" sz="2400" i="0">
                <a:latin typeface="Cambria Math" panose="02040503050406030204" pitchFamily="18" charset="0"/>
                <a:ea typeface="+mn-ea"/>
                <a:cs typeface="Times New Roman" panose="02020603050405020304" pitchFamily="18" charset="0"/>
              </a:endParaRPr>
            </a:p>
            <a:p>
              <a:pPr algn="ctr">
                <a:lnSpc>
                  <a:spcPct val="100000"/>
                </a:lnSpc>
                <a:spcBef>
                  <a:spcPct val="0"/>
                </a:spcBef>
                <a:buFontTx/>
                <a:buNone/>
              </a:pPr>
              <a:r>
                <a:rPr kumimoji="1" lang="en-US" altLang="zh-CN" sz="2400" i="0">
                  <a:latin typeface="Cambria Math" panose="02040503050406030204" pitchFamily="18" charset="0"/>
                  <a:ea typeface="Cambria Math" panose="02040503050406030204" pitchFamily="18" charset="0"/>
                  <a:cs typeface="Times New Roman" panose="02020603050405020304" pitchFamily="18" charset="0"/>
                </a:rPr>
                <a:t>CP</a:t>
              </a:r>
            </a:p>
          </p:txBody>
        </p:sp>
        <p:sp>
          <p:nvSpPr>
            <p:cNvPr id="20" name="Line 188"/>
            <p:cNvSpPr>
              <a:spLocks noChangeShapeType="1"/>
            </p:cNvSpPr>
            <p:nvPr/>
          </p:nvSpPr>
          <p:spPr bwMode="auto">
            <a:xfrm>
              <a:off x="1109" y="1704"/>
              <a:ext cx="3440" cy="0"/>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21" name="Line 189"/>
            <p:cNvSpPr>
              <a:spLocks noChangeShapeType="1"/>
            </p:cNvSpPr>
            <p:nvPr/>
          </p:nvSpPr>
          <p:spPr bwMode="auto">
            <a:xfrm>
              <a:off x="1109" y="4303"/>
              <a:ext cx="3440" cy="0"/>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22" name="Line 190"/>
            <p:cNvSpPr>
              <a:spLocks noChangeShapeType="1"/>
            </p:cNvSpPr>
            <p:nvPr/>
          </p:nvSpPr>
          <p:spPr bwMode="auto">
            <a:xfrm>
              <a:off x="1102" y="1704"/>
              <a:ext cx="7" cy="2599"/>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23" name="Line 191"/>
            <p:cNvSpPr>
              <a:spLocks noChangeShapeType="1"/>
            </p:cNvSpPr>
            <p:nvPr/>
          </p:nvSpPr>
          <p:spPr bwMode="auto">
            <a:xfrm>
              <a:off x="4549" y="1704"/>
              <a:ext cx="0" cy="2599"/>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24" name="Line 194"/>
            <p:cNvSpPr>
              <a:spLocks noChangeShapeType="1"/>
            </p:cNvSpPr>
            <p:nvPr/>
          </p:nvSpPr>
          <p:spPr bwMode="auto">
            <a:xfrm>
              <a:off x="1109" y="2323"/>
              <a:ext cx="3440" cy="0"/>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25" name="Line 196"/>
            <p:cNvSpPr>
              <a:spLocks noChangeShapeType="1"/>
            </p:cNvSpPr>
            <p:nvPr/>
          </p:nvSpPr>
          <p:spPr bwMode="auto">
            <a:xfrm>
              <a:off x="2084" y="1704"/>
              <a:ext cx="0" cy="2599"/>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26" name="Line 199"/>
            <p:cNvSpPr>
              <a:spLocks noChangeShapeType="1"/>
            </p:cNvSpPr>
            <p:nvPr/>
          </p:nvSpPr>
          <p:spPr bwMode="auto">
            <a:xfrm>
              <a:off x="3280" y="1704"/>
              <a:ext cx="0" cy="2599"/>
            </a:xfrm>
            <a:prstGeom prst="line">
              <a:avLst/>
            </a:prstGeom>
            <a:noFill/>
            <a:ln w="28575" cap="rnd">
              <a:solidFill>
                <a:srgbClr val="0033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27" name="Line 216"/>
            <p:cNvSpPr>
              <a:spLocks noChangeShapeType="1"/>
            </p:cNvSpPr>
            <p:nvPr/>
          </p:nvSpPr>
          <p:spPr bwMode="auto">
            <a:xfrm>
              <a:off x="3369" y="2387"/>
              <a:ext cx="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28" name="Line 217"/>
            <p:cNvSpPr>
              <a:spLocks noChangeShapeType="1"/>
            </p:cNvSpPr>
            <p:nvPr/>
          </p:nvSpPr>
          <p:spPr bwMode="auto">
            <a:xfrm>
              <a:off x="3595" y="2387"/>
              <a:ext cx="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29" name="Line 218"/>
            <p:cNvSpPr>
              <a:spLocks noChangeShapeType="1"/>
            </p:cNvSpPr>
            <p:nvPr/>
          </p:nvSpPr>
          <p:spPr bwMode="auto">
            <a:xfrm>
              <a:off x="3596" y="2614"/>
              <a:ext cx="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30" name="Line 219"/>
            <p:cNvSpPr>
              <a:spLocks noChangeShapeType="1"/>
            </p:cNvSpPr>
            <p:nvPr/>
          </p:nvSpPr>
          <p:spPr bwMode="auto">
            <a:xfrm>
              <a:off x="3595" y="2840"/>
              <a:ext cx="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31" name="Line 220"/>
            <p:cNvSpPr>
              <a:spLocks noChangeShapeType="1"/>
            </p:cNvSpPr>
            <p:nvPr/>
          </p:nvSpPr>
          <p:spPr bwMode="auto">
            <a:xfrm>
              <a:off x="3595" y="3067"/>
              <a:ext cx="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32" name="Line 221"/>
            <p:cNvSpPr>
              <a:spLocks noChangeShapeType="1"/>
            </p:cNvSpPr>
            <p:nvPr/>
          </p:nvSpPr>
          <p:spPr bwMode="auto">
            <a:xfrm>
              <a:off x="3369" y="3521"/>
              <a:ext cx="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33" name="Line 222"/>
            <p:cNvSpPr>
              <a:spLocks noChangeShapeType="1"/>
            </p:cNvSpPr>
            <p:nvPr/>
          </p:nvSpPr>
          <p:spPr bwMode="auto">
            <a:xfrm>
              <a:off x="3369" y="3748"/>
              <a:ext cx="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sp>
          <p:nvSpPr>
            <p:cNvPr id="34" name="Line 223"/>
            <p:cNvSpPr>
              <a:spLocks noChangeShapeType="1"/>
            </p:cNvSpPr>
            <p:nvPr/>
          </p:nvSpPr>
          <p:spPr bwMode="auto">
            <a:xfrm>
              <a:off x="3369" y="3985"/>
              <a:ext cx="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Math" panose="02040503050406030204" pitchFamily="18" charset="0"/>
                <a:ea typeface="+mn-ea"/>
              </a:endParaRPr>
            </a:p>
          </p:txBody>
        </p:sp>
      </p:grpSp>
      <p:sp>
        <p:nvSpPr>
          <p:cNvPr id="35" name="Rectangle 12"/>
          <p:cNvSpPr>
            <a:spLocks noChangeArrowheads="1"/>
          </p:cNvSpPr>
          <p:nvPr/>
        </p:nvSpPr>
        <p:spPr bwMode="auto">
          <a:xfrm>
            <a:off x="799542" y="5877096"/>
            <a:ext cx="8266275" cy="461665"/>
          </a:xfrm>
          <a:prstGeom prst="rect">
            <a:avLst/>
          </a:prstGeom>
          <a:solidFill>
            <a:schemeClr val="accent6">
              <a:lumMod val="20000"/>
              <a:lumOff val="80000"/>
            </a:schemeClr>
          </a:solidFill>
          <a:ln>
            <a:noFill/>
          </a:ln>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buClr>
                <a:srgbClr val="66FF33"/>
              </a:buClr>
              <a:buNone/>
              <a:defRPr/>
            </a:pPr>
            <a:r>
              <a:rPr kumimoji="1" lang="zh-CN" altLang="en-US" sz="2400" i="0" dirty="0">
                <a:solidFill>
                  <a:srgbClr val="540000"/>
                </a:solidFill>
                <a:latin typeface="+mn-ea"/>
                <a:ea typeface="+mn-ea"/>
              </a:rPr>
              <a:t>思考题：如何得到译码函数值？</a:t>
            </a:r>
          </a:p>
        </p:txBody>
      </p:sp>
    </p:spTree>
    <p:extLst>
      <p:ext uri="{BB962C8B-B14F-4D97-AF65-F5344CB8AC3E}">
        <p14:creationId xmlns:p14="http://schemas.microsoft.com/office/powerpoint/2010/main" val="1620179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Horizontal)">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091" y="977581"/>
            <a:ext cx="8417257"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采用环型计数器</a:t>
            </a:r>
            <a:endParaRPr lang="zh-CN" altLang="en-US" sz="3200" dirty="0">
              <a:solidFill>
                <a:srgbClr val="0000FF"/>
              </a:solidFill>
              <a:latin typeface="+mn-ea"/>
              <a:ea typeface="+mn-ea"/>
              <a:cs typeface="+mn-ea"/>
              <a:sym typeface="+mn-lt"/>
            </a:endParaRPr>
          </a:p>
        </p:txBody>
      </p:sp>
      <p:sp>
        <p:nvSpPr>
          <p:cNvPr id="36" name="Rectangle 4"/>
          <p:cNvSpPr>
            <a:spLocks noChangeArrowheads="1"/>
          </p:cNvSpPr>
          <p:nvPr/>
        </p:nvSpPr>
        <p:spPr bwMode="auto">
          <a:xfrm>
            <a:off x="548640" y="1751970"/>
            <a:ext cx="8153400" cy="182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
                <a:srgbClr val="66FF33"/>
              </a:buClr>
              <a:buNone/>
            </a:pPr>
            <a:r>
              <a:rPr kumimoji="1" lang="zh-CN" altLang="en-US" sz="2400" b="0" i="0" dirty="0">
                <a:latin typeface="+mn-ea"/>
                <a:ea typeface="+mn-ea"/>
              </a:rPr>
              <a:t>特点：不需要译码器。环型计数器的有效循环中的每一个状态都有一个</a:t>
            </a:r>
            <a:r>
              <a:rPr kumimoji="1" lang="en-US" altLang="zh-CN" sz="2400" b="0" i="0" dirty="0">
                <a:latin typeface="+mn-ea"/>
                <a:ea typeface="+mn-ea"/>
              </a:rPr>
              <a:t>1</a:t>
            </a:r>
            <a:r>
              <a:rPr kumimoji="1" lang="zh-CN" altLang="en-US" sz="2400" b="0" i="0" dirty="0">
                <a:latin typeface="+mn-ea"/>
                <a:ea typeface="+mn-ea"/>
              </a:rPr>
              <a:t>。每个触发器的</a:t>
            </a:r>
            <a:r>
              <a:rPr kumimoji="1" lang="en-US" altLang="zh-CN" sz="2400" b="0" i="0" dirty="0">
                <a:latin typeface="+mn-ea"/>
                <a:ea typeface="+mn-ea"/>
              </a:rPr>
              <a:t>Q</a:t>
            </a:r>
            <a:r>
              <a:rPr kumimoji="1" lang="zh-CN" altLang="en-US" sz="2400" b="0" i="0" dirty="0">
                <a:latin typeface="+mn-ea"/>
                <a:ea typeface="+mn-ea"/>
              </a:rPr>
              <a:t>端就可以输出对应的脉冲。虽然计数器由一个状态到下一个状态有两个触发器翻转，但因没有译码器，因此不产生干扰脉冲。</a:t>
            </a:r>
          </a:p>
        </p:txBody>
      </p:sp>
      <p:pic>
        <p:nvPicPr>
          <p:cNvPr id="37" name="图片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91" y="3787458"/>
            <a:ext cx="8807804" cy="2689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590911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091" y="977581"/>
            <a:ext cx="8417257" cy="68326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采用环型计数器</a:t>
            </a:r>
            <a:endParaRPr lang="zh-CN" altLang="en-US" sz="3200" dirty="0">
              <a:solidFill>
                <a:srgbClr val="0000FF"/>
              </a:solidFill>
              <a:latin typeface="+mn-ea"/>
              <a:ea typeface="+mn-ea"/>
              <a:cs typeface="+mn-ea"/>
              <a:sym typeface="+mn-lt"/>
            </a:endParaRPr>
          </a:p>
        </p:txBody>
      </p:sp>
      <p:sp>
        <p:nvSpPr>
          <p:cNvPr id="36" name="Rectangle 4"/>
          <p:cNvSpPr>
            <a:spLocks noChangeArrowheads="1"/>
          </p:cNvSpPr>
          <p:nvPr/>
        </p:nvSpPr>
        <p:spPr bwMode="auto">
          <a:xfrm>
            <a:off x="533400" y="1645605"/>
            <a:ext cx="81534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
                <a:srgbClr val="66FF33"/>
              </a:buClr>
              <a:buNone/>
            </a:pPr>
            <a:r>
              <a:rPr kumimoji="1" lang="zh-CN" altLang="en-US" sz="2400" b="0" dirty="0">
                <a:latin typeface="+mn-ea"/>
                <a:ea typeface="+mn-ea"/>
              </a:rPr>
              <a:t>八位环型计数器构成的顺序脉冲发生器工作波形</a:t>
            </a:r>
          </a:p>
        </p:txBody>
      </p:sp>
      <p:graphicFrame>
        <p:nvGraphicFramePr>
          <p:cNvPr id="3" name="对象 2"/>
          <p:cNvGraphicFramePr>
            <a:graphicFrameLocks noChangeAspect="1"/>
          </p:cNvGraphicFramePr>
          <p:nvPr>
            <p:extLst>
              <p:ext uri="{D42A27DB-BD31-4B8C-83A1-F6EECF244321}">
                <p14:modId xmlns:p14="http://schemas.microsoft.com/office/powerpoint/2010/main" val="1927770155"/>
              </p:ext>
            </p:extLst>
          </p:nvPr>
        </p:nvGraphicFramePr>
        <p:xfrm>
          <a:off x="1790699" y="2228300"/>
          <a:ext cx="4892040" cy="4629700"/>
        </p:xfrm>
        <a:graphic>
          <a:graphicData uri="http://schemas.openxmlformats.org/presentationml/2006/ole">
            <mc:AlternateContent xmlns:mc="http://schemas.openxmlformats.org/markup-compatibility/2006">
              <mc:Choice xmlns:v="urn:schemas-microsoft-com:vml" Requires="v">
                <p:oleObj name="Visio" r:id="rId6" imgW="3106745" imgH="2939976" progId="Visio.Drawing.11">
                  <p:embed/>
                </p:oleObj>
              </mc:Choice>
              <mc:Fallback>
                <p:oleObj name="Visio" r:id="rId6" imgW="3106745" imgH="2939976"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0699" y="2228300"/>
                        <a:ext cx="4892040" cy="4629700"/>
                      </a:xfrm>
                      <a:prstGeom prst="rect">
                        <a:avLst/>
                      </a:prstGeom>
                      <a:noFill/>
                    </p:spPr>
                  </p:pic>
                </p:oleObj>
              </mc:Fallback>
            </mc:AlternateContent>
          </a:graphicData>
        </a:graphic>
      </p:graphicFrame>
    </p:spTree>
    <p:extLst>
      <p:ext uri="{BB962C8B-B14F-4D97-AF65-F5344CB8AC3E}">
        <p14:creationId xmlns:p14="http://schemas.microsoft.com/office/powerpoint/2010/main" val="368291632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0" y="0"/>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 name="矩形 2"/>
          <p:cNvSpPr/>
          <p:nvPr/>
        </p:nvSpPr>
        <p:spPr>
          <a:xfrm>
            <a:off x="215521" y="211111"/>
            <a:ext cx="6677667"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en-US" altLang="zh-CN" sz="3200" dirty="0">
                <a:solidFill>
                  <a:srgbClr val="0000FF"/>
                </a:solidFill>
                <a:latin typeface="+mn-ea"/>
                <a:ea typeface="+mn-ea"/>
                <a:cs typeface="+mn-ea"/>
              </a:rPr>
              <a:t>6. </a:t>
            </a:r>
            <a:r>
              <a:rPr lang="zh-CN" altLang="en-US" sz="3200" dirty="0">
                <a:solidFill>
                  <a:srgbClr val="0000FF"/>
                </a:solidFill>
                <a:latin typeface="+mn-ea"/>
                <a:ea typeface="+mn-ea"/>
                <a:cs typeface="+mn-ea"/>
              </a:rPr>
              <a:t>时序逻辑电路的设计方法</a:t>
            </a:r>
            <a:endParaRPr lang="zh-CN" altLang="en-US" sz="3200" dirty="0">
              <a:solidFill>
                <a:srgbClr val="0000FF"/>
              </a:solidFill>
              <a:latin typeface="+mn-ea"/>
              <a:ea typeface="+mn-ea"/>
              <a:cs typeface="+mn-ea"/>
              <a:sym typeface="+mn-lt"/>
            </a:endParaRPr>
          </a:p>
        </p:txBody>
      </p:sp>
      <p:sp>
        <p:nvSpPr>
          <p:cNvPr id="7" name="Rectangle 3"/>
          <p:cNvSpPr txBox="1">
            <a:spLocks noChangeArrowheads="1"/>
          </p:cNvSpPr>
          <p:nvPr/>
        </p:nvSpPr>
        <p:spPr>
          <a:xfrm>
            <a:off x="215521" y="1100701"/>
            <a:ext cx="8425559" cy="52031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30000"/>
              </a:lnSpc>
            </a:pPr>
            <a:r>
              <a:rPr lang="zh-CN" altLang="en-US" sz="2400" b="0" dirty="0"/>
              <a:t>时序逻辑电路的设计是</a:t>
            </a:r>
            <a:r>
              <a:rPr lang="zh-CN" altLang="en-US" sz="2400" dirty="0"/>
              <a:t>分析的逆过程</a:t>
            </a:r>
            <a:r>
              <a:rPr lang="zh-CN" altLang="en-US" sz="2400" b="0" dirty="0"/>
              <a:t>。已知设计要求，求满足要求的逻辑电路。</a:t>
            </a:r>
          </a:p>
          <a:p>
            <a:pPr algn="just" eaLnBrk="1" hangingPunct="1">
              <a:lnSpc>
                <a:spcPct val="120000"/>
              </a:lnSpc>
              <a:spcBef>
                <a:spcPts val="300"/>
              </a:spcBef>
              <a:spcAft>
                <a:spcPts val="300"/>
              </a:spcAft>
            </a:pPr>
            <a:r>
              <a:rPr lang="zh-CN" altLang="en-US" sz="2400" dirty="0"/>
              <a:t>设计步骤 </a:t>
            </a:r>
            <a:endParaRPr lang="en-US" altLang="zh-CN" sz="2400" b="0" dirty="0"/>
          </a:p>
          <a:p>
            <a:pPr marL="400050" lvl="1" indent="0" eaLnBrk="1" hangingPunct="1">
              <a:lnSpc>
                <a:spcPct val="130000"/>
              </a:lnSpc>
              <a:buNone/>
            </a:pPr>
            <a:r>
              <a:rPr lang="en-US" altLang="zh-CN" sz="2400" b="0" dirty="0">
                <a:latin typeface="+mn-ea"/>
              </a:rPr>
              <a:t>⑴ </a:t>
            </a:r>
            <a:r>
              <a:rPr lang="zh-CN" altLang="en-US" sz="2400" b="0" dirty="0">
                <a:latin typeface="+mn-ea"/>
              </a:rPr>
              <a:t>画</a:t>
            </a:r>
            <a:r>
              <a:rPr lang="zh-CN" altLang="en-US" sz="2400" dirty="0">
                <a:latin typeface="+mn-ea"/>
              </a:rPr>
              <a:t>状态转换图</a:t>
            </a:r>
            <a:r>
              <a:rPr lang="zh-CN" altLang="en-US" sz="2400" b="0" dirty="0">
                <a:latin typeface="+mn-ea"/>
              </a:rPr>
              <a:t>或</a:t>
            </a:r>
            <a:r>
              <a:rPr lang="zh-CN" altLang="en-US" sz="2400" dirty="0">
                <a:latin typeface="+mn-ea"/>
              </a:rPr>
              <a:t>状态转换表</a:t>
            </a:r>
            <a:r>
              <a:rPr lang="zh-CN" altLang="en-US" sz="2400" b="0" dirty="0">
                <a:latin typeface="+mn-ea"/>
              </a:rPr>
              <a:t>。</a:t>
            </a:r>
          </a:p>
          <a:p>
            <a:pPr marL="400050" lvl="1" indent="0" eaLnBrk="1" hangingPunct="1">
              <a:lnSpc>
                <a:spcPct val="130000"/>
              </a:lnSpc>
              <a:buNone/>
            </a:pPr>
            <a:r>
              <a:rPr lang="zh-CN" altLang="en-US" sz="2400" b="0" dirty="0">
                <a:latin typeface="+mn-ea"/>
              </a:rPr>
              <a:t>⑵ </a:t>
            </a:r>
            <a:r>
              <a:rPr lang="zh-CN" altLang="en-US" sz="2400" dirty="0">
                <a:latin typeface="+mn-ea"/>
              </a:rPr>
              <a:t>状态化简</a:t>
            </a:r>
            <a:r>
              <a:rPr lang="zh-CN" altLang="en-US" sz="2400" b="0" dirty="0">
                <a:latin typeface="+mn-ea"/>
              </a:rPr>
              <a:t>。</a:t>
            </a:r>
          </a:p>
          <a:p>
            <a:pPr marL="400050" lvl="1" indent="0" eaLnBrk="1" hangingPunct="1">
              <a:lnSpc>
                <a:spcPct val="130000"/>
              </a:lnSpc>
              <a:buNone/>
            </a:pPr>
            <a:r>
              <a:rPr lang="zh-CN" altLang="en-US" sz="2400" b="0" dirty="0">
                <a:latin typeface="+mn-ea"/>
              </a:rPr>
              <a:t>⑶ 确定</a:t>
            </a:r>
            <a:r>
              <a:rPr lang="zh-CN" altLang="en-US" sz="2400" dirty="0">
                <a:latin typeface="+mn-ea"/>
              </a:rPr>
              <a:t>触发器的数目</a:t>
            </a:r>
            <a:r>
              <a:rPr lang="zh-CN" altLang="en-US" sz="2400" b="0" dirty="0">
                <a:latin typeface="+mn-ea"/>
              </a:rPr>
              <a:t>，进行</a:t>
            </a:r>
            <a:r>
              <a:rPr lang="zh-CN" altLang="en-US" sz="2400" dirty="0">
                <a:latin typeface="+mn-ea"/>
              </a:rPr>
              <a:t>状态分配</a:t>
            </a:r>
            <a:r>
              <a:rPr lang="zh-CN" altLang="en-US" sz="2400" b="0" dirty="0">
                <a:latin typeface="+mn-ea"/>
              </a:rPr>
              <a:t>（状态编码）。根据</a:t>
            </a:r>
            <a:r>
              <a:rPr lang="en-US" altLang="zh-CN" sz="2400" b="0" dirty="0">
                <a:latin typeface="+mn-ea"/>
              </a:rPr>
              <a:t>2</a:t>
            </a:r>
            <a:r>
              <a:rPr lang="en-US" altLang="zh-CN" sz="2400" b="0" baseline="30000" dirty="0">
                <a:latin typeface="+mn-ea"/>
              </a:rPr>
              <a:t>n</a:t>
            </a:r>
            <a:r>
              <a:rPr lang="en-US" altLang="zh-CN" sz="2400" b="0" dirty="0">
                <a:latin typeface="+mn-ea"/>
              </a:rPr>
              <a:t>≥M&gt;2</a:t>
            </a:r>
            <a:r>
              <a:rPr lang="en-US" altLang="zh-CN" sz="2400" b="0" baseline="30000" dirty="0">
                <a:latin typeface="+mn-ea"/>
              </a:rPr>
              <a:t>n-1</a:t>
            </a:r>
            <a:r>
              <a:rPr lang="en-US" altLang="zh-CN" sz="2400" b="0" dirty="0">
                <a:latin typeface="+mn-ea"/>
              </a:rPr>
              <a:t> </a:t>
            </a:r>
            <a:r>
              <a:rPr lang="zh-CN" altLang="en-US" sz="2400" b="0" dirty="0">
                <a:latin typeface="+mn-ea"/>
              </a:rPr>
              <a:t>，确定触发器的数目 </a:t>
            </a:r>
          </a:p>
          <a:p>
            <a:pPr marL="400050" lvl="1" indent="0" eaLnBrk="1" hangingPunct="1">
              <a:lnSpc>
                <a:spcPct val="130000"/>
              </a:lnSpc>
              <a:buNone/>
            </a:pPr>
            <a:r>
              <a:rPr lang="zh-CN" altLang="en-US" sz="2400" b="0" dirty="0">
                <a:latin typeface="+mn-ea"/>
              </a:rPr>
              <a:t>⑷ 确定触发器类型并求出驱动方程、状态方程和输出方程。</a:t>
            </a:r>
          </a:p>
          <a:p>
            <a:pPr marL="400050" lvl="1" indent="0" eaLnBrk="1" hangingPunct="1">
              <a:lnSpc>
                <a:spcPct val="130000"/>
              </a:lnSpc>
              <a:buNone/>
            </a:pPr>
            <a:r>
              <a:rPr lang="zh-CN" altLang="en-US" sz="2400" b="0" dirty="0">
                <a:latin typeface="+mn-ea"/>
              </a:rPr>
              <a:t>⑸ 按照驱动方程和输出方程画出逻辑图。</a:t>
            </a:r>
          </a:p>
          <a:p>
            <a:pPr marL="400050" lvl="1" indent="0" eaLnBrk="1" hangingPunct="1">
              <a:lnSpc>
                <a:spcPct val="130000"/>
              </a:lnSpc>
              <a:buNone/>
            </a:pPr>
            <a:r>
              <a:rPr lang="zh-CN" altLang="en-US" sz="2400" b="0" dirty="0">
                <a:latin typeface="+mn-ea"/>
              </a:rPr>
              <a:t>⑹ 检查所设计的电路能否自启动。</a:t>
            </a: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b="0" dirty="0"/>
          </a:p>
          <a:p>
            <a:pPr algn="just" eaLnBrk="1" hangingPunct="1">
              <a:lnSpc>
                <a:spcPct val="120000"/>
              </a:lnSpc>
              <a:spcBef>
                <a:spcPts val="300"/>
              </a:spcBef>
              <a:spcAft>
                <a:spcPts val="300"/>
              </a:spcAft>
            </a:pPr>
            <a:endParaRPr lang="en-US" altLang="zh-CN" sz="2400" b="0" kern="0" dirty="0">
              <a:solidFill>
                <a:srgbClr val="800000"/>
              </a:solidFill>
            </a:endParaRPr>
          </a:p>
        </p:txBody>
      </p:sp>
    </p:spTree>
    <p:extLst>
      <p:ext uri="{BB962C8B-B14F-4D97-AF65-F5344CB8AC3E}">
        <p14:creationId xmlns:p14="http://schemas.microsoft.com/office/powerpoint/2010/main" val="149438909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2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 name="矩形 2"/>
          <p:cNvSpPr/>
          <p:nvPr/>
        </p:nvSpPr>
        <p:spPr>
          <a:xfrm>
            <a:off x="215521" y="211111"/>
            <a:ext cx="8593199"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zh-CN" altLang="en-US" sz="3200" dirty="0">
                <a:solidFill>
                  <a:srgbClr val="0000FF"/>
                </a:solidFill>
                <a:latin typeface="+mn-ea"/>
                <a:ea typeface="+mn-ea"/>
                <a:cs typeface="+mn-ea"/>
              </a:rPr>
              <a:t>例</a:t>
            </a:r>
            <a:r>
              <a:rPr lang="en-US" altLang="zh-CN" sz="3200" dirty="0">
                <a:solidFill>
                  <a:srgbClr val="0000FF"/>
                </a:solidFill>
                <a:latin typeface="+mn-ea"/>
                <a:ea typeface="+mn-ea"/>
                <a:cs typeface="+mn-ea"/>
              </a:rPr>
              <a:t>16</a:t>
            </a:r>
            <a:r>
              <a:rPr lang="zh-CN" altLang="en-US" sz="3200" dirty="0">
                <a:solidFill>
                  <a:srgbClr val="0000FF"/>
                </a:solidFill>
                <a:latin typeface="+mn-ea"/>
                <a:ea typeface="+mn-ea"/>
                <a:cs typeface="+mn-ea"/>
              </a:rPr>
              <a:t>：</a:t>
            </a:r>
            <a:r>
              <a:rPr lang="zh-CN" altLang="en-US" sz="3200" dirty="0">
                <a:latin typeface="+mn-ea"/>
                <a:ea typeface="+mn-ea"/>
                <a:cs typeface="+mn-ea"/>
              </a:rPr>
              <a:t>试设计一个五进制加法计数器</a:t>
            </a:r>
            <a:endParaRPr lang="zh-CN" altLang="en-US" sz="3200" dirty="0">
              <a:solidFill>
                <a:srgbClr val="0000FF"/>
              </a:solidFill>
              <a:latin typeface="+mn-ea"/>
              <a:ea typeface="+mn-ea"/>
              <a:cs typeface="+mn-ea"/>
              <a:sym typeface="+mn-lt"/>
            </a:endParaRPr>
          </a:p>
        </p:txBody>
      </p:sp>
      <p:sp>
        <p:nvSpPr>
          <p:cNvPr id="7" name="Rectangle 3"/>
          <p:cNvSpPr txBox="1">
            <a:spLocks noChangeArrowheads="1"/>
          </p:cNvSpPr>
          <p:nvPr/>
        </p:nvSpPr>
        <p:spPr>
          <a:xfrm>
            <a:off x="215521" y="1132888"/>
            <a:ext cx="8234287" cy="52031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30000"/>
              </a:lnSpc>
              <a:buNone/>
            </a:pPr>
            <a:r>
              <a:rPr lang="zh-CN" altLang="en-US" sz="2600" dirty="0">
                <a:solidFill>
                  <a:srgbClr val="0000CC"/>
                </a:solidFill>
              </a:rPr>
              <a:t>解：</a:t>
            </a:r>
            <a:endParaRPr lang="en-US" altLang="zh-CN" sz="2600" dirty="0">
              <a:solidFill>
                <a:srgbClr val="0000CC"/>
              </a:solidFill>
            </a:endParaRPr>
          </a:p>
          <a:p>
            <a:pPr marL="0" indent="0" eaLnBrk="1" hangingPunct="1">
              <a:lnSpc>
                <a:spcPct val="130000"/>
              </a:lnSpc>
              <a:buNone/>
            </a:pPr>
            <a:r>
              <a:rPr lang="en-US" altLang="zh-CN" sz="2400" b="0" dirty="0">
                <a:solidFill>
                  <a:srgbClr val="0000CC"/>
                </a:solidFill>
              </a:rPr>
              <a:t>      </a:t>
            </a:r>
            <a:r>
              <a:rPr lang="zh-CN" altLang="en-US" sz="2400" b="0" dirty="0"/>
              <a:t>计数器能够在时钟脉冲作用下，自动地依次从一个状态转换到下一个状态，所以计数器</a:t>
            </a:r>
            <a:r>
              <a:rPr lang="zh-CN" altLang="en-US" sz="2400" dirty="0"/>
              <a:t>无信号输入</a:t>
            </a:r>
            <a:r>
              <a:rPr lang="zh-CN" altLang="en-US" sz="2400" b="0" dirty="0"/>
              <a:t>，只有</a:t>
            </a:r>
            <a:r>
              <a:rPr lang="zh-CN" altLang="en-US" sz="2400" dirty="0"/>
              <a:t>进位输出信号</a:t>
            </a:r>
            <a:r>
              <a:rPr lang="zh-CN" altLang="en-US" sz="2400" b="0" dirty="0"/>
              <a:t>。</a:t>
            </a:r>
            <a:r>
              <a:rPr lang="en-US" altLang="zh-CN" sz="2400" b="0" dirty="0"/>
              <a:t> </a:t>
            </a:r>
            <a:r>
              <a:rPr lang="zh-CN" altLang="en-US" sz="2400" b="0" dirty="0"/>
              <a:t>令</a:t>
            </a:r>
            <a:r>
              <a:rPr lang="en-US" altLang="zh-CN" sz="2400" b="0" i="1" dirty="0"/>
              <a:t>C</a:t>
            </a:r>
            <a:r>
              <a:rPr lang="en-US" altLang="zh-CN" sz="2400" b="0" dirty="0"/>
              <a:t>=1</a:t>
            </a:r>
            <a:r>
              <a:rPr lang="zh-CN" altLang="en-US" sz="2400" b="0" dirty="0"/>
              <a:t>表示有进位输出，</a:t>
            </a:r>
            <a:r>
              <a:rPr lang="en-US" altLang="zh-CN" sz="2400" b="0" i="1" dirty="0"/>
              <a:t>C</a:t>
            </a:r>
            <a:r>
              <a:rPr lang="en-US" altLang="zh-CN" sz="2400" b="0" dirty="0"/>
              <a:t>=0</a:t>
            </a:r>
            <a:r>
              <a:rPr lang="zh-CN" altLang="en-US" sz="2400" b="0" dirty="0"/>
              <a:t>则表示无进位输出。</a:t>
            </a:r>
            <a:endParaRPr lang="en-US" altLang="zh-CN" sz="2400" b="0" dirty="0"/>
          </a:p>
          <a:p>
            <a:pPr marL="400050" lvl="1" indent="0" eaLnBrk="1" hangingPunct="1">
              <a:lnSpc>
                <a:spcPct val="130000"/>
              </a:lnSpc>
              <a:buNone/>
            </a:pPr>
            <a:r>
              <a:rPr lang="en-US" altLang="zh-CN" sz="2400" b="0" dirty="0">
                <a:latin typeface="+mn-ea"/>
              </a:rPr>
              <a:t>⑴ </a:t>
            </a:r>
            <a:r>
              <a:rPr lang="zh-CN" altLang="en-US" sz="2400" b="0" dirty="0">
                <a:latin typeface="+mn-ea"/>
              </a:rPr>
              <a:t>画</a:t>
            </a:r>
            <a:r>
              <a:rPr lang="zh-CN" altLang="en-US" sz="2400" dirty="0">
                <a:latin typeface="+mn-ea"/>
              </a:rPr>
              <a:t>状态转换图</a:t>
            </a:r>
            <a:r>
              <a:rPr lang="zh-CN" altLang="en-US" sz="2400" b="0" dirty="0">
                <a:latin typeface="+mn-ea"/>
              </a:rPr>
              <a:t>或</a:t>
            </a:r>
            <a:r>
              <a:rPr lang="zh-CN" altLang="en-US" sz="2400" dirty="0">
                <a:latin typeface="+mn-ea"/>
              </a:rPr>
              <a:t>状态转换表</a:t>
            </a:r>
            <a:r>
              <a:rPr lang="zh-CN" altLang="en-US" sz="2400" b="0" dirty="0">
                <a:latin typeface="+mn-ea"/>
              </a:rPr>
              <a:t>。</a:t>
            </a:r>
          </a:p>
          <a:p>
            <a:pPr marL="0" indent="0" algn="just" eaLnBrk="1" hangingPunct="1">
              <a:lnSpc>
                <a:spcPct val="120000"/>
              </a:lnSpc>
              <a:spcBef>
                <a:spcPts val="300"/>
              </a:spcBef>
              <a:spcAft>
                <a:spcPts val="300"/>
              </a:spcAft>
              <a:buNone/>
            </a:pPr>
            <a:r>
              <a:rPr lang="zh-CN" altLang="en-US" sz="2400" b="0" dirty="0"/>
              <a:t>      五进制加法计数器应有五个有效状态。它的状态转换图如图所示。</a:t>
            </a: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b="0" dirty="0"/>
          </a:p>
          <a:p>
            <a:pPr algn="just" eaLnBrk="1" hangingPunct="1">
              <a:lnSpc>
                <a:spcPct val="120000"/>
              </a:lnSpc>
              <a:spcBef>
                <a:spcPts val="300"/>
              </a:spcBef>
              <a:spcAft>
                <a:spcPts val="300"/>
              </a:spcAft>
            </a:pPr>
            <a:endParaRPr lang="en-US" altLang="zh-CN" sz="2400" b="0" kern="0" dirty="0">
              <a:solidFill>
                <a:srgbClr val="800000"/>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752391932"/>
              </p:ext>
            </p:extLst>
          </p:nvPr>
        </p:nvGraphicFramePr>
        <p:xfrm>
          <a:off x="1665346" y="4583957"/>
          <a:ext cx="5619374" cy="1826889"/>
        </p:xfrm>
        <a:graphic>
          <a:graphicData uri="http://schemas.openxmlformats.org/presentationml/2006/ole">
            <mc:AlternateContent xmlns:mc="http://schemas.openxmlformats.org/markup-compatibility/2006">
              <mc:Choice xmlns:v="urn:schemas-microsoft-com:vml" Requires="v">
                <p:oleObj name="Visio" r:id="rId2" imgW="6614367" imgH="2149200" progId="Visio.Drawing.11">
                  <p:embed/>
                </p:oleObj>
              </mc:Choice>
              <mc:Fallback>
                <p:oleObj name="Visio" r:id="rId2" imgW="6614367" imgH="21492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346" y="4583957"/>
                        <a:ext cx="5619374" cy="1826889"/>
                      </a:xfrm>
                      <a:prstGeom prst="rect">
                        <a:avLst/>
                      </a:prstGeom>
                      <a:noFill/>
                    </p:spPr>
                  </p:pic>
                </p:oleObj>
              </mc:Fallback>
            </mc:AlternateContent>
          </a:graphicData>
        </a:graphic>
      </p:graphicFrame>
    </p:spTree>
    <p:extLst>
      <p:ext uri="{BB962C8B-B14F-4D97-AF65-F5344CB8AC3E}">
        <p14:creationId xmlns:p14="http://schemas.microsoft.com/office/powerpoint/2010/main" val="131933281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 name="矩形 2"/>
          <p:cNvSpPr/>
          <p:nvPr/>
        </p:nvSpPr>
        <p:spPr>
          <a:xfrm>
            <a:off x="215521" y="211111"/>
            <a:ext cx="8593199"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zh-CN" altLang="en-US" sz="3200" dirty="0">
                <a:solidFill>
                  <a:srgbClr val="0000FF"/>
                </a:solidFill>
                <a:latin typeface="+mn-ea"/>
                <a:ea typeface="+mn-ea"/>
                <a:cs typeface="+mn-ea"/>
              </a:rPr>
              <a:t>例</a:t>
            </a:r>
            <a:r>
              <a:rPr lang="en-US" altLang="zh-CN" sz="3200" dirty="0">
                <a:solidFill>
                  <a:srgbClr val="0000FF"/>
                </a:solidFill>
                <a:latin typeface="+mn-ea"/>
                <a:ea typeface="+mn-ea"/>
                <a:cs typeface="+mn-ea"/>
              </a:rPr>
              <a:t>16</a:t>
            </a:r>
            <a:r>
              <a:rPr lang="zh-CN" altLang="en-US" sz="3200" dirty="0">
                <a:solidFill>
                  <a:srgbClr val="0000FF"/>
                </a:solidFill>
                <a:latin typeface="+mn-ea"/>
                <a:ea typeface="+mn-ea"/>
                <a:cs typeface="+mn-ea"/>
              </a:rPr>
              <a:t>：</a:t>
            </a:r>
            <a:r>
              <a:rPr lang="zh-CN" altLang="en-US" sz="3200" dirty="0">
                <a:latin typeface="+mn-ea"/>
                <a:ea typeface="+mn-ea"/>
                <a:cs typeface="+mn-ea"/>
              </a:rPr>
              <a:t>试设计一个五进制加法计数器</a:t>
            </a:r>
            <a:endParaRPr lang="zh-CN" altLang="en-US" sz="3200" dirty="0">
              <a:solidFill>
                <a:srgbClr val="0000FF"/>
              </a:solidFill>
              <a:latin typeface="+mn-ea"/>
              <a:ea typeface="+mn-ea"/>
              <a:cs typeface="+mn-ea"/>
              <a:sym typeface="+mn-lt"/>
            </a:endParaRPr>
          </a:p>
        </p:txBody>
      </p:sp>
      <p:sp>
        <p:nvSpPr>
          <p:cNvPr id="7" name="Rectangle 3"/>
          <p:cNvSpPr txBox="1">
            <a:spLocks noChangeArrowheads="1"/>
          </p:cNvSpPr>
          <p:nvPr/>
        </p:nvSpPr>
        <p:spPr>
          <a:xfrm>
            <a:off x="215521" y="1132888"/>
            <a:ext cx="8234287" cy="52031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00050" lvl="1" indent="0" eaLnBrk="1" hangingPunct="1">
              <a:lnSpc>
                <a:spcPct val="130000"/>
              </a:lnSpc>
              <a:buNone/>
            </a:pPr>
            <a:r>
              <a:rPr lang="zh-CN" altLang="en-US" sz="2400" b="0" dirty="0">
                <a:latin typeface="+mn-ea"/>
              </a:rPr>
              <a:t>⑵ </a:t>
            </a:r>
            <a:r>
              <a:rPr lang="zh-CN" altLang="en-US" sz="2400" dirty="0">
                <a:latin typeface="+mn-ea"/>
              </a:rPr>
              <a:t>状态化简</a:t>
            </a:r>
            <a:r>
              <a:rPr lang="zh-CN" altLang="en-US" sz="2400" b="0" dirty="0">
                <a:latin typeface="+mn-ea"/>
              </a:rPr>
              <a:t>。</a:t>
            </a:r>
            <a:endParaRPr lang="en-US" altLang="zh-CN" sz="2400" b="0" dirty="0">
              <a:latin typeface="+mn-ea"/>
            </a:endParaRPr>
          </a:p>
          <a:p>
            <a:pPr marL="400050" lvl="1" indent="0" eaLnBrk="1" hangingPunct="1">
              <a:lnSpc>
                <a:spcPct val="130000"/>
              </a:lnSpc>
              <a:buNone/>
            </a:pPr>
            <a:r>
              <a:rPr lang="zh-CN" altLang="en-US" sz="2400" b="0" dirty="0"/>
              <a:t>     无等价状态。无需状态化简。</a:t>
            </a:r>
            <a:endParaRPr lang="zh-CN" altLang="en-US" sz="2400" b="0" dirty="0">
              <a:latin typeface="+mn-ea"/>
            </a:endParaRPr>
          </a:p>
          <a:p>
            <a:pPr marL="400050" lvl="1" indent="0" eaLnBrk="1" hangingPunct="1">
              <a:lnSpc>
                <a:spcPct val="130000"/>
              </a:lnSpc>
              <a:buNone/>
            </a:pPr>
            <a:r>
              <a:rPr lang="zh-CN" altLang="en-US" sz="2400" b="0" dirty="0">
                <a:latin typeface="+mn-ea"/>
              </a:rPr>
              <a:t>⑶ 确定</a:t>
            </a:r>
            <a:r>
              <a:rPr lang="zh-CN" altLang="en-US" sz="2400" dirty="0">
                <a:latin typeface="+mn-ea"/>
              </a:rPr>
              <a:t>触发器的数目</a:t>
            </a:r>
            <a:r>
              <a:rPr lang="zh-CN" altLang="en-US" sz="2400" b="0" dirty="0">
                <a:latin typeface="+mn-ea"/>
              </a:rPr>
              <a:t>，进行</a:t>
            </a:r>
            <a:r>
              <a:rPr lang="zh-CN" altLang="en-US" sz="2400" dirty="0">
                <a:latin typeface="+mn-ea"/>
              </a:rPr>
              <a:t>状态分配</a:t>
            </a:r>
            <a:r>
              <a:rPr lang="zh-CN" altLang="en-US" sz="2400" b="0" dirty="0">
                <a:latin typeface="+mn-ea"/>
              </a:rPr>
              <a:t>（状态编码）。</a:t>
            </a:r>
            <a:endParaRPr lang="en-US" altLang="zh-CN" sz="2400" b="0" dirty="0">
              <a:latin typeface="+mn-ea"/>
            </a:endParaRPr>
          </a:p>
          <a:p>
            <a:pPr lvl="2" indent="-342900" eaLnBrk="1" hangingPunct="1">
              <a:lnSpc>
                <a:spcPct val="130000"/>
              </a:lnSpc>
            </a:pPr>
            <a:r>
              <a:rPr lang="zh-CN" altLang="en-US" sz="2200" b="0" dirty="0"/>
              <a:t>有</a:t>
            </a:r>
            <a:r>
              <a:rPr lang="en-US" altLang="zh-CN" sz="2200" b="0" dirty="0"/>
              <a:t>5</a:t>
            </a:r>
            <a:r>
              <a:rPr lang="zh-CN" altLang="en-US" sz="2200" b="0" dirty="0"/>
              <a:t>个状态，</a:t>
            </a:r>
            <a:r>
              <a:rPr lang="en-US" altLang="zh-CN" sz="2200" b="0" dirty="0"/>
              <a:t>M=5</a:t>
            </a:r>
            <a:r>
              <a:rPr lang="zh-CN" altLang="en-US" sz="2200" b="0" dirty="0"/>
              <a:t>， 根据</a:t>
            </a:r>
            <a:r>
              <a:rPr lang="en-US" altLang="zh-CN" sz="2200" b="0" dirty="0"/>
              <a:t>2</a:t>
            </a:r>
            <a:r>
              <a:rPr lang="en-US" altLang="zh-CN" sz="2200" b="0" baseline="30000" dirty="0"/>
              <a:t>n</a:t>
            </a:r>
            <a:r>
              <a:rPr lang="en-US" altLang="zh-CN" sz="2200" b="0" dirty="0"/>
              <a:t>≥M&gt;2</a:t>
            </a:r>
            <a:r>
              <a:rPr lang="en-US" altLang="zh-CN" sz="2200" b="0" baseline="30000" dirty="0"/>
              <a:t>n-1</a:t>
            </a:r>
            <a:r>
              <a:rPr lang="en-US" altLang="zh-CN" sz="2200" b="0" dirty="0"/>
              <a:t> </a:t>
            </a:r>
            <a:r>
              <a:rPr lang="zh-CN" altLang="en-US" sz="2200" b="0" dirty="0"/>
              <a:t>，得</a:t>
            </a:r>
            <a:r>
              <a:rPr lang="en-US" altLang="zh-CN" sz="2200" dirty="0"/>
              <a:t>n=3</a:t>
            </a:r>
            <a:r>
              <a:rPr lang="zh-CN" altLang="en-US" sz="2200" b="0" dirty="0"/>
              <a:t>。</a:t>
            </a:r>
            <a:endParaRPr lang="en-US" altLang="zh-CN" sz="2200" b="0" dirty="0"/>
          </a:p>
          <a:p>
            <a:pPr lvl="2" indent="-342900" eaLnBrk="1" hangingPunct="1">
              <a:lnSpc>
                <a:spcPct val="130000"/>
              </a:lnSpc>
            </a:pPr>
            <a:r>
              <a:rPr lang="zh-CN" altLang="en-US" sz="2200" b="0" dirty="0"/>
              <a:t>三位二进制代码（三个触发器）八种组合中取其五种组合得二进制编码的状态转换图。</a:t>
            </a: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b="0" dirty="0"/>
          </a:p>
          <a:p>
            <a:pPr algn="just" eaLnBrk="1" hangingPunct="1">
              <a:lnSpc>
                <a:spcPct val="120000"/>
              </a:lnSpc>
              <a:spcBef>
                <a:spcPts val="300"/>
              </a:spcBef>
              <a:spcAft>
                <a:spcPts val="300"/>
              </a:spcAft>
            </a:pPr>
            <a:endParaRPr lang="en-US" altLang="zh-CN" sz="2400" b="0" kern="0" dirty="0">
              <a:solidFill>
                <a:srgbClr val="800000"/>
              </a:solidFill>
            </a:endParaRPr>
          </a:p>
        </p:txBody>
      </p:sp>
      <p:pic>
        <p:nvPicPr>
          <p:cNvPr id="2" name="图片 1"/>
          <p:cNvPicPr>
            <a:picLocks noChangeAspect="1"/>
          </p:cNvPicPr>
          <p:nvPr/>
        </p:nvPicPr>
        <p:blipFill>
          <a:blip r:embed="rId2"/>
          <a:stretch>
            <a:fillRect/>
          </a:stretch>
        </p:blipFill>
        <p:spPr>
          <a:xfrm>
            <a:off x="975360" y="4475771"/>
            <a:ext cx="6385560" cy="1935075"/>
          </a:xfrm>
          <a:prstGeom prst="rect">
            <a:avLst/>
          </a:prstGeom>
        </p:spPr>
      </p:pic>
    </p:spTree>
    <p:extLst>
      <p:ext uri="{BB962C8B-B14F-4D97-AF65-F5344CB8AC3E}">
        <p14:creationId xmlns:p14="http://schemas.microsoft.com/office/powerpoint/2010/main" val="8445289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 name="矩形 2"/>
          <p:cNvSpPr/>
          <p:nvPr/>
        </p:nvSpPr>
        <p:spPr>
          <a:xfrm>
            <a:off x="82170" y="318820"/>
            <a:ext cx="8593199"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zh-CN" altLang="en-US" sz="3200" dirty="0">
                <a:solidFill>
                  <a:srgbClr val="0000FF"/>
                </a:solidFill>
                <a:latin typeface="+mn-ea"/>
                <a:ea typeface="+mn-ea"/>
                <a:cs typeface="+mn-ea"/>
              </a:rPr>
              <a:t>例</a:t>
            </a:r>
            <a:r>
              <a:rPr lang="en-US" altLang="zh-CN" sz="3200" dirty="0">
                <a:solidFill>
                  <a:srgbClr val="0000FF"/>
                </a:solidFill>
                <a:latin typeface="+mn-ea"/>
                <a:ea typeface="+mn-ea"/>
                <a:cs typeface="+mn-ea"/>
              </a:rPr>
              <a:t>16</a:t>
            </a:r>
            <a:r>
              <a:rPr lang="zh-CN" altLang="en-US" sz="3200" dirty="0">
                <a:solidFill>
                  <a:srgbClr val="0000FF"/>
                </a:solidFill>
                <a:latin typeface="+mn-ea"/>
                <a:ea typeface="+mn-ea"/>
                <a:cs typeface="+mn-ea"/>
              </a:rPr>
              <a:t>：</a:t>
            </a:r>
            <a:r>
              <a:rPr lang="zh-CN" altLang="en-US" sz="3200" dirty="0">
                <a:latin typeface="+mn-ea"/>
                <a:ea typeface="+mn-ea"/>
                <a:cs typeface="+mn-ea"/>
              </a:rPr>
              <a:t>试设计一个五进制加法计数器</a:t>
            </a:r>
            <a:endParaRPr lang="zh-CN" altLang="en-US" sz="3200" dirty="0">
              <a:solidFill>
                <a:srgbClr val="0000FF"/>
              </a:solidFill>
              <a:latin typeface="+mn-ea"/>
              <a:ea typeface="+mn-ea"/>
              <a:cs typeface="+mn-ea"/>
              <a:sym typeface="+mn-lt"/>
            </a:endParaRPr>
          </a:p>
        </p:txBody>
      </p:sp>
      <p:sp>
        <p:nvSpPr>
          <p:cNvPr id="7" name="Rectangle 3"/>
          <p:cNvSpPr txBox="1">
            <a:spLocks noChangeArrowheads="1"/>
          </p:cNvSpPr>
          <p:nvPr/>
        </p:nvSpPr>
        <p:spPr>
          <a:xfrm>
            <a:off x="0" y="1329473"/>
            <a:ext cx="3544380" cy="52031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00050" lvl="1" indent="0" eaLnBrk="1" hangingPunct="1">
              <a:lnSpc>
                <a:spcPct val="130000"/>
              </a:lnSpc>
              <a:buNone/>
            </a:pPr>
            <a:r>
              <a:rPr lang="zh-CN" altLang="en-US" sz="2400" dirty="0">
                <a:latin typeface="+mn-ea"/>
              </a:rPr>
              <a:t>⑷ </a:t>
            </a:r>
            <a:r>
              <a:rPr lang="zh-CN" altLang="en-US" sz="2400" b="0" dirty="0">
                <a:latin typeface="+mn-ea"/>
              </a:rPr>
              <a:t>确定触发器类型并求出状态方程、输出方程和驱动方程。</a:t>
            </a:r>
            <a:endParaRPr lang="en-US" altLang="zh-CN" sz="2400" b="0" dirty="0">
              <a:latin typeface="+mn-ea"/>
            </a:endParaRPr>
          </a:p>
          <a:p>
            <a:pPr marL="400050" lvl="1" indent="0" eaLnBrk="1" hangingPunct="1">
              <a:lnSpc>
                <a:spcPct val="130000"/>
              </a:lnSpc>
              <a:buNone/>
            </a:pPr>
            <a:r>
              <a:rPr lang="zh-CN" altLang="en-US" sz="2400" b="0" dirty="0"/>
              <a:t>根据图</a:t>
            </a:r>
            <a:r>
              <a:rPr lang="en-US" altLang="zh-CN" sz="2400" b="0" dirty="0"/>
              <a:t>5-51</a:t>
            </a:r>
            <a:r>
              <a:rPr lang="zh-CN" altLang="en-US" sz="2400" b="0" dirty="0"/>
              <a:t>，</a:t>
            </a:r>
            <a:r>
              <a:rPr lang="zh-CN" altLang="en-US" sz="2400" dirty="0">
                <a:solidFill>
                  <a:srgbClr val="540000"/>
                </a:solidFill>
              </a:rPr>
              <a:t>画出次态卡诺图和进位输出的卡诺图</a:t>
            </a:r>
            <a:r>
              <a:rPr lang="en-US" altLang="zh-CN" sz="2400" b="0" dirty="0"/>
              <a:t>(</a:t>
            </a:r>
            <a:r>
              <a:rPr lang="zh-CN" altLang="en-US" sz="2400" b="0" dirty="0"/>
              <a:t>图</a:t>
            </a:r>
            <a:r>
              <a:rPr lang="en-US" altLang="zh-CN" sz="2400" b="0" dirty="0"/>
              <a:t>5-52)</a:t>
            </a:r>
            <a:r>
              <a:rPr lang="zh-CN" altLang="en-US" sz="2400" b="0" dirty="0"/>
              <a:t>，并将其分解成小卡诺图</a:t>
            </a:r>
            <a:r>
              <a:rPr lang="en-US" altLang="zh-CN" sz="2400" b="0" dirty="0"/>
              <a:t>(</a:t>
            </a:r>
            <a:r>
              <a:rPr lang="zh-CN" altLang="en-US" sz="2400" b="0" dirty="0"/>
              <a:t>图</a:t>
            </a:r>
            <a:r>
              <a:rPr lang="en-US" altLang="zh-CN" sz="2400" b="0" dirty="0"/>
              <a:t>5-53)</a:t>
            </a:r>
            <a:r>
              <a:rPr lang="zh-CN" altLang="en-US" sz="2400" b="0" dirty="0"/>
              <a:t>。</a:t>
            </a:r>
          </a:p>
          <a:p>
            <a:pPr marL="400050" lvl="1" indent="0" eaLnBrk="1" hangingPunct="1">
              <a:lnSpc>
                <a:spcPct val="130000"/>
              </a:lnSpc>
              <a:buNone/>
            </a:pPr>
            <a:endParaRPr lang="zh-CN" altLang="en-US" sz="2400" b="0" dirty="0">
              <a:latin typeface="+mn-ea"/>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b="0" dirty="0"/>
          </a:p>
          <a:p>
            <a:pPr algn="just" eaLnBrk="1" hangingPunct="1">
              <a:lnSpc>
                <a:spcPct val="120000"/>
              </a:lnSpc>
              <a:spcBef>
                <a:spcPts val="300"/>
              </a:spcBef>
              <a:spcAft>
                <a:spcPts val="300"/>
              </a:spcAft>
            </a:pPr>
            <a:endParaRPr lang="en-US" altLang="zh-CN" sz="2400" b="0" kern="0" dirty="0">
              <a:solidFill>
                <a:srgbClr val="800000"/>
              </a:solidFill>
            </a:endParaRPr>
          </a:p>
        </p:txBody>
      </p:sp>
      <p:pic>
        <p:nvPicPr>
          <p:cNvPr id="9" name="图片 8"/>
          <p:cNvPicPr>
            <a:picLocks noChangeAspect="1"/>
          </p:cNvPicPr>
          <p:nvPr/>
        </p:nvPicPr>
        <p:blipFill>
          <a:blip r:embed="rId2"/>
          <a:stretch>
            <a:fillRect/>
          </a:stretch>
        </p:blipFill>
        <p:spPr>
          <a:xfrm>
            <a:off x="3544380" y="1629361"/>
            <a:ext cx="5599620" cy="1696904"/>
          </a:xfrm>
          <a:prstGeom prst="rect">
            <a:avLst/>
          </a:prstGeom>
        </p:spPr>
      </p:pic>
      <p:graphicFrame>
        <p:nvGraphicFramePr>
          <p:cNvPr id="15" name="对象 14"/>
          <p:cNvGraphicFramePr>
            <a:graphicFrameLocks noChangeAspect="1"/>
          </p:cNvGraphicFramePr>
          <p:nvPr>
            <p:extLst>
              <p:ext uri="{D42A27DB-BD31-4B8C-83A1-F6EECF244321}">
                <p14:modId xmlns:p14="http://schemas.microsoft.com/office/powerpoint/2010/main" val="1980547187"/>
              </p:ext>
            </p:extLst>
          </p:nvPr>
        </p:nvGraphicFramePr>
        <p:xfrm>
          <a:off x="4114800" y="3762801"/>
          <a:ext cx="3947160" cy="2769812"/>
        </p:xfrm>
        <a:graphic>
          <a:graphicData uri="http://schemas.openxmlformats.org/presentationml/2006/ole">
            <mc:AlternateContent xmlns:mc="http://schemas.openxmlformats.org/markup-compatibility/2006">
              <mc:Choice xmlns:v="urn:schemas-microsoft-com:vml" Requires="v">
                <p:oleObj name="Visio" r:id="rId3" imgW="2136427" imgH="1643328" progId="Visio.Drawing.11">
                  <p:embed/>
                </p:oleObj>
              </mc:Choice>
              <mc:Fallback>
                <p:oleObj name="Visio" r:id="rId3" imgW="2136427" imgH="1643328"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762801"/>
                        <a:ext cx="3947160" cy="2769812"/>
                      </a:xfrm>
                      <a:prstGeom prst="rect">
                        <a:avLst/>
                      </a:prstGeom>
                      <a:noFill/>
                    </p:spPr>
                  </p:pic>
                </p:oleObj>
              </mc:Fallback>
            </mc:AlternateContent>
          </a:graphicData>
        </a:graphic>
      </p:graphicFrame>
      <p:sp>
        <p:nvSpPr>
          <p:cNvPr id="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8031287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 name="矩形 2"/>
          <p:cNvSpPr/>
          <p:nvPr/>
        </p:nvSpPr>
        <p:spPr>
          <a:xfrm>
            <a:off x="107435" y="33908"/>
            <a:ext cx="6677667" cy="56560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a:solidFill>
                  <a:srgbClr val="0000FF"/>
                </a:solidFill>
                <a:latin typeface="+mn-ea"/>
                <a:ea typeface="+mn-ea"/>
                <a:cs typeface="+mn-ea"/>
              </a:rPr>
              <a:t>时序逻辑电路的表示方法</a:t>
            </a:r>
            <a:endParaRPr lang="zh-CN" altLang="en-US" sz="2800" dirty="0">
              <a:solidFill>
                <a:srgbClr val="0000FF"/>
              </a:solidFill>
              <a:latin typeface="+mn-ea"/>
              <a:ea typeface="+mn-ea"/>
              <a:cs typeface="+mn-ea"/>
              <a:sym typeface="+mn-lt"/>
            </a:endParaRPr>
          </a:p>
        </p:txBody>
      </p:sp>
      <p:sp>
        <p:nvSpPr>
          <p:cNvPr id="24" name="Rectangle 20"/>
          <p:cNvSpPr>
            <a:spLocks noChangeArrowheads="1"/>
          </p:cNvSpPr>
          <p:nvPr/>
        </p:nvSpPr>
        <p:spPr bwMode="auto">
          <a:xfrm>
            <a:off x="234288" y="701872"/>
            <a:ext cx="19800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800000"/>
                </a:solidFill>
                <a:latin typeface="+mn-lt"/>
                <a:ea typeface="+mn-ea"/>
              </a:rPr>
              <a:t>2.</a:t>
            </a:r>
            <a:r>
              <a:rPr lang="zh-CN" altLang="en-US" sz="2400" kern="0">
                <a:solidFill>
                  <a:srgbClr val="800000"/>
                </a:solidFill>
                <a:latin typeface="+mn-ea"/>
                <a:ea typeface="+mn-ea"/>
              </a:rPr>
              <a:t>状态转换表</a:t>
            </a:r>
            <a:endParaRPr lang="zh-CN" altLang="en-US" sz="2400">
              <a:solidFill>
                <a:srgbClr val="800000"/>
              </a:solidFill>
              <a:latin typeface="+mn-ea"/>
              <a:ea typeface="+mn-ea"/>
            </a:endParaRPr>
          </a:p>
        </p:txBody>
      </p:sp>
      <p:grpSp>
        <p:nvGrpSpPr>
          <p:cNvPr id="28" name="Group 95"/>
          <p:cNvGrpSpPr>
            <a:grpSpLocks/>
          </p:cNvGrpSpPr>
          <p:nvPr/>
        </p:nvGrpSpPr>
        <p:grpSpPr bwMode="auto">
          <a:xfrm>
            <a:off x="502438" y="1705884"/>
            <a:ext cx="3604438" cy="4366994"/>
            <a:chOff x="3163" y="1315"/>
            <a:chExt cx="1872" cy="2546"/>
          </a:xfrm>
        </p:grpSpPr>
        <p:sp>
          <p:nvSpPr>
            <p:cNvPr id="29" name="Rectangle 9"/>
            <p:cNvSpPr>
              <a:spLocks noChangeArrowheads="1"/>
            </p:cNvSpPr>
            <p:nvPr/>
          </p:nvSpPr>
          <p:spPr bwMode="auto">
            <a:xfrm>
              <a:off x="3525" y="1315"/>
              <a:ext cx="1066" cy="237"/>
            </a:xfrm>
            <a:prstGeom prst="rect">
              <a:avLst/>
            </a:prstGeom>
            <a:solidFill>
              <a:srgbClr val="A3B2C1">
                <a:alpha val="0"/>
              </a:srgbClr>
            </a:solidFill>
            <a:ln w="28575">
              <a:solidFill>
                <a:srgbClr val="CC3399">
                  <a:alpha val="0"/>
                </a:srgbClr>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000" b="1">
                  <a:solidFill>
                    <a:srgbClr val="000099"/>
                  </a:solidFill>
                  <a:latin typeface="+mn-ea"/>
                  <a:ea typeface="+mn-ea"/>
                  <a:cs typeface="Times New Roman" panose="02020603050405020304" pitchFamily="18" charset="0"/>
                </a:rPr>
                <a:t>状态转换真值表</a:t>
              </a:r>
            </a:p>
          </p:txBody>
        </p:sp>
        <p:grpSp>
          <p:nvGrpSpPr>
            <p:cNvPr id="31" name="Group 13"/>
            <p:cNvGrpSpPr>
              <a:grpSpLocks/>
            </p:cNvGrpSpPr>
            <p:nvPr/>
          </p:nvGrpSpPr>
          <p:grpSpPr bwMode="auto">
            <a:xfrm>
              <a:off x="4093" y="2392"/>
              <a:ext cx="942" cy="249"/>
              <a:chOff x="3845" y="2340"/>
              <a:chExt cx="942" cy="249"/>
            </a:xfrm>
          </p:grpSpPr>
          <p:sp>
            <p:nvSpPr>
              <p:cNvPr id="109" name="Rectangle 14"/>
              <p:cNvSpPr>
                <a:spLocks noChangeArrowheads="1"/>
              </p:cNvSpPr>
              <p:nvPr/>
            </p:nvSpPr>
            <p:spPr bwMode="auto">
              <a:xfrm>
                <a:off x="4473" y="2340"/>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110" name="Rectangle 15"/>
              <p:cNvSpPr>
                <a:spLocks noChangeArrowheads="1"/>
              </p:cNvSpPr>
              <p:nvPr/>
            </p:nvSpPr>
            <p:spPr bwMode="auto">
              <a:xfrm>
                <a:off x="4159" y="2340"/>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111" name="Rectangle 16"/>
              <p:cNvSpPr>
                <a:spLocks noChangeArrowheads="1"/>
              </p:cNvSpPr>
              <p:nvPr/>
            </p:nvSpPr>
            <p:spPr bwMode="auto">
              <a:xfrm>
                <a:off x="3845" y="2340"/>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grpSp>
          <p:nvGrpSpPr>
            <p:cNvPr id="32" name="Group 17"/>
            <p:cNvGrpSpPr>
              <a:grpSpLocks/>
            </p:cNvGrpSpPr>
            <p:nvPr/>
          </p:nvGrpSpPr>
          <p:grpSpPr bwMode="auto">
            <a:xfrm>
              <a:off x="3169" y="2392"/>
              <a:ext cx="924" cy="249"/>
              <a:chOff x="2921" y="2340"/>
              <a:chExt cx="924" cy="249"/>
            </a:xfrm>
          </p:grpSpPr>
          <p:sp>
            <p:nvSpPr>
              <p:cNvPr id="106" name="Rectangle 18"/>
              <p:cNvSpPr>
                <a:spLocks noChangeArrowheads="1"/>
              </p:cNvSpPr>
              <p:nvPr/>
            </p:nvSpPr>
            <p:spPr bwMode="auto">
              <a:xfrm>
                <a:off x="3537" y="2340"/>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107" name="Rectangle 19"/>
              <p:cNvSpPr>
                <a:spLocks noChangeArrowheads="1"/>
              </p:cNvSpPr>
              <p:nvPr/>
            </p:nvSpPr>
            <p:spPr bwMode="auto">
              <a:xfrm>
                <a:off x="3229" y="2340"/>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108" name="Rectangle 20"/>
              <p:cNvSpPr>
                <a:spLocks noChangeArrowheads="1"/>
              </p:cNvSpPr>
              <p:nvPr/>
            </p:nvSpPr>
            <p:spPr bwMode="auto">
              <a:xfrm>
                <a:off x="2921" y="2340"/>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grpSp>
          <p:nvGrpSpPr>
            <p:cNvPr id="33" name="Group 21"/>
            <p:cNvGrpSpPr>
              <a:grpSpLocks/>
            </p:cNvGrpSpPr>
            <p:nvPr/>
          </p:nvGrpSpPr>
          <p:grpSpPr bwMode="auto">
            <a:xfrm>
              <a:off x="4093" y="2143"/>
              <a:ext cx="942" cy="249"/>
              <a:chOff x="3845" y="2091"/>
              <a:chExt cx="942" cy="249"/>
            </a:xfrm>
          </p:grpSpPr>
          <p:sp>
            <p:nvSpPr>
              <p:cNvPr id="103" name="Rectangle 22"/>
              <p:cNvSpPr>
                <a:spLocks noChangeArrowheads="1"/>
              </p:cNvSpPr>
              <p:nvPr/>
            </p:nvSpPr>
            <p:spPr bwMode="auto">
              <a:xfrm>
                <a:off x="4473" y="2091"/>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104" name="Rectangle 23"/>
              <p:cNvSpPr>
                <a:spLocks noChangeArrowheads="1"/>
              </p:cNvSpPr>
              <p:nvPr/>
            </p:nvSpPr>
            <p:spPr bwMode="auto">
              <a:xfrm>
                <a:off x="4159" y="2091"/>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105" name="Rectangle 24"/>
              <p:cNvSpPr>
                <a:spLocks noChangeArrowheads="1"/>
              </p:cNvSpPr>
              <p:nvPr/>
            </p:nvSpPr>
            <p:spPr bwMode="auto">
              <a:xfrm>
                <a:off x="3845" y="2091"/>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grpSp>
        <p:grpSp>
          <p:nvGrpSpPr>
            <p:cNvPr id="34" name="Group 25"/>
            <p:cNvGrpSpPr>
              <a:grpSpLocks/>
            </p:cNvGrpSpPr>
            <p:nvPr/>
          </p:nvGrpSpPr>
          <p:grpSpPr bwMode="auto">
            <a:xfrm>
              <a:off x="3169" y="2143"/>
              <a:ext cx="924" cy="249"/>
              <a:chOff x="2921" y="2091"/>
              <a:chExt cx="924" cy="249"/>
            </a:xfrm>
          </p:grpSpPr>
          <p:sp>
            <p:nvSpPr>
              <p:cNvPr id="100" name="Rectangle 26"/>
              <p:cNvSpPr>
                <a:spLocks noChangeArrowheads="1"/>
              </p:cNvSpPr>
              <p:nvPr/>
            </p:nvSpPr>
            <p:spPr bwMode="auto">
              <a:xfrm>
                <a:off x="3537" y="2091"/>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101" name="Rectangle 27"/>
              <p:cNvSpPr>
                <a:spLocks noChangeArrowheads="1"/>
              </p:cNvSpPr>
              <p:nvPr/>
            </p:nvSpPr>
            <p:spPr bwMode="auto">
              <a:xfrm>
                <a:off x="3229" y="2091"/>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102" name="Rectangle 28"/>
              <p:cNvSpPr>
                <a:spLocks noChangeArrowheads="1"/>
              </p:cNvSpPr>
              <p:nvPr/>
            </p:nvSpPr>
            <p:spPr bwMode="auto">
              <a:xfrm>
                <a:off x="2921" y="2091"/>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grpSp>
          <p:nvGrpSpPr>
            <p:cNvPr id="35" name="Group 29"/>
            <p:cNvGrpSpPr>
              <a:grpSpLocks/>
            </p:cNvGrpSpPr>
            <p:nvPr/>
          </p:nvGrpSpPr>
          <p:grpSpPr bwMode="auto">
            <a:xfrm>
              <a:off x="4087" y="1869"/>
              <a:ext cx="942" cy="249"/>
              <a:chOff x="3845" y="1842"/>
              <a:chExt cx="942" cy="249"/>
            </a:xfrm>
          </p:grpSpPr>
          <p:sp>
            <p:nvSpPr>
              <p:cNvPr id="97" name="Rectangle 30"/>
              <p:cNvSpPr>
                <a:spLocks noChangeArrowheads="1"/>
              </p:cNvSpPr>
              <p:nvPr/>
            </p:nvSpPr>
            <p:spPr bwMode="auto">
              <a:xfrm>
                <a:off x="4473" y="1842"/>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98" name="Rectangle 31"/>
              <p:cNvSpPr>
                <a:spLocks noChangeArrowheads="1"/>
              </p:cNvSpPr>
              <p:nvPr/>
            </p:nvSpPr>
            <p:spPr bwMode="auto">
              <a:xfrm>
                <a:off x="4159" y="1842"/>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99" name="Rectangle 32"/>
              <p:cNvSpPr>
                <a:spLocks noChangeArrowheads="1"/>
              </p:cNvSpPr>
              <p:nvPr/>
            </p:nvSpPr>
            <p:spPr bwMode="auto">
              <a:xfrm>
                <a:off x="3845" y="1842"/>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grpSp>
          <p:nvGrpSpPr>
            <p:cNvPr id="36" name="Group 33"/>
            <p:cNvGrpSpPr>
              <a:grpSpLocks/>
            </p:cNvGrpSpPr>
            <p:nvPr/>
          </p:nvGrpSpPr>
          <p:grpSpPr bwMode="auto">
            <a:xfrm>
              <a:off x="3163" y="1869"/>
              <a:ext cx="924" cy="249"/>
              <a:chOff x="2921" y="1842"/>
              <a:chExt cx="924" cy="249"/>
            </a:xfrm>
          </p:grpSpPr>
          <p:sp>
            <p:nvSpPr>
              <p:cNvPr id="94" name="Rectangle 34"/>
              <p:cNvSpPr>
                <a:spLocks noChangeArrowheads="1"/>
              </p:cNvSpPr>
              <p:nvPr/>
            </p:nvSpPr>
            <p:spPr bwMode="auto">
              <a:xfrm>
                <a:off x="3537" y="1842"/>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95" name="Rectangle 35"/>
              <p:cNvSpPr>
                <a:spLocks noChangeArrowheads="1"/>
              </p:cNvSpPr>
              <p:nvPr/>
            </p:nvSpPr>
            <p:spPr bwMode="auto">
              <a:xfrm>
                <a:off x="3229" y="1842"/>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96" name="Rectangle 36"/>
              <p:cNvSpPr>
                <a:spLocks noChangeArrowheads="1"/>
              </p:cNvSpPr>
              <p:nvPr/>
            </p:nvSpPr>
            <p:spPr bwMode="auto">
              <a:xfrm>
                <a:off x="2921" y="1842"/>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sp>
          <p:nvSpPr>
            <p:cNvPr id="37" name="Line 37"/>
            <p:cNvSpPr>
              <a:spLocks noChangeShapeType="1"/>
            </p:cNvSpPr>
            <p:nvPr/>
          </p:nvSpPr>
          <p:spPr bwMode="auto">
            <a:xfrm>
              <a:off x="3163"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38" name="Line 38"/>
            <p:cNvSpPr>
              <a:spLocks noChangeShapeType="1"/>
            </p:cNvSpPr>
            <p:nvPr/>
          </p:nvSpPr>
          <p:spPr bwMode="auto">
            <a:xfrm>
              <a:off x="5029"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nvGrpSpPr>
            <p:cNvPr id="39" name="Group 39"/>
            <p:cNvGrpSpPr>
              <a:grpSpLocks/>
            </p:cNvGrpSpPr>
            <p:nvPr/>
          </p:nvGrpSpPr>
          <p:grpSpPr bwMode="auto">
            <a:xfrm>
              <a:off x="3169" y="1575"/>
              <a:ext cx="1866" cy="340"/>
              <a:chOff x="3061" y="1366"/>
              <a:chExt cx="1866" cy="340"/>
            </a:xfrm>
          </p:grpSpPr>
          <p:graphicFrame>
            <p:nvGraphicFramePr>
              <p:cNvPr id="86" name="Object 5"/>
              <p:cNvGraphicFramePr>
                <a:graphicFrameLocks noChangeAspect="1"/>
              </p:cNvGraphicFramePr>
              <p:nvPr>
                <p:extLst>
                  <p:ext uri="{D42A27DB-BD31-4B8C-83A1-F6EECF244321}">
                    <p14:modId xmlns:p14="http://schemas.microsoft.com/office/powerpoint/2010/main" val="4066973060"/>
                  </p:ext>
                </p:extLst>
              </p:nvPr>
            </p:nvGraphicFramePr>
            <p:xfrm>
              <a:off x="3108" y="1412"/>
              <a:ext cx="187" cy="230"/>
            </p:xfrm>
            <a:graphic>
              <a:graphicData uri="http://schemas.openxmlformats.org/presentationml/2006/ole">
                <mc:AlternateContent xmlns:mc="http://schemas.openxmlformats.org/markup-compatibility/2006">
                  <mc:Choice xmlns:v="urn:schemas-microsoft-com:vml" Requires="v">
                    <p:oleObj name="Equation" r:id="rId2" imgW="228600" imgH="228600" progId="Equation.DSMT4">
                      <p:embed/>
                    </p:oleObj>
                  </mc:Choice>
                  <mc:Fallback>
                    <p:oleObj name="Equation" r:id="rId2" imgW="22860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 y="1412"/>
                            <a:ext cx="187" cy="230"/>
                          </a:xfrm>
                          <a:prstGeom prst="rect">
                            <a:avLst/>
                          </a:prstGeom>
                          <a:noFill/>
                          <a:ln>
                            <a:noFill/>
                          </a:ln>
                        </p:spPr>
                      </p:pic>
                    </p:oleObj>
                  </mc:Fallback>
                </mc:AlternateContent>
              </a:graphicData>
            </a:graphic>
          </p:graphicFrame>
          <p:graphicFrame>
            <p:nvGraphicFramePr>
              <p:cNvPr id="87" name="Object 6"/>
              <p:cNvGraphicFramePr>
                <a:graphicFrameLocks noChangeAspect="1"/>
              </p:cNvGraphicFramePr>
              <p:nvPr>
                <p:extLst>
                  <p:ext uri="{D42A27DB-BD31-4B8C-83A1-F6EECF244321}">
                    <p14:modId xmlns:p14="http://schemas.microsoft.com/office/powerpoint/2010/main" val="672918735"/>
                  </p:ext>
                </p:extLst>
              </p:nvPr>
            </p:nvGraphicFramePr>
            <p:xfrm>
              <a:off x="3424" y="1397"/>
              <a:ext cx="177" cy="235"/>
            </p:xfrm>
            <a:graphic>
              <a:graphicData uri="http://schemas.openxmlformats.org/presentationml/2006/ole">
                <mc:AlternateContent xmlns:mc="http://schemas.openxmlformats.org/markup-compatibility/2006">
                  <mc:Choice xmlns:v="urn:schemas-microsoft-com:vml" Requires="v">
                    <p:oleObj name="Equation" r:id="rId4" imgW="266584" imgH="228501" progId="Equation.DSMT4">
                      <p:embed/>
                    </p:oleObj>
                  </mc:Choice>
                  <mc:Fallback>
                    <p:oleObj name="Equation" r:id="rId4" imgW="266584"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4" y="1397"/>
                            <a:ext cx="177" cy="235"/>
                          </a:xfrm>
                          <a:prstGeom prst="rect">
                            <a:avLst/>
                          </a:prstGeom>
                          <a:noFill/>
                          <a:ln>
                            <a:noFill/>
                          </a:ln>
                        </p:spPr>
                      </p:pic>
                    </p:oleObj>
                  </mc:Fallback>
                </mc:AlternateContent>
              </a:graphicData>
            </a:graphic>
          </p:graphicFrame>
          <p:graphicFrame>
            <p:nvGraphicFramePr>
              <p:cNvPr id="88" name="Object 7"/>
              <p:cNvGraphicFramePr>
                <a:graphicFrameLocks noChangeAspect="1"/>
              </p:cNvGraphicFramePr>
              <p:nvPr>
                <p:extLst>
                  <p:ext uri="{D42A27DB-BD31-4B8C-83A1-F6EECF244321}">
                    <p14:modId xmlns:p14="http://schemas.microsoft.com/office/powerpoint/2010/main" val="1653748672"/>
                  </p:ext>
                </p:extLst>
              </p:nvPr>
            </p:nvGraphicFramePr>
            <p:xfrm>
              <a:off x="3993" y="1389"/>
              <a:ext cx="255" cy="253"/>
            </p:xfrm>
            <a:graphic>
              <a:graphicData uri="http://schemas.openxmlformats.org/presentationml/2006/ole">
                <mc:AlternateContent xmlns:mc="http://schemas.openxmlformats.org/markup-compatibility/2006">
                  <mc:Choice xmlns:v="urn:schemas-microsoft-com:vml" Requires="v">
                    <p:oleObj name="Equation" r:id="rId6" imgW="317362" imgH="228501" progId="Equation.DSMT4">
                      <p:embed/>
                    </p:oleObj>
                  </mc:Choice>
                  <mc:Fallback>
                    <p:oleObj name="Equation" r:id="rId6" imgW="317362"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3" y="1389"/>
                            <a:ext cx="255" cy="253"/>
                          </a:xfrm>
                          <a:prstGeom prst="rect">
                            <a:avLst/>
                          </a:prstGeom>
                          <a:noFill/>
                          <a:ln>
                            <a:noFill/>
                          </a:ln>
                        </p:spPr>
                      </p:pic>
                    </p:oleObj>
                  </mc:Fallback>
                </mc:AlternateContent>
              </a:graphicData>
            </a:graphic>
          </p:graphicFrame>
          <p:graphicFrame>
            <p:nvGraphicFramePr>
              <p:cNvPr id="89" name="Object 8"/>
              <p:cNvGraphicFramePr>
                <a:graphicFrameLocks noChangeAspect="1"/>
              </p:cNvGraphicFramePr>
              <p:nvPr>
                <p:extLst>
                  <p:ext uri="{D42A27DB-BD31-4B8C-83A1-F6EECF244321}">
                    <p14:modId xmlns:p14="http://schemas.microsoft.com/office/powerpoint/2010/main" val="1481601256"/>
                  </p:ext>
                </p:extLst>
              </p:nvPr>
            </p:nvGraphicFramePr>
            <p:xfrm>
              <a:off x="4311" y="1393"/>
              <a:ext cx="267" cy="267"/>
            </p:xfrm>
            <a:graphic>
              <a:graphicData uri="http://schemas.openxmlformats.org/presentationml/2006/ole">
                <mc:AlternateContent xmlns:mc="http://schemas.openxmlformats.org/markup-compatibility/2006">
                  <mc:Choice xmlns:v="urn:schemas-microsoft-com:vml" Requires="v">
                    <p:oleObj name="Equation" r:id="rId8" imgW="330200" imgH="228600" progId="Equation.DSMT4">
                      <p:embed/>
                    </p:oleObj>
                  </mc:Choice>
                  <mc:Fallback>
                    <p:oleObj name="Equation" r:id="rId8" imgW="3302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1" y="1393"/>
                            <a:ext cx="267" cy="267"/>
                          </a:xfrm>
                          <a:prstGeom prst="rect">
                            <a:avLst/>
                          </a:prstGeom>
                          <a:noFill/>
                          <a:ln>
                            <a:noFill/>
                          </a:ln>
                        </p:spPr>
                      </p:pic>
                    </p:oleObj>
                  </mc:Fallback>
                </mc:AlternateContent>
              </a:graphicData>
            </a:graphic>
          </p:graphicFrame>
          <p:sp>
            <p:nvSpPr>
              <p:cNvPr id="90" name="Rectangle 44"/>
              <p:cNvSpPr>
                <a:spLocks noChangeArrowheads="1"/>
              </p:cNvSpPr>
              <p:nvPr/>
            </p:nvSpPr>
            <p:spPr bwMode="auto">
              <a:xfrm>
                <a:off x="4604" y="1412"/>
                <a:ext cx="28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dirty="0" err="1">
                    <a:solidFill>
                      <a:srgbClr val="000099"/>
                    </a:solidFill>
                    <a:latin typeface="Times New Roman" panose="02020603050405020304" pitchFamily="18" charset="0"/>
                    <a:ea typeface="楷体_GB2312" pitchFamily="49" charset="-122"/>
                    <a:cs typeface="Times New Roman" panose="02020603050405020304" pitchFamily="18" charset="0"/>
                  </a:rPr>
                  <a:t>F</a:t>
                </a:r>
                <a:r>
                  <a:rPr lang="en-US" altLang="zh-CN" sz="2400" b="1" baseline="-25000" dirty="0" err="1">
                    <a:solidFill>
                      <a:srgbClr val="000099"/>
                    </a:solidFill>
                    <a:latin typeface="Times New Roman" panose="02020603050405020304" pitchFamily="18" charset="0"/>
                    <a:ea typeface="楷体_GB2312" pitchFamily="49" charset="-122"/>
                    <a:cs typeface="Times New Roman" panose="02020603050405020304" pitchFamily="18" charset="0"/>
                  </a:rPr>
                  <a:t>n</a:t>
                </a:r>
                <a:endParaRPr lang="en-US" altLang="zh-CN" sz="2400" b="1" baseline="-25000" dirty="0">
                  <a:solidFill>
                    <a:srgbClr val="000099"/>
                  </a:solidFill>
                  <a:latin typeface="Times New Roman" panose="02020603050405020304" pitchFamily="18" charset="0"/>
                  <a:ea typeface="楷体_GB2312" pitchFamily="49" charset="-122"/>
                  <a:cs typeface="Times New Roman" panose="02020603050405020304" pitchFamily="18" charset="0"/>
                </a:endParaRPr>
              </a:p>
            </p:txBody>
          </p:sp>
          <p:sp>
            <p:nvSpPr>
              <p:cNvPr id="91" name="Rectangle 45"/>
              <p:cNvSpPr>
                <a:spLocks noChangeArrowheads="1"/>
              </p:cNvSpPr>
              <p:nvPr/>
            </p:nvSpPr>
            <p:spPr bwMode="auto">
              <a:xfrm>
                <a:off x="3696" y="1412"/>
                <a:ext cx="235"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000099"/>
                    </a:solidFill>
                    <a:latin typeface="Times New Roman" panose="02020603050405020304" pitchFamily="18" charset="0"/>
                    <a:ea typeface="楷体_GB2312" pitchFamily="49" charset="-122"/>
                    <a:cs typeface="Times New Roman" panose="02020603050405020304" pitchFamily="18" charset="0"/>
                  </a:rPr>
                  <a:t>A</a:t>
                </a:r>
              </a:p>
            </p:txBody>
          </p:sp>
          <p:sp>
            <p:nvSpPr>
              <p:cNvPr id="92" name="Line 46"/>
              <p:cNvSpPr>
                <a:spLocks noChangeShapeType="1"/>
              </p:cNvSpPr>
              <p:nvPr/>
            </p:nvSpPr>
            <p:spPr bwMode="auto">
              <a:xfrm>
                <a:off x="3061" y="1366"/>
                <a:ext cx="1866"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93" name="Line 47"/>
              <p:cNvSpPr>
                <a:spLocks noChangeShapeType="1"/>
              </p:cNvSpPr>
              <p:nvPr/>
            </p:nvSpPr>
            <p:spPr bwMode="auto">
              <a:xfrm>
                <a:off x="3061" y="1706"/>
                <a:ext cx="1866"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40" name="Line 48"/>
            <p:cNvSpPr>
              <a:spLocks noChangeShapeType="1"/>
            </p:cNvSpPr>
            <p:nvPr/>
          </p:nvSpPr>
          <p:spPr bwMode="auto">
            <a:xfrm>
              <a:off x="3471"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 name="Line 49"/>
            <p:cNvSpPr>
              <a:spLocks noChangeShapeType="1"/>
            </p:cNvSpPr>
            <p:nvPr/>
          </p:nvSpPr>
          <p:spPr bwMode="auto">
            <a:xfrm>
              <a:off x="3779"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2" name="Line 50"/>
            <p:cNvSpPr>
              <a:spLocks noChangeShapeType="1"/>
            </p:cNvSpPr>
            <p:nvPr/>
          </p:nvSpPr>
          <p:spPr bwMode="auto">
            <a:xfrm>
              <a:off x="4087" y="1607"/>
              <a:ext cx="0" cy="2254"/>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3" name="Line 51"/>
            <p:cNvSpPr>
              <a:spLocks noChangeShapeType="1"/>
            </p:cNvSpPr>
            <p:nvPr/>
          </p:nvSpPr>
          <p:spPr bwMode="auto">
            <a:xfrm>
              <a:off x="4401"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4" name="Line 52"/>
            <p:cNvSpPr>
              <a:spLocks noChangeShapeType="1"/>
            </p:cNvSpPr>
            <p:nvPr/>
          </p:nvSpPr>
          <p:spPr bwMode="auto">
            <a:xfrm>
              <a:off x="4715" y="1607"/>
              <a:ext cx="0" cy="225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5" name="Line 53"/>
            <p:cNvSpPr>
              <a:spLocks noChangeShapeType="1"/>
            </p:cNvSpPr>
            <p:nvPr/>
          </p:nvSpPr>
          <p:spPr bwMode="auto">
            <a:xfrm>
              <a:off x="3169" y="2143"/>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6" name="Line 54"/>
            <p:cNvSpPr>
              <a:spLocks noChangeShapeType="1"/>
            </p:cNvSpPr>
            <p:nvPr/>
          </p:nvSpPr>
          <p:spPr bwMode="auto">
            <a:xfrm>
              <a:off x="3169" y="2392"/>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nvGrpSpPr>
            <p:cNvPr id="47" name="Group 55"/>
            <p:cNvGrpSpPr>
              <a:grpSpLocks/>
            </p:cNvGrpSpPr>
            <p:nvPr/>
          </p:nvGrpSpPr>
          <p:grpSpPr bwMode="auto">
            <a:xfrm>
              <a:off x="3163" y="2616"/>
              <a:ext cx="1872" cy="1245"/>
              <a:chOff x="3163" y="2616"/>
              <a:chExt cx="1872" cy="1245"/>
            </a:xfrm>
          </p:grpSpPr>
          <p:grpSp>
            <p:nvGrpSpPr>
              <p:cNvPr id="48" name="Group 56"/>
              <p:cNvGrpSpPr>
                <a:grpSpLocks/>
              </p:cNvGrpSpPr>
              <p:nvPr/>
            </p:nvGrpSpPr>
            <p:grpSpPr bwMode="auto">
              <a:xfrm>
                <a:off x="4087" y="2616"/>
                <a:ext cx="942" cy="1245"/>
                <a:chOff x="3845" y="2589"/>
                <a:chExt cx="942" cy="1245"/>
              </a:xfrm>
            </p:grpSpPr>
            <p:sp>
              <p:nvSpPr>
                <p:cNvPr id="71" name="Rectangle 57"/>
                <p:cNvSpPr>
                  <a:spLocks noChangeArrowheads="1"/>
                </p:cNvSpPr>
                <p:nvPr/>
              </p:nvSpPr>
              <p:spPr bwMode="auto">
                <a:xfrm>
                  <a:off x="4473" y="3585"/>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72" name="Rectangle 58"/>
                <p:cNvSpPr>
                  <a:spLocks noChangeArrowheads="1"/>
                </p:cNvSpPr>
                <p:nvPr/>
              </p:nvSpPr>
              <p:spPr bwMode="auto">
                <a:xfrm>
                  <a:off x="4159" y="3585"/>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73" name="Rectangle 59"/>
                <p:cNvSpPr>
                  <a:spLocks noChangeArrowheads="1"/>
                </p:cNvSpPr>
                <p:nvPr/>
              </p:nvSpPr>
              <p:spPr bwMode="auto">
                <a:xfrm>
                  <a:off x="3845" y="3585"/>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74" name="Rectangle 60"/>
                <p:cNvSpPr>
                  <a:spLocks noChangeArrowheads="1"/>
                </p:cNvSpPr>
                <p:nvPr/>
              </p:nvSpPr>
              <p:spPr bwMode="auto">
                <a:xfrm>
                  <a:off x="4473" y="3336"/>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75" name="Rectangle 61"/>
                <p:cNvSpPr>
                  <a:spLocks noChangeArrowheads="1"/>
                </p:cNvSpPr>
                <p:nvPr/>
              </p:nvSpPr>
              <p:spPr bwMode="auto">
                <a:xfrm>
                  <a:off x="4159" y="3336"/>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76" name="Rectangle 62"/>
                <p:cNvSpPr>
                  <a:spLocks noChangeArrowheads="1"/>
                </p:cNvSpPr>
                <p:nvPr/>
              </p:nvSpPr>
              <p:spPr bwMode="auto">
                <a:xfrm>
                  <a:off x="3845" y="3336"/>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77" name="Rectangle 63"/>
                <p:cNvSpPr>
                  <a:spLocks noChangeArrowheads="1"/>
                </p:cNvSpPr>
                <p:nvPr/>
              </p:nvSpPr>
              <p:spPr bwMode="auto">
                <a:xfrm>
                  <a:off x="4473" y="3087"/>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78" name="Rectangle 64"/>
                <p:cNvSpPr>
                  <a:spLocks noChangeArrowheads="1"/>
                </p:cNvSpPr>
                <p:nvPr/>
              </p:nvSpPr>
              <p:spPr bwMode="auto">
                <a:xfrm>
                  <a:off x="4159" y="3087"/>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79" name="Rectangle 65"/>
                <p:cNvSpPr>
                  <a:spLocks noChangeArrowheads="1"/>
                </p:cNvSpPr>
                <p:nvPr/>
              </p:nvSpPr>
              <p:spPr bwMode="auto">
                <a:xfrm>
                  <a:off x="3845" y="3087"/>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80" name="Rectangle 66"/>
                <p:cNvSpPr>
                  <a:spLocks noChangeArrowheads="1"/>
                </p:cNvSpPr>
                <p:nvPr/>
              </p:nvSpPr>
              <p:spPr bwMode="auto">
                <a:xfrm>
                  <a:off x="4473" y="2838"/>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81" name="Rectangle 67"/>
                <p:cNvSpPr>
                  <a:spLocks noChangeArrowheads="1"/>
                </p:cNvSpPr>
                <p:nvPr/>
              </p:nvSpPr>
              <p:spPr bwMode="auto">
                <a:xfrm>
                  <a:off x="4159" y="2838"/>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82" name="Rectangle 68"/>
                <p:cNvSpPr>
                  <a:spLocks noChangeArrowheads="1"/>
                </p:cNvSpPr>
                <p:nvPr/>
              </p:nvSpPr>
              <p:spPr bwMode="auto">
                <a:xfrm>
                  <a:off x="3845" y="2838"/>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83" name="Rectangle 69"/>
                <p:cNvSpPr>
                  <a:spLocks noChangeArrowheads="1"/>
                </p:cNvSpPr>
                <p:nvPr/>
              </p:nvSpPr>
              <p:spPr bwMode="auto">
                <a:xfrm>
                  <a:off x="4473" y="2589"/>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84" name="Rectangle 70"/>
                <p:cNvSpPr>
                  <a:spLocks noChangeArrowheads="1"/>
                </p:cNvSpPr>
                <p:nvPr/>
              </p:nvSpPr>
              <p:spPr bwMode="auto">
                <a:xfrm>
                  <a:off x="4159" y="2589"/>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85" name="Rectangle 71"/>
                <p:cNvSpPr>
                  <a:spLocks noChangeArrowheads="1"/>
                </p:cNvSpPr>
                <p:nvPr/>
              </p:nvSpPr>
              <p:spPr bwMode="auto">
                <a:xfrm>
                  <a:off x="3845" y="2589"/>
                  <a:ext cx="31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grpSp>
            <p:nvGrpSpPr>
              <p:cNvPr id="49" name="Group 72"/>
              <p:cNvGrpSpPr>
                <a:grpSpLocks/>
              </p:cNvGrpSpPr>
              <p:nvPr/>
            </p:nvGrpSpPr>
            <p:grpSpPr bwMode="auto">
              <a:xfrm>
                <a:off x="3163" y="2616"/>
                <a:ext cx="924" cy="1245"/>
                <a:chOff x="2921" y="2589"/>
                <a:chExt cx="924" cy="1245"/>
              </a:xfrm>
            </p:grpSpPr>
            <p:sp>
              <p:nvSpPr>
                <p:cNvPr id="56" name="Rectangle 73"/>
                <p:cNvSpPr>
                  <a:spLocks noChangeArrowheads="1"/>
                </p:cNvSpPr>
                <p:nvPr/>
              </p:nvSpPr>
              <p:spPr bwMode="auto">
                <a:xfrm>
                  <a:off x="3537" y="3585"/>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57" name="Rectangle 74"/>
                <p:cNvSpPr>
                  <a:spLocks noChangeArrowheads="1"/>
                </p:cNvSpPr>
                <p:nvPr/>
              </p:nvSpPr>
              <p:spPr bwMode="auto">
                <a:xfrm>
                  <a:off x="3229" y="3585"/>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58" name="Rectangle 75"/>
                <p:cNvSpPr>
                  <a:spLocks noChangeArrowheads="1"/>
                </p:cNvSpPr>
                <p:nvPr/>
              </p:nvSpPr>
              <p:spPr bwMode="auto">
                <a:xfrm>
                  <a:off x="2921" y="3585"/>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59" name="Rectangle 76"/>
                <p:cNvSpPr>
                  <a:spLocks noChangeArrowheads="1"/>
                </p:cNvSpPr>
                <p:nvPr/>
              </p:nvSpPr>
              <p:spPr bwMode="auto">
                <a:xfrm>
                  <a:off x="3537" y="3336"/>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60" name="Rectangle 77"/>
                <p:cNvSpPr>
                  <a:spLocks noChangeArrowheads="1"/>
                </p:cNvSpPr>
                <p:nvPr/>
              </p:nvSpPr>
              <p:spPr bwMode="auto">
                <a:xfrm>
                  <a:off x="3229" y="3336"/>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1" name="Rectangle 78"/>
                <p:cNvSpPr>
                  <a:spLocks noChangeArrowheads="1"/>
                </p:cNvSpPr>
                <p:nvPr/>
              </p:nvSpPr>
              <p:spPr bwMode="auto">
                <a:xfrm>
                  <a:off x="2921" y="3336"/>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2" name="Rectangle 79"/>
                <p:cNvSpPr>
                  <a:spLocks noChangeArrowheads="1"/>
                </p:cNvSpPr>
                <p:nvPr/>
              </p:nvSpPr>
              <p:spPr bwMode="auto">
                <a:xfrm>
                  <a:off x="3537" y="3087"/>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3" name="Rectangle 80"/>
                <p:cNvSpPr>
                  <a:spLocks noChangeArrowheads="1"/>
                </p:cNvSpPr>
                <p:nvPr/>
              </p:nvSpPr>
              <p:spPr bwMode="auto">
                <a:xfrm>
                  <a:off x="3229" y="3087"/>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64" name="Rectangle 81"/>
                <p:cNvSpPr>
                  <a:spLocks noChangeArrowheads="1"/>
                </p:cNvSpPr>
                <p:nvPr/>
              </p:nvSpPr>
              <p:spPr bwMode="auto">
                <a:xfrm>
                  <a:off x="2921" y="3087"/>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5" name="Rectangle 82"/>
                <p:cNvSpPr>
                  <a:spLocks noChangeArrowheads="1"/>
                </p:cNvSpPr>
                <p:nvPr/>
              </p:nvSpPr>
              <p:spPr bwMode="auto">
                <a:xfrm>
                  <a:off x="3537" y="2838"/>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66" name="Rectangle 83"/>
                <p:cNvSpPr>
                  <a:spLocks noChangeArrowheads="1"/>
                </p:cNvSpPr>
                <p:nvPr/>
              </p:nvSpPr>
              <p:spPr bwMode="auto">
                <a:xfrm>
                  <a:off x="3229" y="2838"/>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sp>
              <p:nvSpPr>
                <p:cNvPr id="67" name="Rectangle 84"/>
                <p:cNvSpPr>
                  <a:spLocks noChangeArrowheads="1"/>
                </p:cNvSpPr>
                <p:nvPr/>
              </p:nvSpPr>
              <p:spPr bwMode="auto">
                <a:xfrm>
                  <a:off x="2921" y="2838"/>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8" name="Rectangle 85"/>
                <p:cNvSpPr>
                  <a:spLocks noChangeArrowheads="1"/>
                </p:cNvSpPr>
                <p:nvPr/>
              </p:nvSpPr>
              <p:spPr bwMode="auto">
                <a:xfrm>
                  <a:off x="3537" y="2589"/>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69" name="Rectangle 86"/>
                <p:cNvSpPr>
                  <a:spLocks noChangeArrowheads="1"/>
                </p:cNvSpPr>
                <p:nvPr/>
              </p:nvSpPr>
              <p:spPr bwMode="auto">
                <a:xfrm>
                  <a:off x="3229" y="2589"/>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1</a:t>
                  </a:r>
                </a:p>
              </p:txBody>
            </p:sp>
            <p:sp>
              <p:nvSpPr>
                <p:cNvPr id="70" name="Rectangle 87"/>
                <p:cNvSpPr>
                  <a:spLocks noChangeArrowheads="1"/>
                </p:cNvSpPr>
                <p:nvPr/>
              </p:nvSpPr>
              <p:spPr bwMode="auto">
                <a:xfrm>
                  <a:off x="2921" y="2589"/>
                  <a:ext cx="3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0099"/>
                      </a:solidFill>
                      <a:latin typeface="Times New Roman" panose="02020603050405020304" pitchFamily="18" charset="0"/>
                      <a:ea typeface="楷体_GB2312" pitchFamily="49" charset="-122"/>
                      <a:cs typeface="Times New Roman" panose="02020603050405020304" pitchFamily="18" charset="0"/>
                    </a:rPr>
                    <a:t>0</a:t>
                  </a:r>
                </a:p>
              </p:txBody>
            </p:sp>
          </p:grpSp>
          <p:sp>
            <p:nvSpPr>
              <p:cNvPr id="50" name="Line 88"/>
              <p:cNvSpPr>
                <a:spLocks noChangeShapeType="1"/>
              </p:cNvSpPr>
              <p:nvPr/>
            </p:nvSpPr>
            <p:spPr bwMode="auto">
              <a:xfrm>
                <a:off x="3163" y="3861"/>
                <a:ext cx="1866"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51" name="Line 89"/>
              <p:cNvSpPr>
                <a:spLocks noChangeShapeType="1"/>
              </p:cNvSpPr>
              <p:nvPr/>
            </p:nvSpPr>
            <p:spPr bwMode="auto">
              <a:xfrm>
                <a:off x="3169" y="2641"/>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52" name="Line 90"/>
              <p:cNvSpPr>
                <a:spLocks noChangeShapeType="1"/>
              </p:cNvSpPr>
              <p:nvPr/>
            </p:nvSpPr>
            <p:spPr bwMode="auto">
              <a:xfrm>
                <a:off x="3169" y="2890"/>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53" name="Line 91"/>
              <p:cNvSpPr>
                <a:spLocks noChangeShapeType="1"/>
              </p:cNvSpPr>
              <p:nvPr/>
            </p:nvSpPr>
            <p:spPr bwMode="auto">
              <a:xfrm>
                <a:off x="3163" y="3114"/>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54" name="Line 92"/>
              <p:cNvSpPr>
                <a:spLocks noChangeShapeType="1"/>
              </p:cNvSpPr>
              <p:nvPr/>
            </p:nvSpPr>
            <p:spPr bwMode="auto">
              <a:xfrm>
                <a:off x="3163" y="3363"/>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55" name="Line 93"/>
              <p:cNvSpPr>
                <a:spLocks noChangeShapeType="1"/>
              </p:cNvSpPr>
              <p:nvPr/>
            </p:nvSpPr>
            <p:spPr bwMode="auto">
              <a:xfrm>
                <a:off x="3163" y="3612"/>
                <a:ext cx="1866"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nvGrpSpPr>
          <p:cNvPr id="112" name="Group 96"/>
          <p:cNvGrpSpPr>
            <a:grpSpLocks/>
          </p:cNvGrpSpPr>
          <p:nvPr/>
        </p:nvGrpSpPr>
        <p:grpSpPr bwMode="auto">
          <a:xfrm>
            <a:off x="5363740" y="701872"/>
            <a:ext cx="2489200" cy="2584450"/>
            <a:chOff x="810" y="958"/>
            <a:chExt cx="1568" cy="1628"/>
          </a:xfrm>
        </p:grpSpPr>
        <p:sp>
          <p:nvSpPr>
            <p:cNvPr id="113" name="Rectangle 4"/>
            <p:cNvSpPr>
              <a:spLocks noChangeArrowheads="1"/>
            </p:cNvSpPr>
            <p:nvPr/>
          </p:nvSpPr>
          <p:spPr bwMode="auto">
            <a:xfrm>
              <a:off x="832" y="1023"/>
              <a:ext cx="896" cy="291"/>
            </a:xfrm>
            <a:prstGeom prst="rect">
              <a:avLst/>
            </a:prstGeom>
            <a:solidFill>
              <a:srgbClr val="FFFFFF">
                <a:alpha val="0"/>
              </a:srgbClr>
            </a:solidFill>
            <a:ln w="19050">
              <a:solidFill>
                <a:srgbClr val="CC3399">
                  <a:alpha val="0"/>
                </a:srgbClr>
              </a:solidFill>
              <a:miter lim="800000"/>
              <a:headEnd/>
              <a:tailEnd/>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0">
                  <a:solidFill>
                    <a:srgbClr val="000066"/>
                  </a:solidFill>
                  <a:latin typeface="+mn-ea"/>
                  <a:ea typeface="+mn-ea"/>
                  <a:cs typeface="Times New Roman" panose="02020603050405020304" pitchFamily="18" charset="0"/>
                </a:rPr>
                <a:t>输出方程</a:t>
              </a:r>
            </a:p>
          </p:txBody>
        </p:sp>
        <p:graphicFrame>
          <p:nvGraphicFramePr>
            <p:cNvPr id="114" name="Object 2"/>
            <p:cNvGraphicFramePr>
              <a:graphicFrameLocks noChangeAspect="1"/>
            </p:cNvGraphicFramePr>
            <p:nvPr>
              <p:extLst>
                <p:ext uri="{D42A27DB-BD31-4B8C-83A1-F6EECF244321}">
                  <p14:modId xmlns:p14="http://schemas.microsoft.com/office/powerpoint/2010/main" val="3243845131"/>
                </p:ext>
              </p:extLst>
            </p:nvPr>
          </p:nvGraphicFramePr>
          <p:xfrm>
            <a:off x="828" y="1355"/>
            <a:ext cx="1216" cy="287"/>
          </p:xfrm>
          <a:graphic>
            <a:graphicData uri="http://schemas.openxmlformats.org/presentationml/2006/ole">
              <mc:AlternateContent xmlns:mc="http://schemas.openxmlformats.org/markup-compatibility/2006">
                <mc:Choice xmlns:v="urn:schemas-microsoft-com:vml" Requires="v">
                  <p:oleObj name="Equation" r:id="rId10" imgW="1079280" imgH="253800" progId="Equation.DSMT4">
                    <p:embed/>
                  </p:oleObj>
                </mc:Choice>
                <mc:Fallback>
                  <p:oleObj name="Equation" r:id="rId10" imgW="1079280" imgH="253800" progId="Equation.DSMT4">
                    <p:embed/>
                    <p:pic>
                      <p:nvPicPr>
                        <p:cNvPr id="0" name=""/>
                        <p:cNvPicPr>
                          <a:picLocks noChangeAspect="1" noChangeArrowheads="1"/>
                        </p:cNvPicPr>
                        <p:nvPr/>
                      </p:nvPicPr>
                      <p:blipFill>
                        <a:blip r:embed="rId11"/>
                        <a:srcRect/>
                        <a:stretch>
                          <a:fillRect/>
                        </a:stretch>
                      </p:blipFill>
                      <p:spPr bwMode="auto">
                        <a:xfrm>
                          <a:off x="828" y="1355"/>
                          <a:ext cx="1216" cy="287"/>
                        </a:xfrm>
                        <a:prstGeom prst="rect">
                          <a:avLst/>
                        </a:prstGeom>
                        <a:noFill/>
                        <a:ln w="9525">
                          <a:solidFill>
                            <a:srgbClr val="000000">
                              <a:alpha val="0"/>
                            </a:srgbClr>
                          </a:solidFill>
                          <a:miter lim="800000"/>
                          <a:headEnd/>
                          <a:tailEnd/>
                        </a:ln>
                      </p:spPr>
                    </p:pic>
                  </p:oleObj>
                </mc:Fallback>
              </mc:AlternateContent>
            </a:graphicData>
          </a:graphic>
        </p:graphicFrame>
        <p:graphicFrame>
          <p:nvGraphicFramePr>
            <p:cNvPr id="115" name="Object 3"/>
            <p:cNvGraphicFramePr>
              <a:graphicFrameLocks noChangeAspect="1"/>
            </p:cNvGraphicFramePr>
            <p:nvPr>
              <p:extLst>
                <p:ext uri="{D42A27DB-BD31-4B8C-83A1-F6EECF244321}">
                  <p14:modId xmlns:p14="http://schemas.microsoft.com/office/powerpoint/2010/main" val="1676652741"/>
                </p:ext>
              </p:extLst>
            </p:nvPr>
          </p:nvGraphicFramePr>
          <p:xfrm>
            <a:off x="842" y="2302"/>
            <a:ext cx="1536" cy="284"/>
          </p:xfrm>
          <a:graphic>
            <a:graphicData uri="http://schemas.openxmlformats.org/presentationml/2006/ole">
              <mc:AlternateContent xmlns:mc="http://schemas.openxmlformats.org/markup-compatibility/2006">
                <mc:Choice xmlns:v="urn:schemas-microsoft-com:vml" Requires="v">
                  <p:oleObj name="Equation" r:id="rId12" imgW="1257300" imgH="228600" progId="Equation.DSMT4">
                    <p:embed/>
                  </p:oleObj>
                </mc:Choice>
                <mc:Fallback>
                  <p:oleObj name="Equation" r:id="rId12" imgW="12573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2" y="2302"/>
                          <a:ext cx="1536" cy="284"/>
                        </a:xfrm>
                        <a:prstGeom prst="rect">
                          <a:avLst/>
                        </a:prstGeom>
                        <a:noFill/>
                        <a:ln>
                          <a:noFill/>
                        </a:ln>
                      </p:spPr>
                    </p:pic>
                  </p:oleObj>
                </mc:Fallback>
              </mc:AlternateContent>
            </a:graphicData>
          </a:graphic>
        </p:graphicFrame>
        <p:graphicFrame>
          <p:nvGraphicFramePr>
            <p:cNvPr id="116" name="Object 4"/>
            <p:cNvGraphicFramePr>
              <a:graphicFrameLocks noChangeAspect="1"/>
            </p:cNvGraphicFramePr>
            <p:nvPr>
              <p:extLst>
                <p:ext uri="{D42A27DB-BD31-4B8C-83A1-F6EECF244321}">
                  <p14:modId xmlns:p14="http://schemas.microsoft.com/office/powerpoint/2010/main" val="178947414"/>
                </p:ext>
              </p:extLst>
            </p:nvPr>
          </p:nvGraphicFramePr>
          <p:xfrm>
            <a:off x="842" y="1967"/>
            <a:ext cx="888" cy="299"/>
          </p:xfrm>
          <a:graphic>
            <a:graphicData uri="http://schemas.openxmlformats.org/presentationml/2006/ole">
              <mc:AlternateContent xmlns:mc="http://schemas.openxmlformats.org/markup-compatibility/2006">
                <mc:Choice xmlns:v="urn:schemas-microsoft-com:vml" Requires="v">
                  <p:oleObj name="Equation" r:id="rId14" imgW="787058" imgH="253890" progId="Equation.DSMT4">
                    <p:embed/>
                  </p:oleObj>
                </mc:Choice>
                <mc:Fallback>
                  <p:oleObj name="Equation" r:id="rId14" imgW="787058"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2" y="1967"/>
                          <a:ext cx="888" cy="299"/>
                        </a:xfrm>
                        <a:prstGeom prst="rect">
                          <a:avLst/>
                        </a:prstGeom>
                        <a:noFill/>
                        <a:ln>
                          <a:noFill/>
                        </a:ln>
                      </p:spPr>
                    </p:pic>
                  </p:oleObj>
                </mc:Fallback>
              </mc:AlternateContent>
            </a:graphicData>
          </a:graphic>
        </p:graphicFrame>
        <p:sp>
          <p:nvSpPr>
            <p:cNvPr id="117" name="Rectangle 8"/>
            <p:cNvSpPr>
              <a:spLocks noChangeArrowheads="1"/>
            </p:cNvSpPr>
            <p:nvPr/>
          </p:nvSpPr>
          <p:spPr bwMode="auto">
            <a:xfrm>
              <a:off x="810" y="1670"/>
              <a:ext cx="1091" cy="291"/>
            </a:xfrm>
            <a:prstGeom prst="rect">
              <a:avLst/>
            </a:prstGeom>
            <a:noFill/>
            <a:ln w="19050">
              <a:solidFill>
                <a:srgbClr val="CC3399">
                  <a:alpha val="0"/>
                </a:srgb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0">
                  <a:solidFill>
                    <a:srgbClr val="000066"/>
                  </a:solidFill>
                  <a:latin typeface="+mn-ea"/>
                  <a:ea typeface="+mn-ea"/>
                  <a:cs typeface="Times New Roman" panose="02020603050405020304" pitchFamily="18" charset="0"/>
                </a:rPr>
                <a:t>状态方程组</a:t>
              </a:r>
            </a:p>
          </p:txBody>
        </p:sp>
        <p:sp>
          <p:nvSpPr>
            <p:cNvPr id="118" name="Rectangle 10"/>
            <p:cNvSpPr>
              <a:spLocks noChangeArrowheads="1"/>
            </p:cNvSpPr>
            <p:nvPr/>
          </p:nvSpPr>
          <p:spPr bwMode="auto">
            <a:xfrm>
              <a:off x="974" y="958"/>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1"/>
            </a:p>
          </p:txBody>
        </p:sp>
        <p:sp>
          <p:nvSpPr>
            <p:cNvPr id="119" name="Rectangle 11"/>
            <p:cNvSpPr>
              <a:spLocks noChangeArrowheads="1"/>
            </p:cNvSpPr>
            <p:nvPr/>
          </p:nvSpPr>
          <p:spPr bwMode="auto">
            <a:xfrm>
              <a:off x="974" y="958"/>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b="1"/>
            </a:p>
          </p:txBody>
        </p:sp>
      </p:grpSp>
      <p:cxnSp>
        <p:nvCxnSpPr>
          <p:cNvPr id="121" name="直接连接符 120"/>
          <p:cNvCxnSpPr/>
          <p:nvPr/>
        </p:nvCxnSpPr>
        <p:spPr>
          <a:xfrm>
            <a:off x="2268046" y="2120209"/>
            <a:ext cx="0" cy="39637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2" name="Group 120"/>
          <p:cNvGrpSpPr>
            <a:grpSpLocks/>
          </p:cNvGrpSpPr>
          <p:nvPr/>
        </p:nvGrpSpPr>
        <p:grpSpPr bwMode="auto">
          <a:xfrm>
            <a:off x="5042320" y="3566868"/>
            <a:ext cx="3238500" cy="2876550"/>
            <a:chOff x="3273" y="1527"/>
            <a:chExt cx="2040" cy="1812"/>
          </a:xfrm>
        </p:grpSpPr>
        <p:sp>
          <p:nvSpPr>
            <p:cNvPr id="123" name="Rectangle 4"/>
            <p:cNvSpPr>
              <a:spLocks noChangeArrowheads="1"/>
            </p:cNvSpPr>
            <p:nvPr/>
          </p:nvSpPr>
          <p:spPr bwMode="auto">
            <a:xfrm>
              <a:off x="4604" y="3044"/>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1 / 0</a:t>
              </a:r>
              <a:endParaRPr lang="en-US" altLang="zh-CN" sz="2000" b="1">
                <a:solidFill>
                  <a:srgbClr val="000066"/>
                </a:solidFill>
                <a:latin typeface="Times New Roman" panose="02020603050405020304" pitchFamily="18" charset="0"/>
              </a:endParaRPr>
            </a:p>
          </p:txBody>
        </p:sp>
        <p:sp>
          <p:nvSpPr>
            <p:cNvPr id="124" name="Rectangle 5"/>
            <p:cNvSpPr>
              <a:spLocks noChangeArrowheads="1"/>
            </p:cNvSpPr>
            <p:nvPr/>
          </p:nvSpPr>
          <p:spPr bwMode="auto">
            <a:xfrm>
              <a:off x="3896" y="3090"/>
              <a:ext cx="7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0/ 1</a:t>
              </a:r>
              <a:endParaRPr lang="en-US" altLang="zh-CN" sz="2000" b="1">
                <a:solidFill>
                  <a:srgbClr val="000066"/>
                </a:solidFill>
                <a:latin typeface="Times New Roman" panose="02020603050405020304" pitchFamily="18" charset="0"/>
              </a:endParaRPr>
            </a:p>
          </p:txBody>
        </p:sp>
        <p:sp>
          <p:nvSpPr>
            <p:cNvPr id="125" name="Rectangle 6"/>
            <p:cNvSpPr>
              <a:spLocks noChangeArrowheads="1"/>
            </p:cNvSpPr>
            <p:nvPr/>
          </p:nvSpPr>
          <p:spPr bwMode="auto">
            <a:xfrm>
              <a:off x="3280" y="3068"/>
              <a:ext cx="57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1 1</a:t>
              </a:r>
              <a:endParaRPr lang="en-US" altLang="zh-CN" sz="2000" b="1">
                <a:solidFill>
                  <a:srgbClr val="000066"/>
                </a:solidFill>
                <a:latin typeface="Times New Roman" panose="02020603050405020304" pitchFamily="18" charset="0"/>
              </a:endParaRPr>
            </a:p>
          </p:txBody>
        </p:sp>
        <p:sp>
          <p:nvSpPr>
            <p:cNvPr id="126" name="Rectangle 7"/>
            <p:cNvSpPr>
              <a:spLocks noChangeArrowheads="1"/>
            </p:cNvSpPr>
            <p:nvPr/>
          </p:nvSpPr>
          <p:spPr bwMode="auto">
            <a:xfrm>
              <a:off x="4581" y="2818"/>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1 1 / 0</a:t>
              </a:r>
              <a:endParaRPr lang="en-US" altLang="zh-CN" sz="2000" b="1">
                <a:solidFill>
                  <a:srgbClr val="000066"/>
                </a:solidFill>
                <a:latin typeface="Times New Roman" panose="02020603050405020304" pitchFamily="18" charset="0"/>
              </a:endParaRPr>
            </a:p>
          </p:txBody>
        </p:sp>
        <p:sp>
          <p:nvSpPr>
            <p:cNvPr id="127" name="Rectangle 8"/>
            <p:cNvSpPr>
              <a:spLocks noChangeArrowheads="1"/>
            </p:cNvSpPr>
            <p:nvPr/>
          </p:nvSpPr>
          <p:spPr bwMode="auto">
            <a:xfrm>
              <a:off x="3901" y="2840"/>
              <a:ext cx="7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0 / 1</a:t>
              </a:r>
              <a:endParaRPr lang="en-US" altLang="zh-CN" sz="2000" b="1">
                <a:solidFill>
                  <a:srgbClr val="000066"/>
                </a:solidFill>
                <a:latin typeface="Times New Roman" panose="02020603050405020304" pitchFamily="18" charset="0"/>
              </a:endParaRPr>
            </a:p>
          </p:txBody>
        </p:sp>
        <p:sp>
          <p:nvSpPr>
            <p:cNvPr id="128" name="Rectangle 9"/>
            <p:cNvSpPr>
              <a:spLocks noChangeArrowheads="1"/>
            </p:cNvSpPr>
            <p:nvPr/>
          </p:nvSpPr>
          <p:spPr bwMode="auto">
            <a:xfrm>
              <a:off x="3280" y="2818"/>
              <a:ext cx="57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1 0</a:t>
              </a:r>
              <a:endParaRPr lang="en-US" altLang="zh-CN" sz="2000" b="1">
                <a:solidFill>
                  <a:srgbClr val="000066"/>
                </a:solidFill>
                <a:latin typeface="Times New Roman" panose="02020603050405020304" pitchFamily="18" charset="0"/>
              </a:endParaRPr>
            </a:p>
          </p:txBody>
        </p:sp>
        <p:sp>
          <p:nvSpPr>
            <p:cNvPr id="129" name="Rectangle 10"/>
            <p:cNvSpPr>
              <a:spLocks noChangeArrowheads="1"/>
            </p:cNvSpPr>
            <p:nvPr/>
          </p:nvSpPr>
          <p:spPr bwMode="auto">
            <a:xfrm>
              <a:off x="4596" y="2295"/>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1 0 / 0</a:t>
              </a:r>
              <a:endParaRPr lang="en-US" altLang="zh-CN" sz="2000" b="1">
                <a:solidFill>
                  <a:srgbClr val="000066"/>
                </a:solidFill>
                <a:latin typeface="Times New Roman" panose="02020603050405020304" pitchFamily="18" charset="0"/>
              </a:endParaRPr>
            </a:p>
          </p:txBody>
        </p:sp>
        <p:sp>
          <p:nvSpPr>
            <p:cNvPr id="130" name="Rectangle 11"/>
            <p:cNvSpPr>
              <a:spLocks noChangeArrowheads="1"/>
            </p:cNvSpPr>
            <p:nvPr/>
          </p:nvSpPr>
          <p:spPr bwMode="auto">
            <a:xfrm>
              <a:off x="3910" y="2341"/>
              <a:ext cx="7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0 / 0</a:t>
              </a:r>
              <a:endParaRPr lang="en-US" altLang="zh-CN" sz="2000" b="1">
                <a:solidFill>
                  <a:srgbClr val="000066"/>
                </a:solidFill>
                <a:latin typeface="Times New Roman" panose="02020603050405020304" pitchFamily="18" charset="0"/>
              </a:endParaRPr>
            </a:p>
          </p:txBody>
        </p:sp>
        <p:sp>
          <p:nvSpPr>
            <p:cNvPr id="131" name="Rectangle 12"/>
            <p:cNvSpPr>
              <a:spLocks noChangeArrowheads="1"/>
            </p:cNvSpPr>
            <p:nvPr/>
          </p:nvSpPr>
          <p:spPr bwMode="auto">
            <a:xfrm>
              <a:off x="3307" y="2319"/>
              <a:ext cx="57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0 0</a:t>
              </a:r>
              <a:endParaRPr lang="en-US" altLang="zh-CN" sz="2000" b="1">
                <a:solidFill>
                  <a:srgbClr val="000066"/>
                </a:solidFill>
                <a:latin typeface="Times New Roman" panose="02020603050405020304" pitchFamily="18" charset="0"/>
              </a:endParaRPr>
            </a:p>
          </p:txBody>
        </p:sp>
        <p:sp>
          <p:nvSpPr>
            <p:cNvPr id="132" name="Rectangle 13"/>
            <p:cNvSpPr>
              <a:spLocks noChangeArrowheads="1"/>
            </p:cNvSpPr>
            <p:nvPr/>
          </p:nvSpPr>
          <p:spPr bwMode="auto">
            <a:xfrm>
              <a:off x="4598" y="2591"/>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1 / 0</a:t>
              </a:r>
              <a:endParaRPr lang="en-US" altLang="zh-CN" sz="2000" b="1">
                <a:solidFill>
                  <a:srgbClr val="000066"/>
                </a:solidFill>
                <a:latin typeface="Times New Roman" panose="02020603050405020304" pitchFamily="18" charset="0"/>
              </a:endParaRPr>
            </a:p>
          </p:txBody>
        </p:sp>
        <p:sp>
          <p:nvSpPr>
            <p:cNvPr id="133" name="Rectangle 14"/>
            <p:cNvSpPr>
              <a:spLocks noChangeArrowheads="1"/>
            </p:cNvSpPr>
            <p:nvPr/>
          </p:nvSpPr>
          <p:spPr bwMode="auto">
            <a:xfrm>
              <a:off x="3895" y="2614"/>
              <a:ext cx="7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0/ 1</a:t>
              </a:r>
              <a:endParaRPr lang="en-US" altLang="zh-CN" sz="2000" b="1">
                <a:solidFill>
                  <a:srgbClr val="000066"/>
                </a:solidFill>
                <a:latin typeface="Times New Roman" panose="02020603050405020304" pitchFamily="18" charset="0"/>
              </a:endParaRPr>
            </a:p>
          </p:txBody>
        </p:sp>
        <p:sp>
          <p:nvSpPr>
            <p:cNvPr id="134" name="Rectangle 15"/>
            <p:cNvSpPr>
              <a:spLocks noChangeArrowheads="1"/>
            </p:cNvSpPr>
            <p:nvPr/>
          </p:nvSpPr>
          <p:spPr bwMode="auto">
            <a:xfrm>
              <a:off x="3292" y="2569"/>
              <a:ext cx="57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0 1</a:t>
              </a:r>
              <a:endParaRPr lang="en-US" altLang="zh-CN" sz="2000" b="1">
                <a:solidFill>
                  <a:srgbClr val="000066"/>
                </a:solidFill>
                <a:latin typeface="Times New Roman" panose="02020603050405020304" pitchFamily="18" charset="0"/>
              </a:endParaRPr>
            </a:p>
          </p:txBody>
        </p:sp>
        <p:grpSp>
          <p:nvGrpSpPr>
            <p:cNvPr id="135" name="Group 19"/>
            <p:cNvGrpSpPr>
              <a:grpSpLocks/>
            </p:cNvGrpSpPr>
            <p:nvPr/>
          </p:nvGrpSpPr>
          <p:grpSpPr bwMode="auto">
            <a:xfrm>
              <a:off x="3273" y="1527"/>
              <a:ext cx="1998" cy="1767"/>
              <a:chOff x="3273" y="1527"/>
              <a:chExt cx="1998" cy="1767"/>
            </a:xfrm>
          </p:grpSpPr>
          <p:sp>
            <p:nvSpPr>
              <p:cNvPr id="136" name="Rectangle 20"/>
              <p:cNvSpPr>
                <a:spLocks noChangeArrowheads="1"/>
              </p:cNvSpPr>
              <p:nvPr/>
            </p:nvSpPr>
            <p:spPr bwMode="auto">
              <a:xfrm>
                <a:off x="3878" y="1527"/>
                <a:ext cx="6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000" b="1">
                    <a:solidFill>
                      <a:srgbClr val="000066"/>
                    </a:solidFill>
                    <a:latin typeface="+mn-ea"/>
                    <a:ea typeface="+mn-ea"/>
                    <a:cs typeface="Arial" panose="020B0604020202020204" pitchFamily="34" charset="0"/>
                  </a:rPr>
                  <a:t>状态表</a:t>
                </a:r>
              </a:p>
            </p:txBody>
          </p:sp>
          <p:graphicFrame>
            <p:nvGraphicFramePr>
              <p:cNvPr id="137" name="Object 6"/>
              <p:cNvGraphicFramePr>
                <a:graphicFrameLocks noChangeAspect="1"/>
              </p:cNvGraphicFramePr>
              <p:nvPr>
                <p:extLst>
                  <p:ext uri="{D42A27DB-BD31-4B8C-83A1-F6EECF244321}">
                    <p14:modId xmlns:p14="http://schemas.microsoft.com/office/powerpoint/2010/main" val="1042239474"/>
                  </p:ext>
                </p:extLst>
              </p:nvPr>
            </p:nvGraphicFramePr>
            <p:xfrm>
              <a:off x="3323" y="1967"/>
              <a:ext cx="475" cy="255"/>
            </p:xfrm>
            <a:graphic>
              <a:graphicData uri="http://schemas.openxmlformats.org/presentationml/2006/ole">
                <mc:AlternateContent xmlns:mc="http://schemas.openxmlformats.org/markup-compatibility/2006">
                  <mc:Choice xmlns:v="urn:schemas-microsoft-com:vml" Requires="v">
                    <p:oleObj name="Equation" r:id="rId16" imgW="431613" imgH="228501" progId="Equation.DSMT4">
                      <p:embed/>
                    </p:oleObj>
                  </mc:Choice>
                  <mc:Fallback>
                    <p:oleObj name="Equation" r:id="rId16" imgW="431613"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23" y="1967"/>
                            <a:ext cx="475" cy="255"/>
                          </a:xfrm>
                          <a:prstGeom prst="rect">
                            <a:avLst/>
                          </a:prstGeom>
                          <a:noFill/>
                          <a:ln>
                            <a:noFill/>
                          </a:ln>
                        </p:spPr>
                      </p:pic>
                    </p:oleObj>
                  </mc:Fallback>
                </mc:AlternateContent>
              </a:graphicData>
            </a:graphic>
          </p:graphicFrame>
          <p:graphicFrame>
            <p:nvGraphicFramePr>
              <p:cNvPr id="138" name="Object 7"/>
              <p:cNvGraphicFramePr>
                <a:graphicFrameLocks noChangeAspect="1"/>
              </p:cNvGraphicFramePr>
              <p:nvPr>
                <p:extLst>
                  <p:ext uri="{D42A27DB-BD31-4B8C-83A1-F6EECF244321}">
                    <p14:modId xmlns:p14="http://schemas.microsoft.com/office/powerpoint/2010/main" val="1279227022"/>
                  </p:ext>
                </p:extLst>
              </p:nvPr>
            </p:nvGraphicFramePr>
            <p:xfrm>
              <a:off x="4005" y="1810"/>
              <a:ext cx="948" cy="247"/>
            </p:xfrm>
            <a:graphic>
              <a:graphicData uri="http://schemas.openxmlformats.org/presentationml/2006/ole">
                <mc:AlternateContent xmlns:mc="http://schemas.openxmlformats.org/markup-compatibility/2006">
                  <mc:Choice xmlns:v="urn:schemas-microsoft-com:vml" Requires="v">
                    <p:oleObj name="Equation" r:id="rId18" imgW="838080" imgH="228600" progId="Equation.DSMT4">
                      <p:embed/>
                    </p:oleObj>
                  </mc:Choice>
                  <mc:Fallback>
                    <p:oleObj name="Equation" r:id="rId18" imgW="838080" imgH="228600" progId="Equation.DSMT4">
                      <p:embed/>
                      <p:pic>
                        <p:nvPicPr>
                          <p:cNvPr id="0" name=""/>
                          <p:cNvPicPr>
                            <a:picLocks noChangeAspect="1" noChangeArrowheads="1"/>
                          </p:cNvPicPr>
                          <p:nvPr/>
                        </p:nvPicPr>
                        <p:blipFill>
                          <a:blip r:embed="rId19"/>
                          <a:srcRect/>
                          <a:stretch>
                            <a:fillRect/>
                          </a:stretch>
                        </p:blipFill>
                        <p:spPr bwMode="auto">
                          <a:xfrm>
                            <a:off x="4005" y="1810"/>
                            <a:ext cx="948" cy="247"/>
                          </a:xfrm>
                          <a:prstGeom prst="rect">
                            <a:avLst/>
                          </a:prstGeom>
                          <a:noFill/>
                          <a:ln>
                            <a:noFill/>
                          </a:ln>
                        </p:spPr>
                      </p:pic>
                    </p:oleObj>
                  </mc:Fallback>
                </mc:AlternateContent>
              </a:graphicData>
            </a:graphic>
          </p:graphicFrame>
          <p:sp>
            <p:nvSpPr>
              <p:cNvPr id="139" name="Rectangle 23"/>
              <p:cNvSpPr>
                <a:spLocks noChangeArrowheads="1"/>
              </p:cNvSpPr>
              <p:nvPr/>
            </p:nvSpPr>
            <p:spPr bwMode="auto">
              <a:xfrm>
                <a:off x="4562" y="2045"/>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i="1">
                    <a:solidFill>
                      <a:srgbClr val="000066"/>
                    </a:solidFill>
                    <a:latin typeface="Times New Roman" panose="02020603050405020304" pitchFamily="18" charset="0"/>
                    <a:cs typeface="Times New Roman" panose="02020603050405020304" pitchFamily="18" charset="0"/>
                  </a:rPr>
                  <a:t>A=</a:t>
                </a:r>
                <a:r>
                  <a:rPr lang="en-US" altLang="zh-CN" sz="2000" b="1">
                    <a:solidFill>
                      <a:srgbClr val="000066"/>
                    </a:solidFill>
                    <a:latin typeface="Times New Roman" panose="02020603050405020304" pitchFamily="18" charset="0"/>
                    <a:cs typeface="Times New Roman" panose="02020603050405020304" pitchFamily="18" charset="0"/>
                  </a:rPr>
                  <a:t>1</a:t>
                </a:r>
                <a:endParaRPr lang="en-US" altLang="zh-CN" sz="2000" b="1">
                  <a:solidFill>
                    <a:srgbClr val="000066"/>
                  </a:solidFill>
                  <a:latin typeface="Times New Roman" panose="02020603050405020304" pitchFamily="18" charset="0"/>
                </a:endParaRPr>
              </a:p>
            </p:txBody>
          </p:sp>
          <p:sp>
            <p:nvSpPr>
              <p:cNvPr id="140" name="Rectangle 24"/>
              <p:cNvSpPr>
                <a:spLocks noChangeArrowheads="1"/>
              </p:cNvSpPr>
              <p:nvPr/>
            </p:nvSpPr>
            <p:spPr bwMode="auto">
              <a:xfrm>
                <a:off x="3854" y="2045"/>
                <a:ext cx="7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i="1">
                    <a:solidFill>
                      <a:srgbClr val="000066"/>
                    </a:solidFill>
                    <a:latin typeface="Times New Roman" panose="02020603050405020304" pitchFamily="18" charset="0"/>
                    <a:cs typeface="Times New Roman" panose="02020603050405020304" pitchFamily="18" charset="0"/>
                  </a:rPr>
                  <a:t>A=</a:t>
                </a:r>
                <a:r>
                  <a:rPr lang="en-US" altLang="zh-CN" sz="2000" b="1">
                    <a:solidFill>
                      <a:srgbClr val="000066"/>
                    </a:solidFill>
                    <a:latin typeface="Times New Roman" panose="02020603050405020304" pitchFamily="18" charset="0"/>
                    <a:cs typeface="Times New Roman" panose="02020603050405020304" pitchFamily="18" charset="0"/>
                  </a:rPr>
                  <a:t>0</a:t>
                </a:r>
                <a:endParaRPr lang="en-US" altLang="zh-CN" sz="2000" b="1">
                  <a:solidFill>
                    <a:srgbClr val="000066"/>
                  </a:solidFill>
                  <a:latin typeface="Times New Roman" panose="02020603050405020304" pitchFamily="18" charset="0"/>
                </a:endParaRPr>
              </a:p>
            </p:txBody>
          </p:sp>
          <p:sp>
            <p:nvSpPr>
              <p:cNvPr id="141" name="Rectangle 25"/>
              <p:cNvSpPr>
                <a:spLocks noChangeArrowheads="1"/>
              </p:cNvSpPr>
              <p:nvPr/>
            </p:nvSpPr>
            <p:spPr bwMode="auto">
              <a:xfrm>
                <a:off x="3854" y="1796"/>
                <a:ext cx="141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endParaRPr lang="en-GB" altLang="zh-CN" sz="2000" b="1">
                  <a:solidFill>
                    <a:srgbClr val="000066"/>
                  </a:solidFill>
                  <a:latin typeface="Times New Roman" panose="02020603050405020304" pitchFamily="18" charset="0"/>
                  <a:ea typeface="楷体_GB2312" pitchFamily="49" charset="-122"/>
                </a:endParaRPr>
              </a:p>
            </p:txBody>
          </p:sp>
          <p:sp>
            <p:nvSpPr>
              <p:cNvPr id="142" name="Rectangle 26"/>
              <p:cNvSpPr>
                <a:spLocks noChangeArrowheads="1"/>
              </p:cNvSpPr>
              <p:nvPr/>
            </p:nvSpPr>
            <p:spPr bwMode="auto">
              <a:xfrm>
                <a:off x="3283" y="1796"/>
                <a:ext cx="571"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endParaRPr lang="en-GB" altLang="zh-CN" sz="2000" b="1">
                  <a:solidFill>
                    <a:srgbClr val="000066"/>
                  </a:solidFill>
                  <a:latin typeface="Times New Roman" panose="02020603050405020304" pitchFamily="18" charset="0"/>
                  <a:ea typeface="楷体_GB2312" pitchFamily="49" charset="-122"/>
                </a:endParaRPr>
              </a:p>
            </p:txBody>
          </p:sp>
          <p:sp>
            <p:nvSpPr>
              <p:cNvPr id="143" name="Line 27"/>
              <p:cNvSpPr>
                <a:spLocks noChangeShapeType="1"/>
              </p:cNvSpPr>
              <p:nvPr/>
            </p:nvSpPr>
            <p:spPr bwMode="auto">
              <a:xfrm>
                <a:off x="3283" y="1796"/>
                <a:ext cx="1988"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44" name="Line 28"/>
              <p:cNvSpPr>
                <a:spLocks noChangeShapeType="1"/>
              </p:cNvSpPr>
              <p:nvPr/>
            </p:nvSpPr>
            <p:spPr bwMode="auto">
              <a:xfrm>
                <a:off x="3283" y="3294"/>
                <a:ext cx="1988"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45" name="Line 29"/>
              <p:cNvSpPr>
                <a:spLocks noChangeShapeType="1"/>
              </p:cNvSpPr>
              <p:nvPr/>
            </p:nvSpPr>
            <p:spPr bwMode="auto">
              <a:xfrm>
                <a:off x="5271" y="1796"/>
                <a:ext cx="0" cy="149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46" name="Line 30"/>
              <p:cNvSpPr>
                <a:spLocks noChangeShapeType="1"/>
              </p:cNvSpPr>
              <p:nvPr/>
            </p:nvSpPr>
            <p:spPr bwMode="auto">
              <a:xfrm>
                <a:off x="3854" y="1796"/>
                <a:ext cx="0" cy="1494"/>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47" name="Line 31"/>
              <p:cNvSpPr>
                <a:spLocks noChangeShapeType="1"/>
              </p:cNvSpPr>
              <p:nvPr/>
            </p:nvSpPr>
            <p:spPr bwMode="auto">
              <a:xfrm>
                <a:off x="4562" y="2045"/>
                <a:ext cx="0" cy="124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48" name="Line 32"/>
              <p:cNvSpPr>
                <a:spLocks noChangeShapeType="1"/>
              </p:cNvSpPr>
              <p:nvPr/>
            </p:nvSpPr>
            <p:spPr bwMode="auto">
              <a:xfrm>
                <a:off x="3854" y="2045"/>
                <a:ext cx="1417"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49" name="Line 33"/>
              <p:cNvSpPr>
                <a:spLocks noChangeShapeType="1"/>
              </p:cNvSpPr>
              <p:nvPr/>
            </p:nvSpPr>
            <p:spPr bwMode="auto">
              <a:xfrm>
                <a:off x="3283" y="2341"/>
                <a:ext cx="1988"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50" name="Line 34"/>
              <p:cNvSpPr>
                <a:spLocks noChangeShapeType="1"/>
              </p:cNvSpPr>
              <p:nvPr/>
            </p:nvSpPr>
            <p:spPr bwMode="auto">
              <a:xfrm>
                <a:off x="3283" y="2590"/>
                <a:ext cx="1988"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51" name="Line 35"/>
              <p:cNvSpPr>
                <a:spLocks noChangeShapeType="1"/>
              </p:cNvSpPr>
              <p:nvPr/>
            </p:nvSpPr>
            <p:spPr bwMode="auto">
              <a:xfrm>
                <a:off x="3273" y="2839"/>
                <a:ext cx="1988"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52" name="Line 36"/>
              <p:cNvSpPr>
                <a:spLocks noChangeShapeType="1"/>
              </p:cNvSpPr>
              <p:nvPr/>
            </p:nvSpPr>
            <p:spPr bwMode="auto">
              <a:xfrm>
                <a:off x="3283" y="3088"/>
                <a:ext cx="1988"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53" name="Line 37"/>
              <p:cNvSpPr>
                <a:spLocks noChangeShapeType="1"/>
              </p:cNvSpPr>
              <p:nvPr/>
            </p:nvSpPr>
            <p:spPr bwMode="auto">
              <a:xfrm>
                <a:off x="3288" y="1777"/>
                <a:ext cx="0" cy="149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grpSp>
      </p:grpSp>
      <p:sp>
        <p:nvSpPr>
          <p:cNvPr id="4" name="右箭头 3"/>
          <p:cNvSpPr/>
          <p:nvPr/>
        </p:nvSpPr>
        <p:spPr bwMode="auto">
          <a:xfrm>
            <a:off x="4246880" y="4958080"/>
            <a:ext cx="795440" cy="260610"/>
          </a:xfrm>
          <a:prstGeom prst="rightArrow">
            <a:avLst/>
          </a:prstGeom>
          <a:solidFill>
            <a:srgbClr val="80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1909323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up)">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blinds(horizontal)">
                                      <p:cBhvr>
                                        <p:cTn id="17" dur="500"/>
                                        <p:tgtEl>
                                          <p:spTgt spid="12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22"/>
                                        </p:tgtEl>
                                        <p:attrNameLst>
                                          <p:attrName>style.visibility</p:attrName>
                                        </p:attrNameLst>
                                      </p:cBhvr>
                                      <p:to>
                                        <p:strVal val="visible"/>
                                      </p:to>
                                    </p:set>
                                    <p:animEffect transition="in" filter="wipe(up)">
                                      <p:cBhvr>
                                        <p:cTn id="2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Rectangle 3"/>
          <p:cNvSpPr txBox="1">
            <a:spLocks noChangeArrowheads="1"/>
          </p:cNvSpPr>
          <p:nvPr/>
        </p:nvSpPr>
        <p:spPr>
          <a:xfrm>
            <a:off x="-123001" y="126933"/>
            <a:ext cx="8961120" cy="52031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00050" lvl="1" indent="0" eaLnBrk="1" hangingPunct="1">
              <a:lnSpc>
                <a:spcPct val="130000"/>
              </a:lnSpc>
              <a:buNone/>
            </a:pPr>
            <a:r>
              <a:rPr lang="zh-CN" altLang="en-US" sz="2400" b="0" dirty="0"/>
              <a:t>根据</a:t>
            </a:r>
            <a:r>
              <a:rPr lang="zh-CN" altLang="en-US" sz="2400" dirty="0">
                <a:solidFill>
                  <a:srgbClr val="540000"/>
                </a:solidFill>
              </a:rPr>
              <a:t>次态卡诺图和进位输出的卡诺图</a:t>
            </a:r>
            <a:r>
              <a:rPr lang="zh-CN" altLang="en-US" sz="2400" b="0" dirty="0"/>
              <a:t>，分解成小卡诺图</a:t>
            </a:r>
            <a:r>
              <a:rPr lang="en-US" altLang="zh-CN" sz="2400" b="0" dirty="0"/>
              <a:t>，</a:t>
            </a:r>
            <a:r>
              <a:rPr lang="zh-CN" altLang="en-US" sz="2400" b="0" dirty="0"/>
              <a:t>并得到次态、输出与现态间的逻辑函数：</a:t>
            </a:r>
          </a:p>
          <a:p>
            <a:pPr marL="400050" lvl="1" indent="0" eaLnBrk="1" hangingPunct="1">
              <a:lnSpc>
                <a:spcPct val="130000"/>
              </a:lnSpc>
              <a:buNone/>
            </a:pPr>
            <a:endParaRPr lang="zh-CN" altLang="en-US" sz="2400" b="0" dirty="0">
              <a:latin typeface="+mn-ea"/>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b="0" dirty="0"/>
          </a:p>
          <a:p>
            <a:pPr algn="just" eaLnBrk="1" hangingPunct="1">
              <a:lnSpc>
                <a:spcPct val="120000"/>
              </a:lnSpc>
              <a:spcBef>
                <a:spcPts val="300"/>
              </a:spcBef>
              <a:spcAft>
                <a:spcPts val="300"/>
              </a:spcAft>
            </a:pPr>
            <a:endParaRPr lang="en-US" altLang="zh-CN" sz="2400" b="0" kern="0" dirty="0">
              <a:solidFill>
                <a:srgbClr val="800000"/>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781173025"/>
              </p:ext>
            </p:extLst>
          </p:nvPr>
        </p:nvGraphicFramePr>
        <p:xfrm>
          <a:off x="1153629" y="1219645"/>
          <a:ext cx="2668744" cy="2184333"/>
        </p:xfrm>
        <a:graphic>
          <a:graphicData uri="http://schemas.openxmlformats.org/presentationml/2006/ole">
            <mc:AlternateContent xmlns:mc="http://schemas.openxmlformats.org/markup-compatibility/2006">
              <mc:Choice xmlns:v="urn:schemas-microsoft-com:vml" Requires="v">
                <p:oleObj name="Visio" r:id="rId2" imgW="1892876" imgH="1548936" progId="Visio.Drawing.11">
                  <p:embed/>
                </p:oleObj>
              </mc:Choice>
              <mc:Fallback>
                <p:oleObj name="Visio" r:id="rId2" imgW="1892876" imgH="1548936"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629" y="1219645"/>
                        <a:ext cx="2668744" cy="2184333"/>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476341035"/>
              </p:ext>
            </p:extLst>
          </p:nvPr>
        </p:nvGraphicFramePr>
        <p:xfrm>
          <a:off x="5304224" y="1242225"/>
          <a:ext cx="2644211" cy="2155197"/>
        </p:xfrm>
        <a:graphic>
          <a:graphicData uri="http://schemas.openxmlformats.org/presentationml/2006/ole">
            <mc:AlternateContent xmlns:mc="http://schemas.openxmlformats.org/markup-compatibility/2006">
              <mc:Choice xmlns:v="urn:schemas-microsoft-com:vml" Requires="v">
                <p:oleObj name="Visio" r:id="rId4" imgW="1893740" imgH="1548288" progId="Visio.Drawing.11">
                  <p:embed/>
                </p:oleObj>
              </mc:Choice>
              <mc:Fallback>
                <p:oleObj name="Visio" r:id="rId4" imgW="1893740" imgH="1548288"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4224" y="1242225"/>
                        <a:ext cx="2644211" cy="2155197"/>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68825601"/>
              </p:ext>
            </p:extLst>
          </p:nvPr>
        </p:nvGraphicFramePr>
        <p:xfrm>
          <a:off x="1414748" y="4163679"/>
          <a:ext cx="2534127" cy="2056990"/>
        </p:xfrm>
        <a:graphic>
          <a:graphicData uri="http://schemas.openxmlformats.org/presentationml/2006/ole">
            <mc:AlternateContent xmlns:mc="http://schemas.openxmlformats.org/markup-compatibility/2006">
              <mc:Choice xmlns:v="urn:schemas-microsoft-com:vml" Requires="v">
                <p:oleObj name="Visio" r:id="rId6" imgW="1893740" imgH="1535976" progId="Visio.Drawing.11">
                  <p:embed/>
                </p:oleObj>
              </mc:Choice>
              <mc:Fallback>
                <p:oleObj name="Visio" r:id="rId6" imgW="1893740" imgH="1535976" progId="Visio.Drawing.11">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4748" y="4163679"/>
                        <a:ext cx="2534127" cy="2056990"/>
                      </a:xfrm>
                      <a:prstGeom prst="rect">
                        <a:avLst/>
                      </a:prstGeom>
                      <a:noFill/>
                    </p:spPr>
                  </p:pic>
                </p:oleObj>
              </mc:Fallback>
            </mc:AlternateContent>
          </a:graphicData>
        </a:graphic>
      </p:graphicFrame>
      <p:graphicFrame>
        <p:nvGraphicFramePr>
          <p:cNvPr id="18" name="Object 25"/>
          <p:cNvGraphicFramePr>
            <a:graphicFrameLocks noChangeAspect="1"/>
          </p:cNvGraphicFramePr>
          <p:nvPr>
            <p:extLst>
              <p:ext uri="{D42A27DB-BD31-4B8C-83A1-F6EECF244321}">
                <p14:modId xmlns:p14="http://schemas.microsoft.com/office/powerpoint/2010/main" val="1158601039"/>
              </p:ext>
            </p:extLst>
          </p:nvPr>
        </p:nvGraphicFramePr>
        <p:xfrm>
          <a:off x="5592738" y="3397422"/>
          <a:ext cx="2697822" cy="528268"/>
        </p:xfrm>
        <a:graphic>
          <a:graphicData uri="http://schemas.openxmlformats.org/presentationml/2006/ole">
            <mc:AlternateContent xmlns:mc="http://schemas.openxmlformats.org/markup-compatibility/2006">
              <mc:Choice xmlns:v="urn:schemas-microsoft-com:vml" Requires="v">
                <p:oleObj name="Equation" r:id="rId8" imgW="1320480" imgH="266400" progId="Equation.DSMT4">
                  <p:embed/>
                </p:oleObj>
              </mc:Choice>
              <mc:Fallback>
                <p:oleObj name="Equation" r:id="rId8" imgW="1320480" imgH="266400" progId="Equation.DSMT4">
                  <p:embed/>
                  <p:pic>
                    <p:nvPicPr>
                      <p:cNvPr id="0" name=""/>
                      <p:cNvPicPr>
                        <a:picLocks noChangeAspect="1" noChangeArrowheads="1"/>
                      </p:cNvPicPr>
                      <p:nvPr/>
                    </p:nvPicPr>
                    <p:blipFill>
                      <a:blip r:embed="rId9"/>
                      <a:srcRect/>
                      <a:stretch>
                        <a:fillRect/>
                      </a:stretch>
                    </p:blipFill>
                    <p:spPr bwMode="auto">
                      <a:xfrm>
                        <a:off x="5592738" y="3397422"/>
                        <a:ext cx="2697822" cy="528268"/>
                      </a:xfrm>
                      <a:prstGeom prst="rect">
                        <a:avLst/>
                      </a:prstGeom>
                      <a:noFill/>
                      <a:ln>
                        <a:noFill/>
                      </a:ln>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207087496"/>
              </p:ext>
            </p:extLst>
          </p:nvPr>
        </p:nvGraphicFramePr>
        <p:xfrm>
          <a:off x="1414748" y="3340658"/>
          <a:ext cx="2361905" cy="548252"/>
        </p:xfrm>
        <a:graphic>
          <a:graphicData uri="http://schemas.openxmlformats.org/presentationml/2006/ole">
            <mc:AlternateContent xmlns:mc="http://schemas.openxmlformats.org/markup-compatibility/2006">
              <mc:Choice xmlns:v="urn:schemas-microsoft-com:vml" Requires="v">
                <p:oleObj name="Equation" r:id="rId10" imgW="1002960" imgH="266400" progId="Equation.DSMT4">
                  <p:embed/>
                </p:oleObj>
              </mc:Choice>
              <mc:Fallback>
                <p:oleObj name="Equation" r:id="rId10" imgW="1002960" imgH="266400" progId="Equation.DSMT4">
                  <p:embed/>
                  <p:pic>
                    <p:nvPicPr>
                      <p:cNvPr id="0" name=""/>
                      <p:cNvPicPr/>
                      <p:nvPr/>
                    </p:nvPicPr>
                    <p:blipFill>
                      <a:blip r:embed="rId11"/>
                      <a:stretch>
                        <a:fillRect/>
                      </a:stretch>
                    </p:blipFill>
                    <p:spPr>
                      <a:xfrm>
                        <a:off x="1414748" y="3340658"/>
                        <a:ext cx="2361905" cy="54825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618100301"/>
              </p:ext>
            </p:extLst>
          </p:nvPr>
        </p:nvGraphicFramePr>
        <p:xfrm>
          <a:off x="1616252" y="6233360"/>
          <a:ext cx="1927386" cy="542210"/>
        </p:xfrm>
        <a:graphic>
          <a:graphicData uri="http://schemas.openxmlformats.org/presentationml/2006/ole">
            <mc:AlternateContent xmlns:mc="http://schemas.openxmlformats.org/markup-compatibility/2006">
              <mc:Choice xmlns:v="urn:schemas-microsoft-com:vml" Requires="v">
                <p:oleObj name="Equation" r:id="rId12" imgW="838080" imgH="266400" progId="Equation.DSMT4">
                  <p:embed/>
                </p:oleObj>
              </mc:Choice>
              <mc:Fallback>
                <p:oleObj name="Equation" r:id="rId12" imgW="838080" imgH="266400" progId="Equation.DSMT4">
                  <p:embed/>
                  <p:pic>
                    <p:nvPicPr>
                      <p:cNvPr id="0" name=""/>
                      <p:cNvPicPr/>
                      <p:nvPr/>
                    </p:nvPicPr>
                    <p:blipFill>
                      <a:blip r:embed="rId13"/>
                      <a:stretch>
                        <a:fillRect/>
                      </a:stretch>
                    </p:blipFill>
                    <p:spPr>
                      <a:xfrm>
                        <a:off x="1616252" y="6233360"/>
                        <a:ext cx="1927386" cy="542210"/>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070999662"/>
              </p:ext>
            </p:extLst>
          </p:nvPr>
        </p:nvGraphicFramePr>
        <p:xfrm>
          <a:off x="5376350" y="4163679"/>
          <a:ext cx="2644211" cy="2170228"/>
        </p:xfrm>
        <a:graphic>
          <a:graphicData uri="http://schemas.openxmlformats.org/presentationml/2006/ole">
            <mc:AlternateContent xmlns:mc="http://schemas.openxmlformats.org/markup-compatibility/2006">
              <mc:Choice xmlns:v="urn:schemas-microsoft-com:vml" Requires="v">
                <p:oleObj name="Visio" r:id="rId14" imgW="1912757" imgH="1570104" progId="Visio.Drawing.11">
                  <p:embed/>
                </p:oleObj>
              </mc:Choice>
              <mc:Fallback>
                <p:oleObj name="Visio" r:id="rId14" imgW="1912757" imgH="1570104" progId="Visio.Drawing.11">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76350" y="4163679"/>
                        <a:ext cx="2644211" cy="2170228"/>
                      </a:xfrm>
                      <a:prstGeom prst="rect">
                        <a:avLst/>
                      </a:prstGeom>
                      <a:noFill/>
                    </p:spPr>
                  </p:pic>
                </p:oleObj>
              </mc:Fallback>
            </mc:AlternateContent>
          </a:graphicData>
        </a:graphic>
      </p:graphicFrame>
      <p:sp>
        <p:nvSpPr>
          <p:cNvPr id="25" name="Rectangle 22"/>
          <p:cNvSpPr>
            <a:spLocks noChangeArrowheads="1"/>
          </p:cNvSpPr>
          <p:nvPr/>
        </p:nvSpPr>
        <p:spPr bwMode="auto">
          <a:xfrm>
            <a:off x="5861561" y="5387621"/>
            <a:ext cx="2159000" cy="504825"/>
          </a:xfrm>
          <a:prstGeom prst="rect">
            <a:avLst/>
          </a:prstGeom>
          <a:noFill/>
          <a:ln w="28575">
            <a:solidFill>
              <a:srgbClr val="8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16"/>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17"/>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18"/>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800" b="0"/>
          </a:p>
        </p:txBody>
      </p:sp>
      <p:graphicFrame>
        <p:nvGraphicFramePr>
          <p:cNvPr id="27" name="对象 26"/>
          <p:cNvGraphicFramePr>
            <a:graphicFrameLocks noChangeAspect="1"/>
          </p:cNvGraphicFramePr>
          <p:nvPr>
            <p:extLst>
              <p:ext uri="{D42A27DB-BD31-4B8C-83A1-F6EECF244321}">
                <p14:modId xmlns:p14="http://schemas.microsoft.com/office/powerpoint/2010/main" val="3266621056"/>
              </p:ext>
            </p:extLst>
          </p:nvPr>
        </p:nvGraphicFramePr>
        <p:xfrm>
          <a:off x="6450461" y="6333907"/>
          <a:ext cx="915539" cy="457770"/>
        </p:xfrm>
        <a:graphic>
          <a:graphicData uri="http://schemas.openxmlformats.org/presentationml/2006/ole">
            <mc:AlternateContent xmlns:mc="http://schemas.openxmlformats.org/markup-compatibility/2006">
              <mc:Choice xmlns:v="urn:schemas-microsoft-com:vml" Requires="v">
                <p:oleObj name="Equation" r:id="rId20" imgW="482400" imgH="241200" progId="Equation.DSMT4">
                  <p:embed/>
                </p:oleObj>
              </mc:Choice>
              <mc:Fallback>
                <p:oleObj name="Equation" r:id="rId20" imgW="482400" imgH="241200" progId="Equation.DSMT4">
                  <p:embed/>
                  <p:pic>
                    <p:nvPicPr>
                      <p:cNvPr id="0" name=""/>
                      <p:cNvPicPr/>
                      <p:nvPr/>
                    </p:nvPicPr>
                    <p:blipFill>
                      <a:blip r:embed="rId21"/>
                      <a:stretch>
                        <a:fillRect/>
                      </a:stretch>
                    </p:blipFill>
                    <p:spPr>
                      <a:xfrm>
                        <a:off x="6450461" y="6333907"/>
                        <a:ext cx="915539" cy="457770"/>
                      </a:xfrm>
                      <a:prstGeom prst="rect">
                        <a:avLst/>
                      </a:prstGeom>
                    </p:spPr>
                  </p:pic>
                </p:oleObj>
              </mc:Fallback>
            </mc:AlternateContent>
          </a:graphicData>
        </a:graphic>
      </p:graphicFrame>
    </p:spTree>
    <p:extLst>
      <p:ext uri="{BB962C8B-B14F-4D97-AF65-F5344CB8AC3E}">
        <p14:creationId xmlns:p14="http://schemas.microsoft.com/office/powerpoint/2010/main" val="28551514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Rectangle 3"/>
          <p:cNvSpPr txBox="1">
            <a:spLocks noChangeArrowheads="1"/>
          </p:cNvSpPr>
          <p:nvPr/>
        </p:nvSpPr>
        <p:spPr>
          <a:xfrm>
            <a:off x="0" y="1492259"/>
            <a:ext cx="8961120" cy="52031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00050" lvl="1" indent="0" eaLnBrk="1" hangingPunct="1">
              <a:lnSpc>
                <a:spcPct val="130000"/>
              </a:lnSpc>
              <a:buNone/>
            </a:pPr>
            <a:r>
              <a:rPr lang="zh-CN" altLang="en-US" sz="2400" b="0" dirty="0"/>
              <a:t>根据</a:t>
            </a:r>
            <a:r>
              <a:rPr kumimoji="1" lang="zh-CN" altLang="en-US" sz="2400" b="0" dirty="0"/>
              <a:t>状态方程的形式，应与选用的触发器的特性方程的形式相似。以便于状态方程和特性方程对比，求出驱动方程。</a:t>
            </a:r>
            <a:endParaRPr kumimoji="1" lang="en-US" altLang="zh-CN" sz="2400" b="0" dirty="0"/>
          </a:p>
          <a:p>
            <a:pPr marL="400050" lvl="1" indent="0" eaLnBrk="1" hangingPunct="1">
              <a:lnSpc>
                <a:spcPct val="130000"/>
              </a:lnSpc>
              <a:buNone/>
            </a:pPr>
            <a:r>
              <a:rPr kumimoji="1" lang="zh-CN" altLang="en-US" sz="2400" b="0" dirty="0"/>
              <a:t>这里选择</a:t>
            </a:r>
            <a:r>
              <a:rPr kumimoji="1" lang="en-US" altLang="zh-CN" sz="2400" b="0" dirty="0"/>
              <a:t>JK</a:t>
            </a:r>
            <a:r>
              <a:rPr kumimoji="1" lang="zh-CN" altLang="en-US" sz="2400" b="0" dirty="0"/>
              <a:t>触发器：</a:t>
            </a:r>
          </a:p>
          <a:p>
            <a:pPr marL="400050" lvl="1" indent="0" eaLnBrk="1" hangingPunct="1">
              <a:lnSpc>
                <a:spcPct val="130000"/>
              </a:lnSpc>
              <a:buNone/>
            </a:pPr>
            <a:endParaRPr lang="zh-CN" altLang="en-US" sz="2400" b="0" dirty="0"/>
          </a:p>
          <a:p>
            <a:pPr marL="400050" lvl="1" indent="0" eaLnBrk="1" hangingPunct="1">
              <a:lnSpc>
                <a:spcPct val="130000"/>
              </a:lnSpc>
              <a:buNone/>
            </a:pPr>
            <a:endParaRPr lang="zh-CN" altLang="en-US" sz="2400" b="0" dirty="0">
              <a:latin typeface="+mn-ea"/>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b="0" dirty="0"/>
          </a:p>
          <a:p>
            <a:pPr algn="just" eaLnBrk="1" hangingPunct="1">
              <a:lnSpc>
                <a:spcPct val="120000"/>
              </a:lnSpc>
              <a:spcBef>
                <a:spcPts val="300"/>
              </a:spcBef>
              <a:spcAft>
                <a:spcPts val="300"/>
              </a:spcAft>
            </a:pPr>
            <a:endParaRPr lang="en-US" altLang="zh-CN" sz="2400" b="0" kern="0" dirty="0">
              <a:solidFill>
                <a:srgbClr val="800000"/>
              </a:solidFill>
            </a:endParaRPr>
          </a:p>
        </p:txBody>
      </p:sp>
      <p:graphicFrame>
        <p:nvGraphicFramePr>
          <p:cNvPr id="13" name="Object 3"/>
          <p:cNvGraphicFramePr>
            <a:graphicFrameLocks noChangeAspect="1"/>
          </p:cNvGraphicFramePr>
          <p:nvPr>
            <p:extLst>
              <p:ext uri="{D42A27DB-BD31-4B8C-83A1-F6EECF244321}">
                <p14:modId xmlns:p14="http://schemas.microsoft.com/office/powerpoint/2010/main" val="1278959584"/>
              </p:ext>
            </p:extLst>
          </p:nvPr>
        </p:nvGraphicFramePr>
        <p:xfrm>
          <a:off x="640557" y="3543256"/>
          <a:ext cx="2535554" cy="608580"/>
        </p:xfrm>
        <a:graphic>
          <a:graphicData uri="http://schemas.openxmlformats.org/presentationml/2006/ole">
            <mc:AlternateContent xmlns:mc="http://schemas.openxmlformats.org/markup-compatibility/2006">
              <mc:Choice xmlns:v="urn:schemas-microsoft-com:vml" Requires="v">
                <p:oleObj name="Equation" r:id="rId2" imgW="1002960" imgH="266400" progId="Equation.DSMT4">
                  <p:embed/>
                </p:oleObj>
              </mc:Choice>
              <mc:Fallback>
                <p:oleObj name="Equation" r:id="rId2" imgW="1002960" imgH="266400" progId="Equation.DSMT4">
                  <p:embed/>
                  <p:pic>
                    <p:nvPicPr>
                      <p:cNvPr id="0" name=""/>
                      <p:cNvPicPr>
                        <a:picLocks noChangeAspect="1" noChangeArrowheads="1"/>
                      </p:cNvPicPr>
                      <p:nvPr/>
                    </p:nvPicPr>
                    <p:blipFill>
                      <a:blip r:embed="rId3"/>
                      <a:srcRect/>
                      <a:stretch>
                        <a:fillRect/>
                      </a:stretch>
                    </p:blipFill>
                    <p:spPr bwMode="auto">
                      <a:xfrm>
                        <a:off x="640557" y="3543256"/>
                        <a:ext cx="2535554" cy="608580"/>
                      </a:xfrm>
                      <a:prstGeom prst="rect">
                        <a:avLst/>
                      </a:prstGeom>
                      <a:solidFill>
                        <a:schemeClr val="accent5">
                          <a:lumMod val="90000"/>
                        </a:schemeClr>
                      </a:solidFill>
                      <a:ln>
                        <a:noFill/>
                      </a:ln>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1953297841"/>
              </p:ext>
            </p:extLst>
          </p:nvPr>
        </p:nvGraphicFramePr>
        <p:xfrm>
          <a:off x="640557" y="4151723"/>
          <a:ext cx="3433603" cy="604960"/>
        </p:xfrm>
        <a:graphic>
          <a:graphicData uri="http://schemas.openxmlformats.org/presentationml/2006/ole">
            <mc:AlternateContent xmlns:mc="http://schemas.openxmlformats.org/markup-compatibility/2006">
              <mc:Choice xmlns:v="urn:schemas-microsoft-com:vml" Requires="v">
                <p:oleObj name="Equation" r:id="rId4" imgW="1320480" imgH="266400" progId="Equation.DSMT4">
                  <p:embed/>
                </p:oleObj>
              </mc:Choice>
              <mc:Fallback>
                <p:oleObj name="Equation" r:id="rId4" imgW="1320480" imgH="266400" progId="Equation.DSMT4">
                  <p:embed/>
                  <p:pic>
                    <p:nvPicPr>
                      <p:cNvPr id="0" name=""/>
                      <p:cNvPicPr>
                        <a:picLocks noChangeAspect="1" noChangeArrowheads="1"/>
                      </p:cNvPicPr>
                      <p:nvPr/>
                    </p:nvPicPr>
                    <p:blipFill>
                      <a:blip r:embed="rId5"/>
                      <a:srcRect/>
                      <a:stretch>
                        <a:fillRect/>
                      </a:stretch>
                    </p:blipFill>
                    <p:spPr bwMode="auto">
                      <a:xfrm>
                        <a:off x="640557" y="4151723"/>
                        <a:ext cx="3433603" cy="604960"/>
                      </a:xfrm>
                      <a:prstGeom prst="rect">
                        <a:avLst/>
                      </a:prstGeom>
                      <a:solidFill>
                        <a:schemeClr val="accent5">
                          <a:lumMod val="90000"/>
                        </a:schemeClr>
                      </a:solidFill>
                      <a:ln>
                        <a:noFill/>
                      </a:ln>
                    </p:spPr>
                  </p:pic>
                </p:oleObj>
              </mc:Fallback>
            </mc:AlternateContent>
          </a:graphicData>
        </a:graphic>
      </p:graphicFrame>
      <p:graphicFrame>
        <p:nvGraphicFramePr>
          <p:cNvPr id="16" name="Object 7"/>
          <p:cNvGraphicFramePr>
            <a:graphicFrameLocks noChangeAspect="1"/>
          </p:cNvGraphicFramePr>
          <p:nvPr>
            <p:extLst>
              <p:ext uri="{D42A27DB-BD31-4B8C-83A1-F6EECF244321}">
                <p14:modId xmlns:p14="http://schemas.microsoft.com/office/powerpoint/2010/main" val="383212364"/>
              </p:ext>
            </p:extLst>
          </p:nvPr>
        </p:nvGraphicFramePr>
        <p:xfrm>
          <a:off x="640557" y="4768638"/>
          <a:ext cx="2179954" cy="596512"/>
        </p:xfrm>
        <a:graphic>
          <a:graphicData uri="http://schemas.openxmlformats.org/presentationml/2006/ole">
            <mc:AlternateContent xmlns:mc="http://schemas.openxmlformats.org/markup-compatibility/2006">
              <mc:Choice xmlns:v="urn:schemas-microsoft-com:vml" Requires="v">
                <p:oleObj name="Equation" r:id="rId6" imgW="838080" imgH="266400" progId="Equation.DSMT4">
                  <p:embed/>
                </p:oleObj>
              </mc:Choice>
              <mc:Fallback>
                <p:oleObj name="Equation" r:id="rId6" imgW="838080" imgH="266400" progId="Equation.DSMT4">
                  <p:embed/>
                  <p:pic>
                    <p:nvPicPr>
                      <p:cNvPr id="0" name=""/>
                      <p:cNvPicPr>
                        <a:picLocks noChangeAspect="1" noChangeArrowheads="1"/>
                      </p:cNvPicPr>
                      <p:nvPr/>
                    </p:nvPicPr>
                    <p:blipFill>
                      <a:blip r:embed="rId7"/>
                      <a:srcRect/>
                      <a:stretch>
                        <a:fillRect/>
                      </a:stretch>
                    </p:blipFill>
                    <p:spPr bwMode="auto">
                      <a:xfrm>
                        <a:off x="640557" y="4768638"/>
                        <a:ext cx="2179954" cy="596512"/>
                      </a:xfrm>
                      <a:prstGeom prst="rect">
                        <a:avLst/>
                      </a:prstGeom>
                      <a:solidFill>
                        <a:schemeClr val="accent5">
                          <a:lumMod val="90000"/>
                        </a:schemeClr>
                      </a:solidFill>
                      <a:ln>
                        <a:noFill/>
                      </a:ln>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062444839"/>
              </p:ext>
            </p:extLst>
          </p:nvPr>
        </p:nvGraphicFramePr>
        <p:xfrm>
          <a:off x="640557" y="5363075"/>
          <a:ext cx="1328025" cy="560597"/>
        </p:xfrm>
        <a:graphic>
          <a:graphicData uri="http://schemas.openxmlformats.org/presentationml/2006/ole">
            <mc:AlternateContent xmlns:mc="http://schemas.openxmlformats.org/markup-compatibility/2006">
              <mc:Choice xmlns:v="urn:schemas-microsoft-com:vml" Requires="v">
                <p:oleObj name="Equation" r:id="rId8" imgW="482400" imgH="241200" progId="Equation.DSMT4">
                  <p:embed/>
                </p:oleObj>
              </mc:Choice>
              <mc:Fallback>
                <p:oleObj name="Equation" r:id="rId8" imgW="482400" imgH="241200" progId="Equation.DSMT4">
                  <p:embed/>
                  <p:pic>
                    <p:nvPicPr>
                      <p:cNvPr id="0" name=""/>
                      <p:cNvPicPr>
                        <a:picLocks noChangeAspect="1" noChangeArrowheads="1"/>
                      </p:cNvPicPr>
                      <p:nvPr/>
                    </p:nvPicPr>
                    <p:blipFill>
                      <a:blip r:embed="rId9"/>
                      <a:srcRect/>
                      <a:stretch>
                        <a:fillRect/>
                      </a:stretch>
                    </p:blipFill>
                    <p:spPr bwMode="auto">
                      <a:xfrm>
                        <a:off x="640557" y="5363075"/>
                        <a:ext cx="1328025" cy="560597"/>
                      </a:xfrm>
                      <a:prstGeom prst="rect">
                        <a:avLst/>
                      </a:prstGeom>
                      <a:solidFill>
                        <a:schemeClr val="accent5">
                          <a:lumMod val="90000"/>
                        </a:schemeClr>
                      </a:solidFill>
                      <a:ln>
                        <a:noFill/>
                      </a:ln>
                    </p:spPr>
                  </p:pic>
                </p:oleObj>
              </mc:Fallback>
            </mc:AlternateContent>
          </a:graphicData>
        </a:graphic>
      </p:graphicFrame>
      <p:graphicFrame>
        <p:nvGraphicFramePr>
          <p:cNvPr id="19" name="Object 15"/>
          <p:cNvGraphicFramePr>
            <a:graphicFrameLocks noChangeAspect="1"/>
          </p:cNvGraphicFramePr>
          <p:nvPr>
            <p:extLst>
              <p:ext uri="{D42A27DB-BD31-4B8C-83A1-F6EECF244321}">
                <p14:modId xmlns:p14="http://schemas.microsoft.com/office/powerpoint/2010/main" val="3124489612"/>
              </p:ext>
            </p:extLst>
          </p:nvPr>
        </p:nvGraphicFramePr>
        <p:xfrm>
          <a:off x="3376517" y="2551288"/>
          <a:ext cx="2568588" cy="541406"/>
        </p:xfrm>
        <a:graphic>
          <a:graphicData uri="http://schemas.openxmlformats.org/presentationml/2006/ole">
            <mc:AlternateContent xmlns:mc="http://schemas.openxmlformats.org/markup-compatibility/2006">
              <mc:Choice xmlns:v="urn:schemas-microsoft-com:vml" Requires="v">
                <p:oleObj name="Equation" r:id="rId10" imgW="1180800" imgH="253800" progId="Equation.DSMT4">
                  <p:embed/>
                </p:oleObj>
              </mc:Choice>
              <mc:Fallback>
                <p:oleObj name="Equation" r:id="rId10" imgW="1180800" imgH="253800" progId="Equation.DSMT4">
                  <p:embed/>
                  <p:pic>
                    <p:nvPicPr>
                      <p:cNvPr id="0" name=""/>
                      <p:cNvPicPr>
                        <a:picLocks noChangeAspect="1" noChangeArrowheads="1"/>
                      </p:cNvPicPr>
                      <p:nvPr/>
                    </p:nvPicPr>
                    <p:blipFill>
                      <a:blip r:embed="rId11"/>
                      <a:srcRect/>
                      <a:stretch>
                        <a:fillRect/>
                      </a:stretch>
                    </p:blipFill>
                    <p:spPr bwMode="auto">
                      <a:xfrm>
                        <a:off x="3376517" y="2551288"/>
                        <a:ext cx="2568588" cy="541406"/>
                      </a:xfrm>
                      <a:prstGeom prst="rect">
                        <a:avLst/>
                      </a:prstGeom>
                      <a:noFill/>
                      <a:ln>
                        <a:noFill/>
                      </a:ln>
                    </p:spPr>
                  </p:pic>
                </p:oleObj>
              </mc:Fallback>
            </mc:AlternateContent>
          </a:graphicData>
        </a:graphic>
      </p:graphicFrame>
      <p:graphicFrame>
        <p:nvGraphicFramePr>
          <p:cNvPr id="22" name="Object 38"/>
          <p:cNvGraphicFramePr>
            <a:graphicFrameLocks noChangeAspect="1"/>
          </p:cNvGraphicFramePr>
          <p:nvPr>
            <p:extLst>
              <p:ext uri="{D42A27DB-BD31-4B8C-83A1-F6EECF244321}">
                <p14:modId xmlns:p14="http://schemas.microsoft.com/office/powerpoint/2010/main" val="1796072004"/>
              </p:ext>
            </p:extLst>
          </p:nvPr>
        </p:nvGraphicFramePr>
        <p:xfrm>
          <a:off x="5510689" y="3562242"/>
          <a:ext cx="1738198" cy="543874"/>
        </p:xfrm>
        <a:graphic>
          <a:graphicData uri="http://schemas.openxmlformats.org/presentationml/2006/ole">
            <mc:AlternateContent xmlns:mc="http://schemas.openxmlformats.org/markup-compatibility/2006">
              <mc:Choice xmlns:v="urn:schemas-microsoft-com:vml" Requires="v">
                <p:oleObj name="Equation" r:id="rId12" imgW="685800" imgH="241200" progId="Equation.DSMT4">
                  <p:embed/>
                </p:oleObj>
              </mc:Choice>
              <mc:Fallback>
                <p:oleObj name="Equation" r:id="rId12" imgW="685800" imgH="241200" progId="Equation.DSMT4">
                  <p:embed/>
                  <p:pic>
                    <p:nvPicPr>
                      <p:cNvPr id="0" name=""/>
                      <p:cNvPicPr>
                        <a:picLocks noChangeAspect="1" noChangeArrowheads="1"/>
                      </p:cNvPicPr>
                      <p:nvPr/>
                    </p:nvPicPr>
                    <p:blipFill>
                      <a:blip r:embed="rId13"/>
                      <a:srcRect/>
                      <a:stretch>
                        <a:fillRect/>
                      </a:stretch>
                    </p:blipFill>
                    <p:spPr bwMode="auto">
                      <a:xfrm>
                        <a:off x="5510689" y="3562242"/>
                        <a:ext cx="1738198" cy="543874"/>
                      </a:xfrm>
                      <a:prstGeom prst="rect">
                        <a:avLst/>
                      </a:prstGeom>
                      <a:solidFill>
                        <a:schemeClr val="accent6">
                          <a:lumMod val="20000"/>
                          <a:lumOff val="80000"/>
                        </a:schemeClr>
                      </a:solidFill>
                      <a:ln>
                        <a:noFill/>
                      </a:ln>
                    </p:spPr>
                  </p:pic>
                </p:oleObj>
              </mc:Fallback>
            </mc:AlternateContent>
          </a:graphicData>
        </a:graphic>
      </p:graphicFrame>
      <p:graphicFrame>
        <p:nvGraphicFramePr>
          <p:cNvPr id="23" name="Object 37"/>
          <p:cNvGraphicFramePr>
            <a:graphicFrameLocks noChangeAspect="1"/>
          </p:cNvGraphicFramePr>
          <p:nvPr>
            <p:extLst>
              <p:ext uri="{D42A27DB-BD31-4B8C-83A1-F6EECF244321}">
                <p14:modId xmlns:p14="http://schemas.microsoft.com/office/powerpoint/2010/main" val="592727214"/>
              </p:ext>
            </p:extLst>
          </p:nvPr>
        </p:nvGraphicFramePr>
        <p:xfrm>
          <a:off x="7380674" y="3562242"/>
          <a:ext cx="1036636" cy="531587"/>
        </p:xfrm>
        <a:graphic>
          <a:graphicData uri="http://schemas.openxmlformats.org/presentationml/2006/ole">
            <mc:AlternateContent xmlns:mc="http://schemas.openxmlformats.org/markup-compatibility/2006">
              <mc:Choice xmlns:v="urn:schemas-microsoft-com:vml" Requires="v">
                <p:oleObj name="Equation" r:id="rId14" imgW="444240" imgH="228600" progId="Equation.DSMT4">
                  <p:embed/>
                </p:oleObj>
              </mc:Choice>
              <mc:Fallback>
                <p:oleObj name="Equation" r:id="rId14" imgW="444240" imgH="228600" progId="Equation.DSMT4">
                  <p:embed/>
                  <p:pic>
                    <p:nvPicPr>
                      <p:cNvPr id="0" name=""/>
                      <p:cNvPicPr>
                        <a:picLocks noChangeAspect="1" noChangeArrowheads="1"/>
                      </p:cNvPicPr>
                      <p:nvPr/>
                    </p:nvPicPr>
                    <p:blipFill>
                      <a:blip r:embed="rId15"/>
                      <a:srcRect/>
                      <a:stretch>
                        <a:fillRect/>
                      </a:stretch>
                    </p:blipFill>
                    <p:spPr bwMode="auto">
                      <a:xfrm>
                        <a:off x="7380674" y="3562242"/>
                        <a:ext cx="1036636" cy="531587"/>
                      </a:xfrm>
                      <a:prstGeom prst="rect">
                        <a:avLst/>
                      </a:prstGeom>
                      <a:solidFill>
                        <a:schemeClr val="accent6">
                          <a:lumMod val="20000"/>
                          <a:lumOff val="80000"/>
                        </a:schemeClr>
                      </a:solidFill>
                      <a:ln>
                        <a:noFill/>
                      </a:ln>
                    </p:spPr>
                  </p:pic>
                </p:oleObj>
              </mc:Fallback>
            </mc:AlternateContent>
          </a:graphicData>
        </a:graphic>
      </p:graphicFrame>
      <p:graphicFrame>
        <p:nvGraphicFramePr>
          <p:cNvPr id="26" name="Object 36"/>
          <p:cNvGraphicFramePr>
            <a:graphicFrameLocks noChangeAspect="1"/>
          </p:cNvGraphicFramePr>
          <p:nvPr>
            <p:extLst>
              <p:ext uri="{D42A27DB-BD31-4B8C-83A1-F6EECF244321}">
                <p14:modId xmlns:p14="http://schemas.microsoft.com/office/powerpoint/2010/main" val="650789173"/>
              </p:ext>
            </p:extLst>
          </p:nvPr>
        </p:nvGraphicFramePr>
        <p:xfrm>
          <a:off x="5530962" y="4135212"/>
          <a:ext cx="1234453" cy="513387"/>
        </p:xfrm>
        <a:graphic>
          <a:graphicData uri="http://schemas.openxmlformats.org/presentationml/2006/ole">
            <mc:AlternateContent xmlns:mc="http://schemas.openxmlformats.org/markup-compatibility/2006">
              <mc:Choice xmlns:v="urn:schemas-microsoft-com:vml" Requires="v">
                <p:oleObj name="Equation" r:id="rId16" imgW="507960" imgH="241200" progId="Equation.DSMT4">
                  <p:embed/>
                </p:oleObj>
              </mc:Choice>
              <mc:Fallback>
                <p:oleObj name="Equation" r:id="rId16" imgW="507960" imgH="241200" progId="Equation.DSMT4">
                  <p:embed/>
                  <p:pic>
                    <p:nvPicPr>
                      <p:cNvPr id="0" name=""/>
                      <p:cNvPicPr>
                        <a:picLocks noChangeAspect="1" noChangeArrowheads="1"/>
                      </p:cNvPicPr>
                      <p:nvPr/>
                    </p:nvPicPr>
                    <p:blipFill>
                      <a:blip r:embed="rId17"/>
                      <a:srcRect/>
                      <a:stretch>
                        <a:fillRect/>
                      </a:stretch>
                    </p:blipFill>
                    <p:spPr bwMode="auto">
                      <a:xfrm>
                        <a:off x="5530962" y="4135212"/>
                        <a:ext cx="1234453" cy="513387"/>
                      </a:xfrm>
                      <a:prstGeom prst="rect">
                        <a:avLst/>
                      </a:prstGeom>
                      <a:solidFill>
                        <a:schemeClr val="accent6">
                          <a:lumMod val="20000"/>
                          <a:lumOff val="80000"/>
                        </a:schemeClr>
                      </a:solidFill>
                      <a:ln>
                        <a:noFill/>
                      </a:ln>
                    </p:spPr>
                  </p:pic>
                </p:oleObj>
              </mc:Fallback>
            </mc:AlternateContent>
          </a:graphicData>
        </a:graphic>
      </p:graphicFrame>
      <p:graphicFrame>
        <p:nvGraphicFramePr>
          <p:cNvPr id="29" name="Object 34"/>
          <p:cNvGraphicFramePr>
            <a:graphicFrameLocks noChangeAspect="1"/>
          </p:cNvGraphicFramePr>
          <p:nvPr>
            <p:extLst>
              <p:ext uri="{D42A27DB-BD31-4B8C-83A1-F6EECF244321}">
                <p14:modId xmlns:p14="http://schemas.microsoft.com/office/powerpoint/2010/main" val="996664960"/>
              </p:ext>
            </p:extLst>
          </p:nvPr>
        </p:nvGraphicFramePr>
        <p:xfrm>
          <a:off x="5552787" y="4703148"/>
          <a:ext cx="1353992" cy="588406"/>
        </p:xfrm>
        <a:graphic>
          <a:graphicData uri="http://schemas.openxmlformats.org/presentationml/2006/ole">
            <mc:AlternateContent xmlns:mc="http://schemas.openxmlformats.org/markup-compatibility/2006">
              <mc:Choice xmlns:v="urn:schemas-microsoft-com:vml" Requires="v">
                <p:oleObj name="Equation" r:id="rId18" imgW="533160" imgH="266400" progId="Equation.DSMT4">
                  <p:embed/>
                </p:oleObj>
              </mc:Choice>
              <mc:Fallback>
                <p:oleObj name="Equation" r:id="rId18" imgW="533160" imgH="266400" progId="Equation.DSMT4">
                  <p:embed/>
                  <p:pic>
                    <p:nvPicPr>
                      <p:cNvPr id="0" name=""/>
                      <p:cNvPicPr>
                        <a:picLocks noChangeAspect="1" noChangeArrowheads="1"/>
                      </p:cNvPicPr>
                      <p:nvPr/>
                    </p:nvPicPr>
                    <p:blipFill>
                      <a:blip r:embed="rId19"/>
                      <a:srcRect/>
                      <a:stretch>
                        <a:fillRect/>
                      </a:stretch>
                    </p:blipFill>
                    <p:spPr bwMode="auto">
                      <a:xfrm>
                        <a:off x="5552787" y="4703148"/>
                        <a:ext cx="1353992" cy="588406"/>
                      </a:xfrm>
                      <a:prstGeom prst="rect">
                        <a:avLst/>
                      </a:prstGeom>
                      <a:solidFill>
                        <a:schemeClr val="accent6">
                          <a:lumMod val="20000"/>
                          <a:lumOff val="80000"/>
                        </a:schemeClr>
                      </a:solidFill>
                      <a:ln>
                        <a:noFill/>
                      </a:ln>
                    </p:spPr>
                  </p:pic>
                </p:oleObj>
              </mc:Fallback>
            </mc:AlternateContent>
          </a:graphicData>
        </a:graphic>
      </p:graphicFrame>
      <p:graphicFrame>
        <p:nvGraphicFramePr>
          <p:cNvPr id="30" name="Object 33"/>
          <p:cNvGraphicFramePr>
            <a:graphicFrameLocks noChangeAspect="1"/>
          </p:cNvGraphicFramePr>
          <p:nvPr>
            <p:extLst>
              <p:ext uri="{D42A27DB-BD31-4B8C-83A1-F6EECF244321}">
                <p14:modId xmlns:p14="http://schemas.microsoft.com/office/powerpoint/2010/main" val="651420720"/>
              </p:ext>
            </p:extLst>
          </p:nvPr>
        </p:nvGraphicFramePr>
        <p:xfrm>
          <a:off x="7400560" y="4711782"/>
          <a:ext cx="1016750" cy="546639"/>
        </p:xfrm>
        <a:graphic>
          <a:graphicData uri="http://schemas.openxmlformats.org/presentationml/2006/ole">
            <mc:AlternateContent xmlns:mc="http://schemas.openxmlformats.org/markup-compatibility/2006">
              <mc:Choice xmlns:v="urn:schemas-microsoft-com:vml" Requires="v">
                <p:oleObj name="Equation" r:id="rId20" imgW="444240" imgH="228600" progId="Equation.DSMT4">
                  <p:embed/>
                </p:oleObj>
              </mc:Choice>
              <mc:Fallback>
                <p:oleObj name="Equation" r:id="rId20" imgW="444240" imgH="228600" progId="Equation.DSMT4">
                  <p:embed/>
                  <p:pic>
                    <p:nvPicPr>
                      <p:cNvPr id="0" name=""/>
                      <p:cNvPicPr>
                        <a:picLocks noChangeAspect="1" noChangeArrowheads="1"/>
                      </p:cNvPicPr>
                      <p:nvPr/>
                    </p:nvPicPr>
                    <p:blipFill>
                      <a:blip r:embed="rId21"/>
                      <a:srcRect/>
                      <a:stretch>
                        <a:fillRect/>
                      </a:stretch>
                    </p:blipFill>
                    <p:spPr bwMode="auto">
                      <a:xfrm>
                        <a:off x="7400560" y="4711782"/>
                        <a:ext cx="1016750" cy="546639"/>
                      </a:xfrm>
                      <a:prstGeom prst="rect">
                        <a:avLst/>
                      </a:prstGeom>
                      <a:solidFill>
                        <a:schemeClr val="accent6">
                          <a:lumMod val="20000"/>
                          <a:lumOff val="80000"/>
                        </a:schemeClr>
                      </a:solidFill>
                      <a:ln>
                        <a:noFill/>
                      </a:ln>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290379919"/>
              </p:ext>
            </p:extLst>
          </p:nvPr>
        </p:nvGraphicFramePr>
        <p:xfrm>
          <a:off x="7380674" y="4135212"/>
          <a:ext cx="1283532" cy="526175"/>
        </p:xfrm>
        <a:graphic>
          <a:graphicData uri="http://schemas.openxmlformats.org/presentationml/2006/ole">
            <mc:AlternateContent xmlns:mc="http://schemas.openxmlformats.org/markup-compatibility/2006">
              <mc:Choice xmlns:v="urn:schemas-microsoft-com:vml" Requires="v">
                <p:oleObj name="Equation" r:id="rId22" imgW="545760" imgH="241200" progId="Equation.DSMT4">
                  <p:embed/>
                </p:oleObj>
              </mc:Choice>
              <mc:Fallback>
                <p:oleObj name="Equation" r:id="rId22" imgW="545760" imgH="241200" progId="Equation.DSMT4">
                  <p:embed/>
                  <p:pic>
                    <p:nvPicPr>
                      <p:cNvPr id="0" name=""/>
                      <p:cNvPicPr/>
                      <p:nvPr/>
                    </p:nvPicPr>
                    <p:blipFill>
                      <a:blip r:embed="rId23"/>
                      <a:stretch>
                        <a:fillRect/>
                      </a:stretch>
                    </p:blipFill>
                    <p:spPr>
                      <a:xfrm>
                        <a:off x="7380674" y="4135212"/>
                        <a:ext cx="1283532" cy="526175"/>
                      </a:xfrm>
                      <a:prstGeom prst="rect">
                        <a:avLst/>
                      </a:prstGeom>
                      <a:solidFill>
                        <a:schemeClr val="accent6">
                          <a:lumMod val="20000"/>
                          <a:lumOff val="80000"/>
                        </a:schemeClr>
                      </a:solidFill>
                    </p:spPr>
                  </p:pic>
                </p:oleObj>
              </mc:Fallback>
            </mc:AlternateContent>
          </a:graphicData>
        </a:graphic>
      </p:graphicFrame>
      <p:sp>
        <p:nvSpPr>
          <p:cNvPr id="3" name="右箭头 2"/>
          <p:cNvSpPr/>
          <p:nvPr/>
        </p:nvSpPr>
        <p:spPr bwMode="auto">
          <a:xfrm>
            <a:off x="4257040" y="4669278"/>
            <a:ext cx="1158240" cy="386080"/>
          </a:xfrm>
          <a:prstGeom prst="rightArrow">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41784044"/>
              </p:ext>
            </p:extLst>
          </p:nvPr>
        </p:nvGraphicFramePr>
        <p:xfrm>
          <a:off x="5567001" y="5291554"/>
          <a:ext cx="1325563" cy="558800"/>
        </p:xfrm>
        <a:graphic>
          <a:graphicData uri="http://schemas.openxmlformats.org/presentationml/2006/ole">
            <mc:AlternateContent xmlns:mc="http://schemas.openxmlformats.org/markup-compatibility/2006">
              <mc:Choice xmlns:v="urn:schemas-microsoft-com:vml" Requires="v">
                <p:oleObj name="Equation" r:id="rId24" imgW="1325979" imgH="559460" progId="Equation.DSMT4">
                  <p:embed/>
                </p:oleObj>
              </mc:Choice>
              <mc:Fallback>
                <p:oleObj name="Equation" r:id="rId24" imgW="1325979" imgH="559460" progId="Equation.DSMT4">
                  <p:embed/>
                  <p:pic>
                    <p:nvPicPr>
                      <p:cNvPr id="0" name=""/>
                      <p:cNvPicPr/>
                      <p:nvPr/>
                    </p:nvPicPr>
                    <p:blipFill>
                      <a:blip r:embed="rId25"/>
                      <a:stretch>
                        <a:fillRect/>
                      </a:stretch>
                    </p:blipFill>
                    <p:spPr>
                      <a:xfrm>
                        <a:off x="5567001" y="5291554"/>
                        <a:ext cx="1325563" cy="558800"/>
                      </a:xfrm>
                      <a:prstGeom prst="rect">
                        <a:avLst/>
                      </a:prstGeom>
                    </p:spPr>
                  </p:pic>
                </p:oleObj>
              </mc:Fallback>
            </mc:AlternateContent>
          </a:graphicData>
        </a:graphic>
      </p:graphicFrame>
      <p:sp>
        <p:nvSpPr>
          <p:cNvPr id="31" name="矩形 30"/>
          <p:cNvSpPr/>
          <p:nvPr/>
        </p:nvSpPr>
        <p:spPr>
          <a:xfrm>
            <a:off x="183960" y="612572"/>
            <a:ext cx="8593199" cy="683264"/>
          </a:xfrm>
          <a:prstGeom prst="rect">
            <a:avLst/>
          </a:prstGeom>
          <a:solidFill>
            <a:schemeClr val="bg1"/>
          </a:solidFill>
        </p:spPr>
        <p:txBody>
          <a:bodyPr wrap="square">
            <a:spAutoFit/>
          </a:bodyPr>
          <a:lstStyle/>
          <a:p>
            <a:pPr fontAlgn="auto">
              <a:lnSpc>
                <a:spcPct val="120000"/>
              </a:lnSpc>
              <a:spcBef>
                <a:spcPts val="600"/>
              </a:spcBef>
              <a:spcAft>
                <a:spcPts val="300"/>
              </a:spcAft>
            </a:pPr>
            <a:r>
              <a:rPr lang="zh-CN" altLang="en-US" sz="3200" dirty="0">
                <a:solidFill>
                  <a:srgbClr val="0000FF"/>
                </a:solidFill>
                <a:latin typeface="+mn-ea"/>
                <a:ea typeface="+mn-ea"/>
                <a:cs typeface="+mn-ea"/>
              </a:rPr>
              <a:t>例</a:t>
            </a:r>
            <a:r>
              <a:rPr lang="en-US" altLang="zh-CN" sz="3200" dirty="0">
                <a:solidFill>
                  <a:srgbClr val="0000FF"/>
                </a:solidFill>
                <a:latin typeface="+mn-ea"/>
                <a:ea typeface="+mn-ea"/>
                <a:cs typeface="+mn-ea"/>
              </a:rPr>
              <a:t>16</a:t>
            </a:r>
            <a:r>
              <a:rPr lang="zh-CN" altLang="en-US" sz="3200" dirty="0">
                <a:solidFill>
                  <a:srgbClr val="0000FF"/>
                </a:solidFill>
                <a:latin typeface="+mn-ea"/>
                <a:ea typeface="+mn-ea"/>
                <a:cs typeface="+mn-ea"/>
              </a:rPr>
              <a:t>：</a:t>
            </a:r>
            <a:r>
              <a:rPr lang="zh-CN" altLang="en-US" sz="3200" dirty="0">
                <a:latin typeface="+mn-ea"/>
                <a:ea typeface="+mn-ea"/>
                <a:cs typeface="+mn-ea"/>
              </a:rPr>
              <a:t>试设计一个五进制加法计数器</a:t>
            </a:r>
            <a:endParaRPr lang="zh-CN" altLang="en-US" sz="3200" dirty="0">
              <a:solidFill>
                <a:srgbClr val="0000FF"/>
              </a:solidFill>
              <a:latin typeface="+mn-ea"/>
              <a:ea typeface="+mn-ea"/>
              <a:cs typeface="+mn-ea"/>
              <a:sym typeface="+mn-lt"/>
            </a:endParaRPr>
          </a:p>
        </p:txBody>
      </p:sp>
    </p:spTree>
    <p:extLst>
      <p:ext uri="{BB962C8B-B14F-4D97-AF65-F5344CB8AC3E}">
        <p14:creationId xmlns:p14="http://schemas.microsoft.com/office/powerpoint/2010/main" val="148352189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6"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inHorizontal)">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Rectangle 3"/>
          <p:cNvSpPr txBox="1">
            <a:spLocks noChangeArrowheads="1"/>
          </p:cNvSpPr>
          <p:nvPr/>
        </p:nvSpPr>
        <p:spPr>
          <a:xfrm>
            <a:off x="41251" y="122792"/>
            <a:ext cx="8234287" cy="85990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00050" lvl="1" indent="0" eaLnBrk="1" hangingPunct="1">
              <a:lnSpc>
                <a:spcPct val="130000"/>
              </a:lnSpc>
              <a:buNone/>
            </a:pPr>
            <a:r>
              <a:rPr lang="zh-CN" altLang="en-US" sz="2400" b="0" dirty="0">
                <a:latin typeface="+mn-ea"/>
              </a:rPr>
              <a:t>⑸ 按照驱动方程和输出方程画出逻辑图。</a:t>
            </a: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b="0" dirty="0"/>
          </a:p>
          <a:p>
            <a:pPr algn="just" eaLnBrk="1" hangingPunct="1">
              <a:lnSpc>
                <a:spcPct val="120000"/>
              </a:lnSpc>
              <a:spcBef>
                <a:spcPts val="300"/>
              </a:spcBef>
              <a:spcAft>
                <a:spcPts val="300"/>
              </a:spcAft>
            </a:pPr>
            <a:endParaRPr lang="en-US" altLang="zh-CN" sz="2400" b="0" kern="0" dirty="0">
              <a:solidFill>
                <a:srgbClr val="800000"/>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59278296"/>
              </p:ext>
            </p:extLst>
          </p:nvPr>
        </p:nvGraphicFramePr>
        <p:xfrm>
          <a:off x="1137920" y="750444"/>
          <a:ext cx="5415280" cy="2406428"/>
        </p:xfrm>
        <a:graphic>
          <a:graphicData uri="http://schemas.openxmlformats.org/presentationml/2006/ole">
            <mc:AlternateContent xmlns:mc="http://schemas.openxmlformats.org/markup-compatibility/2006">
              <mc:Choice xmlns:v="urn:schemas-microsoft-com:vml" Requires="v">
                <p:oleObj name="Visio" r:id="rId2" imgW="7146637" imgH="3172824" progId="Visio.Drawing.11">
                  <p:embed/>
                </p:oleObj>
              </mc:Choice>
              <mc:Fallback>
                <p:oleObj name="Visio" r:id="rId2" imgW="7146637" imgH="3172824" progId="Visio.Drawing.11">
                  <p:embed/>
                  <p:pic>
                    <p:nvPicPr>
                      <p:cNvPr id="0" name="Object 1"/>
                      <p:cNvPicPr>
                        <a:picLocks noChangeAspect="1" noChangeArrowheads="1"/>
                      </p:cNvPicPr>
                      <p:nvPr/>
                    </p:nvPicPr>
                    <p:blipFill>
                      <a:blip r:embed="rId3"/>
                      <a:srcRect/>
                      <a:stretch>
                        <a:fillRect/>
                      </a:stretch>
                    </p:blipFill>
                    <p:spPr bwMode="auto">
                      <a:xfrm>
                        <a:off x="1137920" y="750444"/>
                        <a:ext cx="5415280" cy="2406428"/>
                      </a:xfrm>
                      <a:prstGeom prst="rect">
                        <a:avLst/>
                      </a:prstGeom>
                      <a:noFill/>
                    </p:spPr>
                  </p:pic>
                </p:oleObj>
              </mc:Fallback>
            </mc:AlternateContent>
          </a:graphicData>
        </a:graphic>
      </p:graphicFrame>
      <p:sp>
        <p:nvSpPr>
          <p:cNvPr id="9" name="Rectangle 3"/>
          <p:cNvSpPr txBox="1">
            <a:spLocks noChangeArrowheads="1"/>
          </p:cNvSpPr>
          <p:nvPr/>
        </p:nvSpPr>
        <p:spPr>
          <a:xfrm>
            <a:off x="134241" y="3139412"/>
            <a:ext cx="8234287" cy="6349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00050" lvl="1" indent="0" eaLnBrk="1" hangingPunct="1">
              <a:lnSpc>
                <a:spcPct val="130000"/>
              </a:lnSpc>
              <a:buNone/>
            </a:pPr>
            <a:r>
              <a:rPr lang="zh-CN" altLang="en-US" sz="2400" b="0" dirty="0">
                <a:latin typeface="+mn-ea"/>
              </a:rPr>
              <a:t>⑹ 画出全状态图，检查所设计的电路能否自启动。</a:t>
            </a: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b="0" dirty="0"/>
          </a:p>
          <a:p>
            <a:pPr algn="just" eaLnBrk="1" hangingPunct="1">
              <a:lnSpc>
                <a:spcPct val="120000"/>
              </a:lnSpc>
              <a:spcBef>
                <a:spcPts val="300"/>
              </a:spcBef>
              <a:spcAft>
                <a:spcPts val="300"/>
              </a:spcAft>
            </a:pPr>
            <a:endParaRPr lang="en-US" altLang="zh-CN" sz="2400" b="0" kern="0" dirty="0">
              <a:solidFill>
                <a:srgbClr val="800000"/>
              </a:solidFill>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415479313"/>
              </p:ext>
            </p:extLst>
          </p:nvPr>
        </p:nvGraphicFramePr>
        <p:xfrm>
          <a:off x="826163" y="3774364"/>
          <a:ext cx="5869277" cy="2289760"/>
        </p:xfrm>
        <a:graphic>
          <a:graphicData uri="http://schemas.openxmlformats.org/presentationml/2006/ole">
            <mc:AlternateContent xmlns:mc="http://schemas.openxmlformats.org/markup-compatibility/2006">
              <mc:Choice xmlns:v="urn:schemas-microsoft-com:vml" Requires="v">
                <p:oleObj name="Visio" r:id="rId4" imgW="5830982" imgH="2276424" progId="Visio.Drawing.11">
                  <p:embed/>
                </p:oleObj>
              </mc:Choice>
              <mc:Fallback>
                <p:oleObj name="Visio" r:id="rId4" imgW="5830982" imgH="2276424" progId="Visio.Drawing.11">
                  <p:embed/>
                  <p:pic>
                    <p:nvPicPr>
                      <p:cNvPr id="0" name="Object 5"/>
                      <p:cNvPicPr>
                        <a:picLocks noChangeAspect="1" noChangeArrowheads="1"/>
                      </p:cNvPicPr>
                      <p:nvPr/>
                    </p:nvPicPr>
                    <p:blipFill>
                      <a:blip r:embed="rId5"/>
                      <a:srcRect/>
                      <a:stretch>
                        <a:fillRect/>
                      </a:stretch>
                    </p:blipFill>
                    <p:spPr bwMode="auto">
                      <a:xfrm>
                        <a:off x="826163" y="3774364"/>
                        <a:ext cx="5869277" cy="2289760"/>
                      </a:xfrm>
                      <a:prstGeom prst="rect">
                        <a:avLst/>
                      </a:prstGeom>
                      <a:noFill/>
                    </p:spPr>
                  </p:pic>
                </p:oleObj>
              </mc:Fallback>
            </mc:AlternateContent>
          </a:graphicData>
        </a:graphic>
      </p:graphicFrame>
      <p:sp>
        <p:nvSpPr>
          <p:cNvPr id="14" name="Rectangle 3"/>
          <p:cNvSpPr txBox="1">
            <a:spLocks noChangeArrowheads="1"/>
          </p:cNvSpPr>
          <p:nvPr/>
        </p:nvSpPr>
        <p:spPr>
          <a:xfrm>
            <a:off x="175492" y="6064124"/>
            <a:ext cx="8968508" cy="6349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00050" lvl="1" indent="0" eaLnBrk="1" hangingPunct="1">
              <a:lnSpc>
                <a:spcPct val="130000"/>
              </a:lnSpc>
              <a:buNone/>
            </a:pPr>
            <a:r>
              <a:rPr lang="zh-CN" altLang="en-US" sz="2400" b="0" dirty="0">
                <a:latin typeface="+mn-ea"/>
              </a:rPr>
              <a:t>所有初始状态在若干时钟周期后都可以进入主循环，能自启动。</a:t>
            </a: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dirty="0">
              <a:solidFill>
                <a:srgbClr val="00FFFF"/>
              </a:solidFill>
            </a:endParaRPr>
          </a:p>
          <a:p>
            <a:pPr algn="just" eaLnBrk="1" hangingPunct="1">
              <a:lnSpc>
                <a:spcPct val="120000"/>
              </a:lnSpc>
              <a:spcBef>
                <a:spcPts val="300"/>
              </a:spcBef>
              <a:spcAft>
                <a:spcPts val="300"/>
              </a:spcAft>
            </a:pPr>
            <a:endParaRPr lang="zh-CN" altLang="en-US" sz="2400" b="0" dirty="0"/>
          </a:p>
          <a:p>
            <a:pPr algn="just" eaLnBrk="1" hangingPunct="1">
              <a:lnSpc>
                <a:spcPct val="120000"/>
              </a:lnSpc>
              <a:spcBef>
                <a:spcPts val="300"/>
              </a:spcBef>
              <a:spcAft>
                <a:spcPts val="300"/>
              </a:spcAft>
            </a:pPr>
            <a:endParaRPr lang="en-US" altLang="zh-CN" sz="2400" b="0" kern="0" dirty="0">
              <a:solidFill>
                <a:srgbClr val="800000"/>
              </a:solidFill>
            </a:endParaRPr>
          </a:p>
        </p:txBody>
      </p:sp>
    </p:spTree>
    <p:extLst>
      <p:ext uri="{BB962C8B-B14F-4D97-AF65-F5344CB8AC3E}">
        <p14:creationId xmlns:p14="http://schemas.microsoft.com/office/powerpoint/2010/main" val="385307131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Rectangle 2"/>
          <p:cNvSpPr>
            <a:spLocks noChangeArrowheads="1"/>
          </p:cNvSpPr>
          <p:nvPr/>
        </p:nvSpPr>
        <p:spPr bwMode="auto">
          <a:xfrm>
            <a:off x="287101" y="141295"/>
            <a:ext cx="5919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00000"/>
              </a:lnSpc>
              <a:spcBef>
                <a:spcPct val="0"/>
              </a:spcBef>
              <a:buClr>
                <a:srgbClr val="0000CC"/>
              </a:buClr>
              <a:buFont typeface="Arial" panose="020B0604020202020204" pitchFamily="34" charset="0"/>
              <a:buChar char="•"/>
            </a:pPr>
            <a:r>
              <a:rPr kumimoji="1" lang="zh-CN" altLang="en-US" sz="2400" b="0" i="0" dirty="0">
                <a:latin typeface="+mn-ea"/>
                <a:ea typeface="+mn-ea"/>
              </a:rPr>
              <a:t>若选用</a:t>
            </a:r>
            <a:r>
              <a:rPr kumimoji="1" lang="en-US" altLang="zh-CN" sz="2400" b="0" i="0" dirty="0">
                <a:latin typeface="+mn-ea"/>
                <a:ea typeface="+mn-ea"/>
              </a:rPr>
              <a:t>D</a:t>
            </a:r>
            <a:r>
              <a:rPr kumimoji="1" lang="zh-CN" altLang="en-US" sz="2400" b="0" i="0" dirty="0">
                <a:latin typeface="+mn-ea"/>
                <a:ea typeface="+mn-ea"/>
              </a:rPr>
              <a:t>触发器，状态方程为 </a:t>
            </a:r>
          </a:p>
        </p:txBody>
      </p:sp>
      <p:graphicFrame>
        <p:nvGraphicFramePr>
          <p:cNvPr id="11" name="Object 3"/>
          <p:cNvGraphicFramePr>
            <a:graphicFrameLocks noChangeAspect="1"/>
          </p:cNvGraphicFramePr>
          <p:nvPr>
            <p:extLst>
              <p:ext uri="{D42A27DB-BD31-4B8C-83A1-F6EECF244321}">
                <p14:modId xmlns:p14="http://schemas.microsoft.com/office/powerpoint/2010/main" val="2061457967"/>
              </p:ext>
            </p:extLst>
          </p:nvPr>
        </p:nvGraphicFramePr>
        <p:xfrm>
          <a:off x="424022" y="769322"/>
          <a:ext cx="1859280" cy="513084"/>
        </p:xfrm>
        <a:graphic>
          <a:graphicData uri="http://schemas.openxmlformats.org/presentationml/2006/ole">
            <mc:AlternateContent xmlns:mc="http://schemas.openxmlformats.org/markup-compatibility/2006">
              <mc:Choice xmlns:v="urn:schemas-microsoft-com:vml" Requires="v">
                <p:oleObj name="Equation" r:id="rId6" imgW="787320" imgH="241200" progId="Equation.DSMT4">
                  <p:embed/>
                </p:oleObj>
              </mc:Choice>
              <mc:Fallback>
                <p:oleObj name="Equation" r:id="rId6" imgW="787320" imgH="241200" progId="Equation.DSMT4">
                  <p:embed/>
                  <p:pic>
                    <p:nvPicPr>
                      <p:cNvPr id="0" name=""/>
                      <p:cNvPicPr>
                        <a:picLocks noChangeAspect="1" noChangeArrowheads="1"/>
                      </p:cNvPicPr>
                      <p:nvPr/>
                    </p:nvPicPr>
                    <p:blipFill>
                      <a:blip r:embed="rId7"/>
                      <a:srcRect/>
                      <a:stretch>
                        <a:fillRect/>
                      </a:stretch>
                    </p:blipFill>
                    <p:spPr bwMode="auto">
                      <a:xfrm>
                        <a:off x="424022" y="769322"/>
                        <a:ext cx="1859280" cy="513084"/>
                      </a:xfrm>
                      <a:prstGeom prst="rect">
                        <a:avLst/>
                      </a:prstGeom>
                      <a:noFill/>
                      <a:ln>
                        <a:noFill/>
                      </a:ln>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77960662"/>
              </p:ext>
            </p:extLst>
          </p:nvPr>
        </p:nvGraphicFramePr>
        <p:xfrm>
          <a:off x="2399772" y="769322"/>
          <a:ext cx="4470241" cy="564649"/>
        </p:xfrm>
        <a:graphic>
          <a:graphicData uri="http://schemas.openxmlformats.org/presentationml/2006/ole">
            <mc:AlternateContent xmlns:mc="http://schemas.openxmlformats.org/markup-compatibility/2006">
              <mc:Choice xmlns:v="urn:schemas-microsoft-com:vml" Requires="v">
                <p:oleObj name="Equation" r:id="rId8" imgW="1968480" imgH="266400" progId="Equation.DSMT4">
                  <p:embed/>
                </p:oleObj>
              </mc:Choice>
              <mc:Fallback>
                <p:oleObj name="Equation" r:id="rId8" imgW="1968480" imgH="266400" progId="Equation.DSMT4">
                  <p:embed/>
                  <p:pic>
                    <p:nvPicPr>
                      <p:cNvPr id="0" name=""/>
                      <p:cNvPicPr>
                        <a:picLocks noChangeAspect="1" noChangeArrowheads="1"/>
                      </p:cNvPicPr>
                      <p:nvPr/>
                    </p:nvPicPr>
                    <p:blipFill>
                      <a:blip r:embed="rId9"/>
                      <a:srcRect/>
                      <a:stretch>
                        <a:fillRect/>
                      </a:stretch>
                    </p:blipFill>
                    <p:spPr bwMode="auto">
                      <a:xfrm>
                        <a:off x="2399772" y="769322"/>
                        <a:ext cx="4470241" cy="564649"/>
                      </a:xfrm>
                      <a:prstGeom prst="rect">
                        <a:avLst/>
                      </a:prstGeom>
                      <a:noFill/>
                      <a:ln>
                        <a:noFill/>
                      </a:ln>
                    </p:spPr>
                  </p:pic>
                </p:oleObj>
              </mc:Fallback>
            </mc:AlternateContent>
          </a:graphicData>
        </a:graphic>
      </p:graphicFrame>
      <p:graphicFrame>
        <p:nvGraphicFramePr>
          <p:cNvPr id="15" name="Object 7"/>
          <p:cNvGraphicFramePr>
            <a:graphicFrameLocks noChangeAspect="1"/>
          </p:cNvGraphicFramePr>
          <p:nvPr>
            <p:extLst>
              <p:ext uri="{D42A27DB-BD31-4B8C-83A1-F6EECF244321}">
                <p14:modId xmlns:p14="http://schemas.microsoft.com/office/powerpoint/2010/main" val="3754751866"/>
              </p:ext>
            </p:extLst>
          </p:nvPr>
        </p:nvGraphicFramePr>
        <p:xfrm>
          <a:off x="7047851" y="746163"/>
          <a:ext cx="1760869" cy="537969"/>
        </p:xfrm>
        <a:graphic>
          <a:graphicData uri="http://schemas.openxmlformats.org/presentationml/2006/ole">
            <mc:AlternateContent xmlns:mc="http://schemas.openxmlformats.org/markup-compatibility/2006">
              <mc:Choice xmlns:v="urn:schemas-microsoft-com:vml" Requires="v">
                <p:oleObj name="Equation" r:id="rId10" imgW="812520" imgH="266400" progId="Equation.DSMT4">
                  <p:embed/>
                </p:oleObj>
              </mc:Choice>
              <mc:Fallback>
                <p:oleObj name="Equation" r:id="rId10" imgW="812520" imgH="266400" progId="Equation.DSMT4">
                  <p:embed/>
                  <p:pic>
                    <p:nvPicPr>
                      <p:cNvPr id="0" name=""/>
                      <p:cNvPicPr>
                        <a:picLocks noChangeAspect="1" noChangeArrowheads="1"/>
                      </p:cNvPicPr>
                      <p:nvPr/>
                    </p:nvPicPr>
                    <p:blipFill>
                      <a:blip r:embed="rId11"/>
                      <a:srcRect/>
                      <a:stretch>
                        <a:fillRect/>
                      </a:stretch>
                    </p:blipFill>
                    <p:spPr bwMode="auto">
                      <a:xfrm>
                        <a:off x="7047851" y="746163"/>
                        <a:ext cx="1760869" cy="537969"/>
                      </a:xfrm>
                      <a:prstGeom prst="rect">
                        <a:avLst/>
                      </a:prstGeom>
                      <a:noFill/>
                      <a:ln>
                        <a:noFill/>
                      </a:ln>
                    </p:spPr>
                  </p:pic>
                </p:oleObj>
              </mc:Fallback>
            </mc:AlternateContent>
          </a:graphicData>
        </a:graphic>
      </p:graphicFrame>
      <p:sp>
        <p:nvSpPr>
          <p:cNvPr id="16" name="Rectangle 9"/>
          <p:cNvSpPr>
            <a:spLocks noChangeArrowheads="1"/>
          </p:cNvSpPr>
          <p:nvPr/>
        </p:nvSpPr>
        <p:spPr bwMode="auto">
          <a:xfrm>
            <a:off x="287101" y="1400923"/>
            <a:ext cx="4608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00000"/>
              </a:lnSpc>
              <a:spcBef>
                <a:spcPct val="0"/>
              </a:spcBef>
              <a:buClr>
                <a:srgbClr val="0000CC"/>
              </a:buClr>
              <a:buFont typeface="Arial" panose="020B0604020202020204" pitchFamily="34" charset="0"/>
              <a:buChar char="•"/>
            </a:pPr>
            <a:r>
              <a:rPr kumimoji="1" lang="zh-CN" altLang="en-US" sz="2400" b="0" dirty="0">
                <a:latin typeface="+mn-ea"/>
                <a:ea typeface="+mn-ea"/>
              </a:rPr>
              <a:t>进而</a:t>
            </a:r>
            <a:r>
              <a:rPr kumimoji="1" lang="zh-CN" altLang="en-US" sz="2400" b="0" i="0" dirty="0">
                <a:latin typeface="+mn-ea"/>
                <a:ea typeface="+mn-ea"/>
              </a:rPr>
              <a:t>求得驱动方程： </a:t>
            </a:r>
          </a:p>
        </p:txBody>
      </p:sp>
      <p:graphicFrame>
        <p:nvGraphicFramePr>
          <p:cNvPr id="17" name="Object 10"/>
          <p:cNvGraphicFramePr>
            <a:graphicFrameLocks noChangeAspect="1"/>
          </p:cNvGraphicFramePr>
          <p:nvPr>
            <p:extLst>
              <p:ext uri="{D42A27DB-BD31-4B8C-83A1-F6EECF244321}">
                <p14:modId xmlns:p14="http://schemas.microsoft.com/office/powerpoint/2010/main" val="2877904868"/>
              </p:ext>
            </p:extLst>
          </p:nvPr>
        </p:nvGraphicFramePr>
        <p:xfrm>
          <a:off x="424022" y="2038222"/>
          <a:ext cx="1496218" cy="507775"/>
        </p:xfrm>
        <a:graphic>
          <a:graphicData uri="http://schemas.openxmlformats.org/presentationml/2006/ole">
            <mc:AlternateContent xmlns:mc="http://schemas.openxmlformats.org/markup-compatibility/2006">
              <mc:Choice xmlns:v="urn:schemas-microsoft-com:vml" Requires="v">
                <p:oleObj name="Equation" r:id="rId12" imgW="698400" imgH="241200" progId="Equation.DSMT4">
                  <p:embed/>
                </p:oleObj>
              </mc:Choice>
              <mc:Fallback>
                <p:oleObj name="Equation" r:id="rId12" imgW="698400" imgH="241200" progId="Equation.DSMT4">
                  <p:embed/>
                  <p:pic>
                    <p:nvPicPr>
                      <p:cNvPr id="0" name=""/>
                      <p:cNvPicPr>
                        <a:picLocks noChangeAspect="1" noChangeArrowheads="1"/>
                      </p:cNvPicPr>
                      <p:nvPr/>
                    </p:nvPicPr>
                    <p:blipFill>
                      <a:blip r:embed="rId13"/>
                      <a:srcRect/>
                      <a:stretch>
                        <a:fillRect/>
                      </a:stretch>
                    </p:blipFill>
                    <p:spPr bwMode="auto">
                      <a:xfrm>
                        <a:off x="424022" y="2038222"/>
                        <a:ext cx="1496218" cy="507775"/>
                      </a:xfrm>
                      <a:prstGeom prst="rect">
                        <a:avLst/>
                      </a:prstGeom>
                      <a:noFill/>
                      <a:ln>
                        <a:noFill/>
                      </a:ln>
                    </p:spPr>
                  </p:pic>
                </p:oleObj>
              </mc:Fallback>
            </mc:AlternateContent>
          </a:graphicData>
        </a:graphic>
      </p:graphicFrame>
      <p:graphicFrame>
        <p:nvGraphicFramePr>
          <p:cNvPr id="18" name="Object 12"/>
          <p:cNvGraphicFramePr>
            <a:graphicFrameLocks noChangeAspect="1"/>
          </p:cNvGraphicFramePr>
          <p:nvPr>
            <p:extLst>
              <p:ext uri="{D42A27DB-BD31-4B8C-83A1-F6EECF244321}">
                <p14:modId xmlns:p14="http://schemas.microsoft.com/office/powerpoint/2010/main" val="1862359262"/>
              </p:ext>
            </p:extLst>
          </p:nvPr>
        </p:nvGraphicFramePr>
        <p:xfrm>
          <a:off x="2283302" y="2037851"/>
          <a:ext cx="1979580" cy="517987"/>
        </p:xfrm>
        <a:graphic>
          <a:graphicData uri="http://schemas.openxmlformats.org/presentationml/2006/ole">
            <mc:AlternateContent xmlns:mc="http://schemas.openxmlformats.org/markup-compatibility/2006">
              <mc:Choice xmlns:v="urn:schemas-microsoft-com:vml" Requires="v">
                <p:oleObj name="Equation" r:id="rId14" imgW="863280" imgH="241200" progId="Equation.DSMT4">
                  <p:embed/>
                </p:oleObj>
              </mc:Choice>
              <mc:Fallback>
                <p:oleObj name="Equation" r:id="rId14" imgW="863280" imgH="241200" progId="Equation.DSMT4">
                  <p:embed/>
                  <p:pic>
                    <p:nvPicPr>
                      <p:cNvPr id="0" name=""/>
                      <p:cNvPicPr>
                        <a:picLocks noChangeAspect="1" noChangeArrowheads="1"/>
                      </p:cNvPicPr>
                      <p:nvPr/>
                    </p:nvPicPr>
                    <p:blipFill>
                      <a:blip r:embed="rId15"/>
                      <a:srcRect/>
                      <a:stretch>
                        <a:fillRect/>
                      </a:stretch>
                    </p:blipFill>
                    <p:spPr bwMode="auto">
                      <a:xfrm>
                        <a:off x="2283302" y="2037851"/>
                        <a:ext cx="1979580" cy="517987"/>
                      </a:xfrm>
                      <a:prstGeom prst="rect">
                        <a:avLst/>
                      </a:prstGeom>
                      <a:noFill/>
                      <a:ln>
                        <a:noFill/>
                      </a:ln>
                    </p:spPr>
                  </p:pic>
                </p:oleObj>
              </mc:Fallback>
            </mc:AlternateContent>
          </a:graphicData>
        </a:graphic>
      </p:graphicFrame>
      <p:graphicFrame>
        <p:nvGraphicFramePr>
          <p:cNvPr id="19" name="Object 14"/>
          <p:cNvGraphicFramePr>
            <a:graphicFrameLocks noChangeAspect="1"/>
          </p:cNvGraphicFramePr>
          <p:nvPr>
            <p:extLst>
              <p:ext uri="{D42A27DB-BD31-4B8C-83A1-F6EECF244321}">
                <p14:modId xmlns:p14="http://schemas.microsoft.com/office/powerpoint/2010/main" val="1683967073"/>
              </p:ext>
            </p:extLst>
          </p:nvPr>
        </p:nvGraphicFramePr>
        <p:xfrm>
          <a:off x="4634892" y="1983695"/>
          <a:ext cx="1604088" cy="572143"/>
        </p:xfrm>
        <a:graphic>
          <a:graphicData uri="http://schemas.openxmlformats.org/presentationml/2006/ole">
            <mc:AlternateContent xmlns:mc="http://schemas.openxmlformats.org/markup-compatibility/2006">
              <mc:Choice xmlns:v="urn:schemas-microsoft-com:vml" Requires="v">
                <p:oleObj name="Equation" r:id="rId16" imgW="723600" imgH="266400" progId="Equation.DSMT4">
                  <p:embed/>
                </p:oleObj>
              </mc:Choice>
              <mc:Fallback>
                <p:oleObj name="Equation" r:id="rId16" imgW="723600" imgH="266400" progId="Equation.DSMT4">
                  <p:embed/>
                  <p:pic>
                    <p:nvPicPr>
                      <p:cNvPr id="0" name=""/>
                      <p:cNvPicPr>
                        <a:picLocks noChangeAspect="1" noChangeArrowheads="1"/>
                      </p:cNvPicPr>
                      <p:nvPr/>
                    </p:nvPicPr>
                    <p:blipFill>
                      <a:blip r:embed="rId17"/>
                      <a:srcRect/>
                      <a:stretch>
                        <a:fillRect/>
                      </a:stretch>
                    </p:blipFill>
                    <p:spPr bwMode="auto">
                      <a:xfrm>
                        <a:off x="4634892" y="1983695"/>
                        <a:ext cx="1604088" cy="572143"/>
                      </a:xfrm>
                      <a:prstGeom prst="rect">
                        <a:avLst/>
                      </a:prstGeom>
                      <a:noFill/>
                      <a:ln>
                        <a:noFill/>
                      </a:ln>
                    </p:spPr>
                  </p:pic>
                </p:oleObj>
              </mc:Fallback>
            </mc:AlternateContent>
          </a:graphicData>
        </a:graphic>
      </p:graphicFrame>
      <p:sp>
        <p:nvSpPr>
          <p:cNvPr id="20" name="Rectangle 16"/>
          <p:cNvSpPr>
            <a:spLocks noChangeArrowheads="1"/>
          </p:cNvSpPr>
          <p:nvPr/>
        </p:nvSpPr>
        <p:spPr bwMode="auto">
          <a:xfrm>
            <a:off x="287101" y="2566653"/>
            <a:ext cx="7696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00000"/>
              </a:lnSpc>
              <a:spcBef>
                <a:spcPct val="0"/>
              </a:spcBef>
              <a:buClr>
                <a:srgbClr val="0000CC"/>
              </a:buClr>
              <a:buFont typeface="Arial" panose="020B0604020202020204" pitchFamily="34" charset="0"/>
              <a:buChar char="•"/>
            </a:pPr>
            <a:r>
              <a:rPr kumimoji="1" lang="zh-CN" altLang="en-US" sz="2400" b="0" i="0" dirty="0">
                <a:latin typeface="+mn-ea"/>
                <a:ea typeface="+mn-ea"/>
              </a:rPr>
              <a:t>根据驱动方程和输出方程画出的</a:t>
            </a:r>
            <a:r>
              <a:rPr kumimoji="1" lang="en-US" altLang="zh-CN" sz="2400" b="0" i="0" dirty="0">
                <a:latin typeface="+mn-ea"/>
                <a:ea typeface="+mn-ea"/>
              </a:rPr>
              <a:t>D</a:t>
            </a:r>
            <a:r>
              <a:rPr kumimoji="1" lang="zh-CN" altLang="en-US" sz="2400" b="0" i="0" dirty="0">
                <a:latin typeface="+mn-ea"/>
                <a:ea typeface="+mn-ea"/>
              </a:rPr>
              <a:t>触发器构成的计数器如图所示。 </a:t>
            </a:r>
          </a:p>
        </p:txBody>
      </p:sp>
      <p:graphicFrame>
        <p:nvGraphicFramePr>
          <p:cNvPr id="5" name="对象 4"/>
          <p:cNvGraphicFramePr>
            <a:graphicFrameLocks noChangeAspect="1"/>
          </p:cNvGraphicFramePr>
          <p:nvPr>
            <p:extLst>
              <p:ext uri="{D42A27DB-BD31-4B8C-83A1-F6EECF244321}">
                <p14:modId xmlns:p14="http://schemas.microsoft.com/office/powerpoint/2010/main" val="1391837444"/>
              </p:ext>
            </p:extLst>
          </p:nvPr>
        </p:nvGraphicFramePr>
        <p:xfrm>
          <a:off x="1172131" y="3145109"/>
          <a:ext cx="6463884" cy="3194972"/>
        </p:xfrm>
        <a:graphic>
          <a:graphicData uri="http://schemas.openxmlformats.org/presentationml/2006/ole">
            <mc:AlternateContent xmlns:mc="http://schemas.openxmlformats.org/markup-compatibility/2006">
              <mc:Choice xmlns:v="urn:schemas-microsoft-com:vml" Requires="v">
                <p:oleObj name="Visio" r:id="rId18" imgW="7671775" imgH="3791448" progId="Visio.Drawing.11">
                  <p:embed/>
                </p:oleObj>
              </mc:Choice>
              <mc:Fallback>
                <p:oleObj name="Visio" r:id="rId18" imgW="7671775" imgH="3791448" progId="Visio.Drawing.11">
                  <p:embed/>
                  <p:pic>
                    <p:nvPicPr>
                      <p:cNvPr id="0" name="Object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72131" y="3145109"/>
                        <a:ext cx="6463884" cy="3194972"/>
                      </a:xfrm>
                      <a:prstGeom prst="rect">
                        <a:avLst/>
                      </a:prstGeom>
                      <a:noFill/>
                    </p:spPr>
                  </p:pic>
                </p:oleObj>
              </mc:Fallback>
            </mc:AlternateContent>
          </a:graphicData>
        </a:graphic>
      </p:graphicFrame>
      <p:sp>
        <p:nvSpPr>
          <p:cNvPr id="21" name="Rectangle 3"/>
          <p:cNvSpPr txBox="1">
            <a:spLocks noChangeArrowheads="1"/>
          </p:cNvSpPr>
          <p:nvPr/>
        </p:nvSpPr>
        <p:spPr>
          <a:xfrm>
            <a:off x="0" y="6263929"/>
            <a:ext cx="6421120" cy="6349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lvl="1" indent="-342900" eaLnBrk="1" hangingPunct="1">
              <a:lnSpc>
                <a:spcPct val="130000"/>
              </a:lnSpc>
              <a:buClr>
                <a:srgbClr val="0000FF"/>
              </a:buClr>
              <a:buFont typeface="Arial" panose="020B0604020202020204" pitchFamily="34" charset="0"/>
              <a:buChar char="•"/>
            </a:pPr>
            <a:r>
              <a:rPr lang="zh-CN" altLang="en-US" sz="2400" b="0" dirty="0">
                <a:latin typeface="+mn-ea"/>
              </a:rPr>
              <a:t>根据状态转换图（见教材），能自启动。</a:t>
            </a:r>
          </a:p>
          <a:p>
            <a:pPr eaLnBrk="1" hangingPunct="1">
              <a:lnSpc>
                <a:spcPct val="120000"/>
              </a:lnSpc>
              <a:spcBef>
                <a:spcPts val="300"/>
              </a:spcBef>
              <a:spcAft>
                <a:spcPts val="300"/>
              </a:spcAft>
            </a:pPr>
            <a:endParaRPr lang="zh-CN" altLang="en-US" sz="2400" dirty="0">
              <a:solidFill>
                <a:srgbClr val="00FFFF"/>
              </a:solidFill>
            </a:endParaRPr>
          </a:p>
          <a:p>
            <a:pPr eaLnBrk="1" hangingPunct="1">
              <a:lnSpc>
                <a:spcPct val="120000"/>
              </a:lnSpc>
              <a:spcBef>
                <a:spcPts val="300"/>
              </a:spcBef>
              <a:spcAft>
                <a:spcPts val="300"/>
              </a:spcAft>
            </a:pPr>
            <a:endParaRPr lang="zh-CN" altLang="en-US" sz="2400" dirty="0">
              <a:solidFill>
                <a:srgbClr val="00FFFF"/>
              </a:solidFill>
            </a:endParaRPr>
          </a:p>
          <a:p>
            <a:pPr eaLnBrk="1" hangingPunct="1">
              <a:lnSpc>
                <a:spcPct val="120000"/>
              </a:lnSpc>
              <a:spcBef>
                <a:spcPts val="300"/>
              </a:spcBef>
              <a:spcAft>
                <a:spcPts val="300"/>
              </a:spcAft>
            </a:pPr>
            <a:endParaRPr lang="zh-CN" altLang="en-US" sz="2400" b="0" dirty="0"/>
          </a:p>
          <a:p>
            <a:pPr eaLnBrk="1" hangingPunct="1">
              <a:lnSpc>
                <a:spcPct val="120000"/>
              </a:lnSpc>
              <a:spcBef>
                <a:spcPts val="300"/>
              </a:spcBef>
              <a:spcAft>
                <a:spcPts val="300"/>
              </a:spcAft>
            </a:pPr>
            <a:endParaRPr lang="en-US" altLang="zh-CN" sz="2400" b="0" kern="0" dirty="0">
              <a:solidFill>
                <a:srgbClr val="800000"/>
              </a:solidFill>
            </a:endParaRPr>
          </a:p>
        </p:txBody>
      </p:sp>
    </p:spTree>
    <p:extLst>
      <p:ext uri="{BB962C8B-B14F-4D97-AF65-F5344CB8AC3E}">
        <p14:creationId xmlns:p14="http://schemas.microsoft.com/office/powerpoint/2010/main" val="17551311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0-#ppt_w/2"/>
                                          </p:val>
                                        </p:tav>
                                        <p:tav tm="100000">
                                          <p:val>
                                            <p:strVal val="#ppt_x"/>
                                          </p:val>
                                        </p:tav>
                                      </p:tavLst>
                                    </p:anim>
                                    <p:anim calcmode="lin" valueType="num">
                                      <p:cBhvr additive="base">
                                        <p:cTn id="3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0-#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0" grpId="0" autoUpdateAnimBg="0"/>
      <p:bldP spid="2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0382" y="1249099"/>
            <a:ext cx="8593199" cy="1126462"/>
          </a:xfrm>
          <a:prstGeom prst="rect">
            <a:avLst/>
          </a:prstGeom>
          <a:solidFill>
            <a:schemeClr val="bg1"/>
          </a:solidFill>
        </p:spPr>
        <p:txBody>
          <a:bodyPr wrap="square">
            <a:spAutoFit/>
          </a:bodyPr>
          <a:lstStyle/>
          <a:p>
            <a:pPr fontAlgn="auto">
              <a:lnSpc>
                <a:spcPct val="120000"/>
              </a:lnSpc>
              <a:spcBef>
                <a:spcPts val="600"/>
              </a:spcBef>
              <a:spcAft>
                <a:spcPts val="300"/>
              </a:spcAft>
            </a:pPr>
            <a:r>
              <a:rPr lang="zh-CN" altLang="en-US" sz="2800" dirty="0">
                <a:solidFill>
                  <a:srgbClr val="0000FF"/>
                </a:solidFill>
                <a:latin typeface="+mn-ea"/>
                <a:ea typeface="+mn-ea"/>
                <a:cs typeface="+mn-ea"/>
              </a:rPr>
              <a:t>例</a:t>
            </a:r>
            <a:r>
              <a:rPr lang="en-US" altLang="zh-CN" sz="2800" dirty="0">
                <a:solidFill>
                  <a:srgbClr val="0000FF"/>
                </a:solidFill>
                <a:latin typeface="+mn-ea"/>
                <a:ea typeface="+mn-ea"/>
                <a:cs typeface="+mn-ea"/>
              </a:rPr>
              <a:t>17</a:t>
            </a:r>
            <a:r>
              <a:rPr lang="zh-CN" altLang="en-US" sz="2800" dirty="0">
                <a:solidFill>
                  <a:srgbClr val="0000FF"/>
                </a:solidFill>
                <a:latin typeface="+mn-ea"/>
                <a:ea typeface="+mn-ea"/>
                <a:cs typeface="+mn-ea"/>
              </a:rPr>
              <a:t>：</a:t>
            </a:r>
            <a:r>
              <a:rPr lang="zh-CN" altLang="en-US" sz="2800" dirty="0">
                <a:latin typeface="+mn-lt"/>
                <a:ea typeface="+mn-ea"/>
                <a:cs typeface="+mn-ea"/>
              </a:rPr>
              <a:t>试设计一个串行数据</a:t>
            </a:r>
            <a:r>
              <a:rPr lang="en-US" altLang="zh-CN" sz="2800" dirty="0">
                <a:latin typeface="+mn-lt"/>
                <a:ea typeface="+mn-ea"/>
                <a:cs typeface="+mn-ea"/>
              </a:rPr>
              <a:t>1111</a:t>
            </a:r>
            <a:r>
              <a:rPr lang="zh-CN" altLang="en-US" sz="2800" dirty="0">
                <a:latin typeface="+mn-lt"/>
                <a:ea typeface="+mn-ea"/>
                <a:cs typeface="+mn-ea"/>
              </a:rPr>
              <a:t>序列检测器。连续输入四个或四个以上个</a:t>
            </a:r>
            <a:r>
              <a:rPr lang="en-US" altLang="zh-CN" sz="2800" dirty="0">
                <a:latin typeface="+mn-lt"/>
                <a:ea typeface="+mn-ea"/>
                <a:cs typeface="+mn-ea"/>
              </a:rPr>
              <a:t>1</a:t>
            </a:r>
            <a:r>
              <a:rPr lang="zh-CN" altLang="en-US" sz="2800" dirty="0">
                <a:latin typeface="+mn-lt"/>
                <a:ea typeface="+mn-ea"/>
                <a:cs typeface="+mn-ea"/>
              </a:rPr>
              <a:t>时，输出</a:t>
            </a:r>
            <a:r>
              <a:rPr lang="en-US" altLang="zh-CN" sz="2800" dirty="0">
                <a:latin typeface="+mn-lt"/>
                <a:ea typeface="+mn-ea"/>
                <a:cs typeface="+mn-ea"/>
              </a:rPr>
              <a:t>F</a:t>
            </a:r>
            <a:r>
              <a:rPr lang="zh-CN" altLang="en-US" sz="2800" dirty="0">
                <a:latin typeface="+mn-lt"/>
                <a:ea typeface="+mn-ea"/>
                <a:cs typeface="+mn-ea"/>
              </a:rPr>
              <a:t>为</a:t>
            </a:r>
            <a:r>
              <a:rPr lang="en-US" altLang="zh-CN" sz="2800" dirty="0">
                <a:latin typeface="+mn-lt"/>
                <a:ea typeface="+mn-ea"/>
                <a:cs typeface="+mn-ea"/>
              </a:rPr>
              <a:t>1</a:t>
            </a:r>
            <a:r>
              <a:rPr lang="zh-CN" altLang="en-US" sz="2800" dirty="0">
                <a:latin typeface="+mn-lt"/>
                <a:ea typeface="+mn-ea"/>
                <a:cs typeface="+mn-ea"/>
              </a:rPr>
              <a:t>，否则</a:t>
            </a:r>
            <a:r>
              <a:rPr lang="en-US" altLang="zh-CN" sz="2800" dirty="0">
                <a:latin typeface="+mn-lt"/>
                <a:ea typeface="+mn-ea"/>
                <a:cs typeface="+mn-ea"/>
              </a:rPr>
              <a:t>F</a:t>
            </a:r>
            <a:r>
              <a:rPr lang="zh-CN" altLang="en-US" sz="2800" dirty="0">
                <a:latin typeface="+mn-lt"/>
                <a:ea typeface="+mn-ea"/>
                <a:cs typeface="+mn-ea"/>
              </a:rPr>
              <a:t>为</a:t>
            </a:r>
            <a:r>
              <a:rPr lang="en-US" altLang="zh-CN" sz="2800" dirty="0">
                <a:latin typeface="+mn-lt"/>
                <a:ea typeface="+mn-ea"/>
                <a:cs typeface="+mn-ea"/>
              </a:rPr>
              <a:t>0</a:t>
            </a:r>
            <a:r>
              <a:rPr lang="zh-CN" altLang="en-US" sz="2800" dirty="0">
                <a:latin typeface="+mn-lt"/>
                <a:ea typeface="+mn-ea"/>
                <a:cs typeface="+mn-ea"/>
              </a:rPr>
              <a:t>。</a:t>
            </a:r>
            <a:endParaRPr lang="zh-CN" altLang="en-US" sz="2800" dirty="0">
              <a:solidFill>
                <a:srgbClr val="0000FF"/>
              </a:solidFill>
              <a:latin typeface="+mn-lt"/>
              <a:ea typeface="+mn-ea"/>
              <a:cs typeface="+mn-ea"/>
              <a:sym typeface="+mn-lt"/>
            </a:endParaRPr>
          </a:p>
        </p:txBody>
      </p:sp>
      <p:sp>
        <p:nvSpPr>
          <p:cNvPr id="7" name="Rectangle 3"/>
          <p:cNvSpPr txBox="1">
            <a:spLocks noChangeArrowheads="1"/>
          </p:cNvSpPr>
          <p:nvPr/>
        </p:nvSpPr>
        <p:spPr>
          <a:xfrm>
            <a:off x="489837" y="2555288"/>
            <a:ext cx="8234287" cy="322575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0000"/>
              </a:lnSpc>
              <a:buNone/>
            </a:pPr>
            <a:r>
              <a:rPr lang="zh-CN" altLang="en-US" sz="2400" dirty="0">
                <a:solidFill>
                  <a:srgbClr val="0000CC"/>
                </a:solidFill>
                <a:latin typeface="Cambria Math" panose="02040503050406030204" pitchFamily="18" charset="0"/>
              </a:rPr>
              <a:t>解：</a:t>
            </a:r>
            <a:r>
              <a:rPr lang="zh-CN" altLang="en-US" sz="2400" b="0" dirty="0">
                <a:latin typeface="Cambria Math" panose="02040503050406030204" pitchFamily="18" charset="0"/>
              </a:rPr>
              <a:t>根据题意该电路只有一个输入端</a:t>
            </a:r>
            <a:r>
              <a:rPr lang="en-US" altLang="zh-CN" sz="2400" dirty="0">
                <a:solidFill>
                  <a:srgbClr val="000099"/>
                </a:solidFill>
                <a:latin typeface="Cambria Math" panose="02040503050406030204" pitchFamily="18" charset="0"/>
                <a:ea typeface="Cambria Math" panose="02040503050406030204" pitchFamily="18" charset="0"/>
              </a:rPr>
              <a:t>X</a:t>
            </a:r>
            <a:r>
              <a:rPr lang="zh-CN" altLang="en-US" sz="2400" b="0" dirty="0">
                <a:latin typeface="Cambria Math" panose="02040503050406030204" pitchFamily="18" charset="0"/>
              </a:rPr>
              <a:t>，检测结果或者为</a:t>
            </a:r>
            <a:r>
              <a:rPr lang="en-US" altLang="zh-CN" sz="2400" dirty="0">
                <a:latin typeface="Cambria Math" panose="02040503050406030204" pitchFamily="18" charset="0"/>
                <a:ea typeface="Cambria Math" panose="02040503050406030204" pitchFamily="18" charset="0"/>
              </a:rPr>
              <a:t>1</a:t>
            </a:r>
            <a:r>
              <a:rPr lang="zh-CN" altLang="en-US" sz="2400" b="0" dirty="0">
                <a:latin typeface="Cambria Math" panose="02040503050406030204" pitchFamily="18" charset="0"/>
              </a:rPr>
              <a:t>或者为</a:t>
            </a:r>
            <a:r>
              <a:rPr lang="en-US" altLang="zh-CN" sz="2400" dirty="0">
                <a:latin typeface="Cambria Math" panose="02040503050406030204" pitchFamily="18" charset="0"/>
                <a:ea typeface="Cambria Math" panose="02040503050406030204" pitchFamily="18" charset="0"/>
              </a:rPr>
              <a:t>0</a:t>
            </a:r>
            <a:r>
              <a:rPr lang="zh-CN" altLang="en-US" sz="2400" b="0" dirty="0">
                <a:latin typeface="Cambria Math" panose="02040503050406030204" pitchFamily="18" charset="0"/>
              </a:rPr>
              <a:t>。故也只有一个输出端</a:t>
            </a:r>
            <a:r>
              <a:rPr lang="en-US" altLang="zh-CN" sz="2400" dirty="0">
                <a:solidFill>
                  <a:srgbClr val="000099"/>
                </a:solidFill>
                <a:latin typeface="Cambria Math" panose="02040503050406030204" pitchFamily="18" charset="0"/>
                <a:ea typeface="Cambria Math" panose="02040503050406030204" pitchFamily="18" charset="0"/>
              </a:rPr>
              <a:t>F</a:t>
            </a:r>
            <a:r>
              <a:rPr lang="zh-CN" altLang="en-US" sz="2400" b="0" dirty="0">
                <a:latin typeface="Cambria Math" panose="02040503050406030204" pitchFamily="18" charset="0"/>
              </a:rPr>
              <a:t>。令：</a:t>
            </a:r>
          </a:p>
          <a:p>
            <a:pPr marL="457200" lvl="1" indent="0" eaLnBrk="1" hangingPunct="1">
              <a:lnSpc>
                <a:spcPct val="120000"/>
              </a:lnSpc>
              <a:buNone/>
            </a:pPr>
            <a:r>
              <a:rPr lang="en-US" altLang="zh-CN" sz="2400" dirty="0">
                <a:solidFill>
                  <a:srgbClr val="000099"/>
                </a:solidFill>
                <a:latin typeface="Cambria Math" panose="02040503050406030204" pitchFamily="18" charset="0"/>
                <a:ea typeface="Cambria Math" panose="02040503050406030204" pitchFamily="18" charset="0"/>
              </a:rPr>
              <a:t>S</a:t>
            </a:r>
            <a:r>
              <a:rPr lang="en-US" altLang="zh-CN" sz="2400" baseline="-25000" dirty="0">
                <a:solidFill>
                  <a:srgbClr val="000099"/>
                </a:solidFill>
                <a:latin typeface="Cambria Math" panose="02040503050406030204" pitchFamily="18" charset="0"/>
                <a:ea typeface="Cambria Math" panose="02040503050406030204" pitchFamily="18" charset="0"/>
              </a:rPr>
              <a:t>0</a:t>
            </a:r>
            <a:r>
              <a:rPr lang="zh-CN" altLang="en-US" sz="2400" b="0" dirty="0">
                <a:latin typeface="Cambria Math" panose="02040503050406030204" pitchFamily="18" charset="0"/>
              </a:rPr>
              <a:t>：没输入</a:t>
            </a:r>
            <a:r>
              <a:rPr lang="en-US" altLang="zh-CN" sz="2400" b="0" dirty="0">
                <a:latin typeface="Cambria Math" panose="02040503050406030204" pitchFamily="18" charset="0"/>
                <a:ea typeface="Cambria Math" panose="02040503050406030204" pitchFamily="18" charset="0"/>
              </a:rPr>
              <a:t>1</a:t>
            </a:r>
            <a:r>
              <a:rPr lang="zh-CN" altLang="en-US" sz="2400" b="0" dirty="0">
                <a:latin typeface="Cambria Math" panose="02040503050406030204" pitchFamily="18" charset="0"/>
              </a:rPr>
              <a:t>以前的状态；</a:t>
            </a:r>
          </a:p>
          <a:p>
            <a:pPr marL="457200" lvl="1" indent="0" eaLnBrk="1" hangingPunct="1">
              <a:lnSpc>
                <a:spcPct val="120000"/>
              </a:lnSpc>
              <a:buNone/>
            </a:pPr>
            <a:r>
              <a:rPr lang="en-US" altLang="zh-CN" sz="2400" dirty="0">
                <a:solidFill>
                  <a:srgbClr val="000099"/>
                </a:solidFill>
                <a:latin typeface="Cambria Math" panose="02040503050406030204" pitchFamily="18" charset="0"/>
                <a:ea typeface="Cambria Math" panose="02040503050406030204" pitchFamily="18" charset="0"/>
              </a:rPr>
              <a:t>S</a:t>
            </a:r>
            <a:r>
              <a:rPr lang="en-US" altLang="zh-CN" sz="2400" baseline="-25000" dirty="0">
                <a:solidFill>
                  <a:srgbClr val="000099"/>
                </a:solidFill>
                <a:latin typeface="Cambria Math" panose="02040503050406030204" pitchFamily="18" charset="0"/>
                <a:ea typeface="Cambria Math" panose="02040503050406030204" pitchFamily="18" charset="0"/>
              </a:rPr>
              <a:t>1</a:t>
            </a:r>
            <a:r>
              <a:rPr lang="zh-CN" altLang="en-US" sz="2400" b="0" dirty="0">
                <a:latin typeface="Cambria Math" panose="02040503050406030204" pitchFamily="18" charset="0"/>
              </a:rPr>
              <a:t>：输入一个</a:t>
            </a:r>
            <a:r>
              <a:rPr lang="en-US" altLang="zh-CN" sz="2400" b="0" dirty="0">
                <a:latin typeface="Cambria Math" panose="02040503050406030204" pitchFamily="18" charset="0"/>
                <a:ea typeface="Cambria Math" panose="02040503050406030204" pitchFamily="18" charset="0"/>
              </a:rPr>
              <a:t>1</a:t>
            </a:r>
            <a:r>
              <a:rPr lang="zh-CN" altLang="en-US" sz="2400" b="0" dirty="0">
                <a:latin typeface="Cambria Math" panose="02040503050406030204" pitchFamily="18" charset="0"/>
              </a:rPr>
              <a:t>后的状态；</a:t>
            </a:r>
          </a:p>
          <a:p>
            <a:pPr marL="457200" lvl="1" indent="0" eaLnBrk="1" hangingPunct="1">
              <a:lnSpc>
                <a:spcPct val="120000"/>
              </a:lnSpc>
              <a:buNone/>
            </a:pPr>
            <a:r>
              <a:rPr lang="en-US" altLang="zh-CN" sz="2400" dirty="0">
                <a:solidFill>
                  <a:srgbClr val="000099"/>
                </a:solidFill>
                <a:latin typeface="Cambria Math" panose="02040503050406030204" pitchFamily="18" charset="0"/>
                <a:ea typeface="Cambria Math" panose="02040503050406030204" pitchFamily="18" charset="0"/>
              </a:rPr>
              <a:t>S</a:t>
            </a:r>
            <a:r>
              <a:rPr lang="en-US" altLang="zh-CN" sz="2400" baseline="-25000" dirty="0">
                <a:solidFill>
                  <a:srgbClr val="000099"/>
                </a:solidFill>
                <a:latin typeface="Cambria Math" panose="02040503050406030204" pitchFamily="18" charset="0"/>
                <a:ea typeface="Cambria Math" panose="02040503050406030204" pitchFamily="18" charset="0"/>
              </a:rPr>
              <a:t>2</a:t>
            </a:r>
            <a:r>
              <a:rPr lang="zh-CN" altLang="en-US" sz="2400" b="0" dirty="0">
                <a:latin typeface="Cambria Math" panose="02040503050406030204" pitchFamily="18" charset="0"/>
              </a:rPr>
              <a:t>：连续输入两个</a:t>
            </a:r>
            <a:r>
              <a:rPr lang="en-US" altLang="zh-CN" sz="2400" b="0" dirty="0">
                <a:latin typeface="Cambria Math" panose="02040503050406030204" pitchFamily="18" charset="0"/>
                <a:ea typeface="Cambria Math" panose="02040503050406030204" pitchFamily="18" charset="0"/>
              </a:rPr>
              <a:t>1</a:t>
            </a:r>
            <a:r>
              <a:rPr lang="zh-CN" altLang="en-US" sz="2400" b="0" dirty="0">
                <a:latin typeface="Cambria Math" panose="02040503050406030204" pitchFamily="18" charset="0"/>
              </a:rPr>
              <a:t>以后的状态；</a:t>
            </a:r>
          </a:p>
          <a:p>
            <a:pPr marL="457200" lvl="1" indent="0" eaLnBrk="1" hangingPunct="1">
              <a:lnSpc>
                <a:spcPct val="120000"/>
              </a:lnSpc>
              <a:buNone/>
            </a:pPr>
            <a:r>
              <a:rPr lang="en-US" altLang="zh-CN" sz="2400" dirty="0">
                <a:solidFill>
                  <a:srgbClr val="000099"/>
                </a:solidFill>
                <a:latin typeface="Cambria Math" panose="02040503050406030204" pitchFamily="18" charset="0"/>
                <a:ea typeface="Cambria Math" panose="02040503050406030204" pitchFamily="18" charset="0"/>
              </a:rPr>
              <a:t>S</a:t>
            </a:r>
            <a:r>
              <a:rPr lang="en-US" altLang="zh-CN" sz="2400" baseline="-25000" dirty="0">
                <a:solidFill>
                  <a:srgbClr val="000099"/>
                </a:solidFill>
                <a:latin typeface="Cambria Math" panose="02040503050406030204" pitchFamily="18" charset="0"/>
                <a:ea typeface="Cambria Math" panose="02040503050406030204" pitchFamily="18" charset="0"/>
              </a:rPr>
              <a:t>3</a:t>
            </a:r>
            <a:r>
              <a:rPr lang="zh-CN" altLang="en-US" sz="2400" b="0" dirty="0">
                <a:latin typeface="Cambria Math" panose="02040503050406030204" pitchFamily="18" charset="0"/>
              </a:rPr>
              <a:t>：连续输入三个</a:t>
            </a:r>
            <a:r>
              <a:rPr lang="en-US" altLang="zh-CN" sz="2400" b="0" dirty="0">
                <a:latin typeface="Cambria Math" panose="02040503050406030204" pitchFamily="18" charset="0"/>
                <a:ea typeface="Cambria Math" panose="02040503050406030204" pitchFamily="18" charset="0"/>
              </a:rPr>
              <a:t>1</a:t>
            </a:r>
            <a:r>
              <a:rPr lang="zh-CN" altLang="en-US" sz="2400" b="0" dirty="0">
                <a:latin typeface="Cambria Math" panose="02040503050406030204" pitchFamily="18" charset="0"/>
              </a:rPr>
              <a:t>以后的状态；</a:t>
            </a:r>
          </a:p>
          <a:p>
            <a:pPr marL="457200" lvl="1" indent="0" eaLnBrk="1" hangingPunct="1">
              <a:lnSpc>
                <a:spcPct val="120000"/>
              </a:lnSpc>
              <a:buNone/>
            </a:pPr>
            <a:r>
              <a:rPr lang="en-US" altLang="zh-CN" sz="2400" dirty="0">
                <a:solidFill>
                  <a:srgbClr val="000099"/>
                </a:solidFill>
                <a:latin typeface="Cambria Math" panose="02040503050406030204" pitchFamily="18" charset="0"/>
                <a:ea typeface="Cambria Math" panose="02040503050406030204" pitchFamily="18" charset="0"/>
              </a:rPr>
              <a:t>S</a:t>
            </a:r>
            <a:r>
              <a:rPr lang="en-US" altLang="zh-CN" sz="2400" baseline="-25000" dirty="0">
                <a:solidFill>
                  <a:srgbClr val="000099"/>
                </a:solidFill>
                <a:latin typeface="Cambria Math" panose="02040503050406030204" pitchFamily="18" charset="0"/>
                <a:ea typeface="Cambria Math" panose="02040503050406030204" pitchFamily="18" charset="0"/>
              </a:rPr>
              <a:t>4</a:t>
            </a:r>
            <a:r>
              <a:rPr lang="zh-CN" altLang="en-US" sz="2400" b="0" dirty="0">
                <a:latin typeface="Cambria Math" panose="02040503050406030204" pitchFamily="18" charset="0"/>
              </a:rPr>
              <a:t>：连续输入四个或四个以上个</a:t>
            </a:r>
            <a:r>
              <a:rPr lang="en-US" altLang="zh-CN" sz="2400" b="0" dirty="0">
                <a:latin typeface="Cambria Math" panose="02040503050406030204" pitchFamily="18" charset="0"/>
                <a:ea typeface="Cambria Math" panose="02040503050406030204" pitchFamily="18" charset="0"/>
              </a:rPr>
              <a:t>1</a:t>
            </a:r>
            <a:r>
              <a:rPr lang="zh-CN" altLang="en-US" sz="2400" b="0" dirty="0">
                <a:latin typeface="Cambria Math" panose="02040503050406030204" pitchFamily="18" charset="0"/>
              </a:rPr>
              <a:t>的状态。</a:t>
            </a:r>
            <a:endParaRPr lang="en-US" altLang="zh-CN" sz="2400" b="0" kern="0" dirty="0">
              <a:solidFill>
                <a:srgbClr val="800000"/>
              </a:solidFill>
            </a:endParaRPr>
          </a:p>
        </p:txBody>
      </p:sp>
    </p:spTree>
    <p:extLst>
      <p:ext uri="{BB962C8B-B14F-4D97-AF65-F5344CB8AC3E}">
        <p14:creationId xmlns:p14="http://schemas.microsoft.com/office/powerpoint/2010/main" val="14396440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266319" y="1111543"/>
            <a:ext cx="8234287" cy="86965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0000"/>
              </a:lnSpc>
              <a:buNone/>
            </a:pPr>
            <a:r>
              <a:rPr lang="zh-CN" altLang="en-US" sz="2400" b="0" dirty="0"/>
              <a:t>    列状态转换</a:t>
            </a:r>
            <a:r>
              <a:rPr lang="en-US" altLang="zh-CN" sz="2400" b="0" dirty="0"/>
              <a:t>(</a:t>
            </a:r>
            <a:r>
              <a:rPr lang="zh-CN" altLang="en-US" sz="2400" b="0" dirty="0"/>
              <a:t>表</a:t>
            </a:r>
            <a:r>
              <a:rPr lang="en-US" altLang="zh-CN" sz="2400" b="0" dirty="0"/>
              <a:t>5-9)</a:t>
            </a:r>
            <a:r>
              <a:rPr lang="zh-CN" altLang="en-US" sz="2400" b="0" dirty="0"/>
              <a:t>所示，画状态转换图</a:t>
            </a:r>
            <a:r>
              <a:rPr lang="en-US" altLang="zh-CN" sz="2400" b="0" dirty="0"/>
              <a:t>(</a:t>
            </a:r>
            <a:r>
              <a:rPr lang="zh-CN" altLang="en-US" sz="2400" b="0" dirty="0"/>
              <a:t>图</a:t>
            </a:r>
            <a:r>
              <a:rPr lang="en-US" altLang="zh-CN" sz="2400" b="0" dirty="0"/>
              <a:t>5-58)</a:t>
            </a:r>
            <a:endParaRPr lang="en-US" altLang="zh-CN" sz="2400" b="0" kern="0" dirty="0">
              <a:solidFill>
                <a:srgbClr val="800000"/>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69056218"/>
              </p:ext>
            </p:extLst>
          </p:nvPr>
        </p:nvGraphicFramePr>
        <p:xfrm>
          <a:off x="741680" y="2286000"/>
          <a:ext cx="2941638" cy="3565525"/>
        </p:xfrm>
        <a:graphic>
          <a:graphicData uri="http://schemas.openxmlformats.org/presentationml/2006/ole">
            <mc:AlternateContent xmlns:mc="http://schemas.openxmlformats.org/markup-compatibility/2006">
              <mc:Choice xmlns:v="urn:schemas-microsoft-com:vml" Requires="v">
                <p:oleObj name="Visio" r:id="rId2" imgW="2940775" imgH="3565080" progId="Visio.Drawing.11">
                  <p:embed/>
                </p:oleObj>
              </mc:Choice>
              <mc:Fallback>
                <p:oleObj name="Visio" r:id="rId2" imgW="2940775" imgH="356508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 y="2286000"/>
                        <a:ext cx="2941638" cy="356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672770681"/>
              </p:ext>
            </p:extLst>
          </p:nvPr>
        </p:nvGraphicFramePr>
        <p:xfrm>
          <a:off x="4225468" y="2062480"/>
          <a:ext cx="4275138" cy="4144963"/>
        </p:xfrm>
        <a:graphic>
          <a:graphicData uri="http://schemas.openxmlformats.org/presentationml/2006/ole">
            <mc:AlternateContent xmlns:mc="http://schemas.openxmlformats.org/markup-compatibility/2006">
              <mc:Choice xmlns:v="urn:schemas-microsoft-com:vml" Requires="v">
                <p:oleObj name="Visio" r:id="rId4" imgW="4274151" imgH="4143744" progId="Visio.Drawing.11">
                  <p:embed/>
                </p:oleObj>
              </mc:Choice>
              <mc:Fallback>
                <p:oleObj name="Visio" r:id="rId4" imgW="4274151" imgH="4143744"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468" y="2062480"/>
                        <a:ext cx="4275138" cy="414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AutoShape 65"/>
          <p:cNvSpPr>
            <a:spLocks/>
          </p:cNvSpPr>
          <p:nvPr/>
        </p:nvSpPr>
        <p:spPr bwMode="auto">
          <a:xfrm>
            <a:off x="3489055" y="4977607"/>
            <a:ext cx="215900" cy="647700"/>
          </a:xfrm>
          <a:prstGeom prst="rightBrace">
            <a:avLst>
              <a:gd name="adj1" fmla="val 25000"/>
              <a:gd name="adj2" fmla="val 50000"/>
            </a:avLst>
          </a:prstGeom>
          <a:solidFill>
            <a:schemeClr val="accent6">
              <a:lumMod val="20000"/>
              <a:lumOff val="80000"/>
            </a:schemeClr>
          </a:solidFill>
          <a:ln w="28575">
            <a:solidFill>
              <a:srgbClr val="540000"/>
            </a:solidFill>
            <a:round/>
            <a:headEnd/>
            <a:tailEnd/>
          </a:ln>
        </p:spPr>
        <p:txBody>
          <a:bodyPr wrap="none" anchor="ctr"/>
          <a:lstStyle>
            <a:lvl1pPr>
              <a:lnSpc>
                <a:spcPct val="120000"/>
              </a:lnSpc>
              <a:spcBef>
                <a:spcPct val="20000"/>
              </a:spcBef>
              <a:buBlip>
                <a:blip r:embed="rId6"/>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7"/>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8"/>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defRPr/>
            </a:pPr>
            <a:endParaRPr kumimoji="1" lang="zh-CN" altLang="en-US" sz="2400" b="0" i="0">
              <a:latin typeface="+mn-ea"/>
              <a:ea typeface="+mn-ea"/>
            </a:endParaRPr>
          </a:p>
        </p:txBody>
      </p:sp>
      <p:sp>
        <p:nvSpPr>
          <p:cNvPr id="11" name="AutoShape 64"/>
          <p:cNvSpPr>
            <a:spLocks noChangeArrowheads="1"/>
          </p:cNvSpPr>
          <p:nvPr/>
        </p:nvSpPr>
        <p:spPr bwMode="auto">
          <a:xfrm>
            <a:off x="3597005" y="3517107"/>
            <a:ext cx="3336878" cy="1511300"/>
          </a:xfrm>
          <a:prstGeom prst="wedgeRoundRectCallout">
            <a:avLst>
              <a:gd name="adj1" fmla="val -46250"/>
              <a:gd name="adj2" fmla="val 66597"/>
              <a:gd name="adj3" fmla="val 16667"/>
            </a:avLst>
          </a:prstGeom>
          <a:solidFill>
            <a:schemeClr val="accent6">
              <a:lumMod val="20000"/>
              <a:lumOff val="80000"/>
            </a:schemeClr>
          </a:solidFill>
          <a:ln w="28575">
            <a:solidFill>
              <a:srgbClr val="540000"/>
            </a:solidFill>
            <a:miter lim="800000"/>
            <a:headEnd/>
            <a:tailEnd/>
          </a:ln>
        </p:spPr>
        <p:txBody>
          <a:bodyPr/>
          <a:lstStyle>
            <a:lvl1pPr>
              <a:lnSpc>
                <a:spcPct val="120000"/>
              </a:lnSpc>
              <a:spcBef>
                <a:spcPct val="20000"/>
              </a:spcBef>
              <a:buBlip>
                <a:blip r:embed="rId6"/>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7"/>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8"/>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9"/>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defRPr/>
            </a:pPr>
            <a:r>
              <a:rPr kumimoji="1" lang="zh-CN" altLang="en-US" sz="2400" b="0" i="0" dirty="0">
                <a:latin typeface="+mn-ea"/>
                <a:ea typeface="+mn-ea"/>
              </a:rPr>
              <a:t>输入相同，输出相同，次态相同，等价合并。</a:t>
            </a:r>
          </a:p>
          <a:p>
            <a:pPr eaLnBrk="1" hangingPunct="1">
              <a:lnSpc>
                <a:spcPct val="100000"/>
              </a:lnSpc>
              <a:spcBef>
                <a:spcPct val="0"/>
              </a:spcBef>
              <a:buFontTx/>
              <a:buNone/>
              <a:defRPr/>
            </a:pPr>
            <a:r>
              <a:rPr kumimoji="1" lang="zh-CN" altLang="en-US" sz="2400" b="0" i="0" dirty="0">
                <a:latin typeface="+mn-ea"/>
                <a:ea typeface="+mn-ea"/>
              </a:rPr>
              <a:t>用</a:t>
            </a:r>
            <a:r>
              <a:rPr kumimoji="1" lang="en-US" altLang="zh-CN" sz="2400" b="0" i="0" dirty="0">
                <a:latin typeface="+mn-ea"/>
                <a:ea typeface="+mn-ea"/>
              </a:rPr>
              <a:t>S</a:t>
            </a:r>
            <a:r>
              <a:rPr kumimoji="1" lang="en-US" altLang="zh-CN" sz="2400" b="0" i="0" baseline="-25000" dirty="0">
                <a:latin typeface="+mn-ea"/>
                <a:ea typeface="+mn-ea"/>
              </a:rPr>
              <a:t>3</a:t>
            </a:r>
            <a:r>
              <a:rPr kumimoji="1" lang="zh-CN" altLang="en-US" sz="2400" b="0" i="0" dirty="0">
                <a:latin typeface="+mn-ea"/>
                <a:ea typeface="+mn-ea"/>
              </a:rPr>
              <a:t>表示</a:t>
            </a:r>
          </a:p>
        </p:txBody>
      </p:sp>
    </p:spTree>
    <p:extLst>
      <p:ext uri="{BB962C8B-B14F-4D97-AF65-F5344CB8AC3E}">
        <p14:creationId xmlns:p14="http://schemas.microsoft.com/office/powerpoint/2010/main" val="24890297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Rectangle 3"/>
          <p:cNvSpPr txBox="1">
            <a:spLocks noChangeArrowheads="1"/>
          </p:cNvSpPr>
          <p:nvPr/>
        </p:nvSpPr>
        <p:spPr>
          <a:xfrm>
            <a:off x="108324" y="57101"/>
            <a:ext cx="8234287" cy="57755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0000"/>
              </a:lnSpc>
              <a:buNone/>
            </a:pPr>
            <a:r>
              <a:rPr lang="zh-CN" altLang="en-US" sz="2400" b="0" dirty="0"/>
              <a:t>得到的最简状态转换图如图所示，由于</a:t>
            </a:r>
            <a:r>
              <a:rPr lang="en-US" altLang="zh-CN" sz="2400" b="0" dirty="0"/>
              <a:t>4</a:t>
            </a:r>
            <a:r>
              <a:rPr lang="zh-CN" altLang="en-US" sz="2400" b="0" dirty="0"/>
              <a:t>个状态只需要</a:t>
            </a:r>
            <a:r>
              <a:rPr lang="en-US" altLang="zh-CN" sz="2400" b="0" dirty="0"/>
              <a:t>2</a:t>
            </a:r>
            <a:r>
              <a:rPr lang="zh-CN" altLang="en-US" sz="2400" b="0" dirty="0"/>
              <a:t>个触发器，以此可列写触发器次态与现态间卡诺图：</a:t>
            </a:r>
            <a:endParaRPr lang="en-US" altLang="zh-CN" sz="2400" b="0" dirty="0"/>
          </a:p>
        </p:txBody>
      </p:sp>
      <p:graphicFrame>
        <p:nvGraphicFramePr>
          <p:cNvPr id="3" name="对象 2"/>
          <p:cNvGraphicFramePr>
            <a:graphicFrameLocks noChangeAspect="1"/>
          </p:cNvGraphicFramePr>
          <p:nvPr>
            <p:extLst>
              <p:ext uri="{D42A27DB-BD31-4B8C-83A1-F6EECF244321}">
                <p14:modId xmlns:p14="http://schemas.microsoft.com/office/powerpoint/2010/main" val="2513780313"/>
              </p:ext>
            </p:extLst>
          </p:nvPr>
        </p:nvGraphicFramePr>
        <p:xfrm>
          <a:off x="721361" y="1219875"/>
          <a:ext cx="3539518" cy="2437764"/>
        </p:xfrm>
        <a:graphic>
          <a:graphicData uri="http://schemas.openxmlformats.org/presentationml/2006/ole">
            <mc:AlternateContent xmlns:mc="http://schemas.openxmlformats.org/markup-compatibility/2006">
              <mc:Choice xmlns:v="urn:schemas-microsoft-com:vml" Requires="v">
                <p:oleObj name="Visio" r:id="rId2" imgW="3721567" imgH="2556792" progId="Visio.Drawing.11">
                  <p:embed/>
                </p:oleObj>
              </mc:Choice>
              <mc:Fallback>
                <p:oleObj name="Visio" r:id="rId2" imgW="3721567" imgH="2556792"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61" y="1219875"/>
                        <a:ext cx="3539518" cy="2437764"/>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71304163"/>
              </p:ext>
            </p:extLst>
          </p:nvPr>
        </p:nvGraphicFramePr>
        <p:xfrm>
          <a:off x="4711076" y="1059024"/>
          <a:ext cx="3365320" cy="2169144"/>
        </p:xfrm>
        <a:graphic>
          <a:graphicData uri="http://schemas.openxmlformats.org/presentationml/2006/ole">
            <mc:AlternateContent xmlns:mc="http://schemas.openxmlformats.org/markup-compatibility/2006">
              <mc:Choice xmlns:v="urn:schemas-microsoft-com:vml" Requires="v">
                <p:oleObj name="Visio" r:id="rId4" imgW="1862621" imgH="1205496" progId="Visio.Drawing.11">
                  <p:embed/>
                </p:oleObj>
              </mc:Choice>
              <mc:Fallback>
                <p:oleObj name="Visio" r:id="rId4" imgW="1862621" imgH="1205496"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076" y="1059024"/>
                        <a:ext cx="3365320" cy="2169144"/>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370796661"/>
              </p:ext>
            </p:extLst>
          </p:nvPr>
        </p:nvGraphicFramePr>
        <p:xfrm>
          <a:off x="892325" y="4015746"/>
          <a:ext cx="2928316" cy="1899920"/>
        </p:xfrm>
        <a:graphic>
          <a:graphicData uri="http://schemas.openxmlformats.org/presentationml/2006/ole">
            <mc:AlternateContent xmlns:mc="http://schemas.openxmlformats.org/markup-compatibility/2006">
              <mc:Choice xmlns:v="urn:schemas-microsoft-com:vml" Requires="v">
                <p:oleObj name="Visio" r:id="rId6" imgW="1869104" imgH="1212408" progId="Visio.Drawing.11">
                  <p:embed/>
                </p:oleObj>
              </mc:Choice>
              <mc:Fallback>
                <p:oleObj name="Visio" r:id="rId6" imgW="1869104" imgH="1212408" progId="Visio.Drawing.11">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325" y="4015746"/>
                        <a:ext cx="2928316" cy="1899920"/>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031252914"/>
              </p:ext>
            </p:extLst>
          </p:nvPr>
        </p:nvGraphicFramePr>
        <p:xfrm>
          <a:off x="5015876" y="4120595"/>
          <a:ext cx="2722880" cy="1690223"/>
        </p:xfrm>
        <a:graphic>
          <a:graphicData uri="http://schemas.openxmlformats.org/presentationml/2006/ole">
            <mc:AlternateContent xmlns:mc="http://schemas.openxmlformats.org/markup-compatibility/2006">
              <mc:Choice xmlns:v="urn:schemas-microsoft-com:vml" Requires="v">
                <p:oleObj name="Visio" r:id="rId8" imgW="1866078" imgH="1156032" progId="Visio.Drawing.11">
                  <p:embed/>
                </p:oleObj>
              </mc:Choice>
              <mc:Fallback>
                <p:oleObj name="Visio" r:id="rId8" imgW="1866078" imgH="1156032" progId="Visio.Drawing.11">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5876" y="4120595"/>
                        <a:ext cx="2722880" cy="1690223"/>
                      </a:xfrm>
                      <a:prstGeom prst="rect">
                        <a:avLst/>
                      </a:prstGeom>
                      <a:noFill/>
                    </p:spPr>
                  </p:pic>
                </p:oleObj>
              </mc:Fallback>
            </mc:AlternateContent>
          </a:graphicData>
        </a:graphic>
      </p:graphicFrame>
      <p:graphicFrame>
        <p:nvGraphicFramePr>
          <p:cNvPr id="18" name="Object 62"/>
          <p:cNvGraphicFramePr>
            <a:graphicFrameLocks noChangeAspect="1"/>
          </p:cNvGraphicFramePr>
          <p:nvPr>
            <p:extLst>
              <p:ext uri="{D42A27DB-BD31-4B8C-83A1-F6EECF244321}">
                <p14:modId xmlns:p14="http://schemas.microsoft.com/office/powerpoint/2010/main" val="3242734853"/>
              </p:ext>
            </p:extLst>
          </p:nvPr>
        </p:nvGraphicFramePr>
        <p:xfrm>
          <a:off x="5506086" y="3423325"/>
          <a:ext cx="2012665" cy="661036"/>
        </p:xfrm>
        <a:graphic>
          <a:graphicData uri="http://schemas.openxmlformats.org/presentationml/2006/ole">
            <mc:AlternateContent xmlns:mc="http://schemas.openxmlformats.org/markup-compatibility/2006">
              <mc:Choice xmlns:v="urn:schemas-microsoft-com:vml" Requires="v">
                <p:oleObj name="Equation" r:id="rId10" imgW="787320" imgH="266400" progId="Equation.DSMT4">
                  <p:embed/>
                </p:oleObj>
              </mc:Choice>
              <mc:Fallback>
                <p:oleObj name="Equation" r:id="rId10" imgW="787320" imgH="266400" progId="Equation.DSMT4">
                  <p:embed/>
                  <p:pic>
                    <p:nvPicPr>
                      <p:cNvPr id="0" name=""/>
                      <p:cNvPicPr>
                        <a:picLocks noChangeAspect="1" noChangeArrowheads="1"/>
                      </p:cNvPicPr>
                      <p:nvPr/>
                    </p:nvPicPr>
                    <p:blipFill>
                      <a:blip r:embed="rId11"/>
                      <a:srcRect/>
                      <a:stretch>
                        <a:fillRect/>
                      </a:stretch>
                    </p:blipFill>
                    <p:spPr bwMode="auto">
                      <a:xfrm>
                        <a:off x="5506086" y="3423325"/>
                        <a:ext cx="2012665" cy="661036"/>
                      </a:xfrm>
                      <a:prstGeom prst="rect">
                        <a:avLst/>
                      </a:prstGeom>
                      <a:solidFill>
                        <a:schemeClr val="accent5">
                          <a:lumMod val="90000"/>
                        </a:schemeClr>
                      </a:solidFill>
                      <a:ln>
                        <a:noFill/>
                      </a:ln>
                    </p:spPr>
                  </p:pic>
                </p:oleObj>
              </mc:Fallback>
            </mc:AlternateContent>
          </a:graphicData>
        </a:graphic>
      </p:graphicFrame>
      <p:sp>
        <p:nvSpPr>
          <p:cNvPr id="19" name="Rectangle 55"/>
          <p:cNvSpPr>
            <a:spLocks noChangeArrowheads="1"/>
          </p:cNvSpPr>
          <p:nvPr/>
        </p:nvSpPr>
        <p:spPr bwMode="auto">
          <a:xfrm>
            <a:off x="2022793" y="5362826"/>
            <a:ext cx="1079500" cy="503237"/>
          </a:xfrm>
          <a:prstGeom prst="rect">
            <a:avLst/>
          </a:prstGeom>
          <a:noFill/>
          <a:ln w="38100">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1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1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1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800" b="0" i="0"/>
          </a:p>
        </p:txBody>
      </p:sp>
      <p:sp>
        <p:nvSpPr>
          <p:cNvPr id="20" name="Rectangle 56"/>
          <p:cNvSpPr>
            <a:spLocks noChangeArrowheads="1"/>
          </p:cNvSpPr>
          <p:nvPr/>
        </p:nvSpPr>
        <p:spPr bwMode="auto">
          <a:xfrm>
            <a:off x="2619692" y="5362826"/>
            <a:ext cx="1151903" cy="503237"/>
          </a:xfrm>
          <a:prstGeom prst="rect">
            <a:avLst/>
          </a:prstGeom>
          <a:noFill/>
          <a:ln w="38100">
            <a:solidFill>
              <a:srgbClr val="54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1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1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1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800" b="0" i="0"/>
          </a:p>
        </p:txBody>
      </p:sp>
      <p:graphicFrame>
        <p:nvGraphicFramePr>
          <p:cNvPr id="21" name="Object 57"/>
          <p:cNvGraphicFramePr>
            <a:graphicFrameLocks noChangeAspect="1"/>
          </p:cNvGraphicFramePr>
          <p:nvPr>
            <p:extLst>
              <p:ext uri="{D42A27DB-BD31-4B8C-83A1-F6EECF244321}">
                <p14:modId xmlns:p14="http://schemas.microsoft.com/office/powerpoint/2010/main" val="1618095562"/>
              </p:ext>
            </p:extLst>
          </p:nvPr>
        </p:nvGraphicFramePr>
        <p:xfrm>
          <a:off x="397883" y="6064501"/>
          <a:ext cx="4207826" cy="684455"/>
        </p:xfrm>
        <a:graphic>
          <a:graphicData uri="http://schemas.openxmlformats.org/presentationml/2006/ole">
            <mc:AlternateContent xmlns:mc="http://schemas.openxmlformats.org/markup-compatibility/2006">
              <mc:Choice xmlns:v="urn:schemas-microsoft-com:vml" Requires="v">
                <p:oleObj name="Equation" r:id="rId16" imgW="1828800" imgH="291960" progId="Equation.DSMT4">
                  <p:embed/>
                </p:oleObj>
              </mc:Choice>
              <mc:Fallback>
                <p:oleObj name="Equation" r:id="rId16" imgW="1828800" imgH="291960" progId="Equation.DSMT4">
                  <p:embed/>
                  <p:pic>
                    <p:nvPicPr>
                      <p:cNvPr id="0" name=""/>
                      <p:cNvPicPr>
                        <a:picLocks noChangeAspect="1" noChangeArrowheads="1"/>
                      </p:cNvPicPr>
                      <p:nvPr/>
                    </p:nvPicPr>
                    <p:blipFill>
                      <a:blip r:embed="rId17"/>
                      <a:srcRect/>
                      <a:stretch>
                        <a:fillRect/>
                      </a:stretch>
                    </p:blipFill>
                    <p:spPr bwMode="auto">
                      <a:xfrm>
                        <a:off x="397883" y="6064501"/>
                        <a:ext cx="4207826" cy="684455"/>
                      </a:xfrm>
                      <a:prstGeom prst="rect">
                        <a:avLst/>
                      </a:prstGeom>
                      <a:solidFill>
                        <a:schemeClr val="accent6">
                          <a:lumMod val="20000"/>
                          <a:lumOff val="80000"/>
                        </a:schemeClr>
                      </a:solidFill>
                      <a:ln>
                        <a:noFill/>
                      </a:ln>
                    </p:spPr>
                  </p:pic>
                </p:oleObj>
              </mc:Fallback>
            </mc:AlternateContent>
          </a:graphicData>
        </a:graphic>
      </p:graphicFrame>
      <p:graphicFrame>
        <p:nvGraphicFramePr>
          <p:cNvPr id="22" name="Object 61"/>
          <p:cNvGraphicFramePr>
            <a:graphicFrameLocks noChangeAspect="1"/>
          </p:cNvGraphicFramePr>
          <p:nvPr>
            <p:extLst>
              <p:ext uri="{D42A27DB-BD31-4B8C-83A1-F6EECF244321}">
                <p14:modId xmlns:p14="http://schemas.microsoft.com/office/powerpoint/2010/main" val="3023671161"/>
              </p:ext>
            </p:extLst>
          </p:nvPr>
        </p:nvGraphicFramePr>
        <p:xfrm>
          <a:off x="5437355" y="6064501"/>
          <a:ext cx="2061076" cy="684454"/>
        </p:xfrm>
        <a:graphic>
          <a:graphicData uri="http://schemas.openxmlformats.org/presentationml/2006/ole">
            <mc:AlternateContent xmlns:mc="http://schemas.openxmlformats.org/markup-compatibility/2006">
              <mc:Choice xmlns:v="urn:schemas-microsoft-com:vml" Requires="v">
                <p:oleObj name="Equation" r:id="rId18" imgW="774360" imgH="266400" progId="Equation.DSMT4">
                  <p:embed/>
                </p:oleObj>
              </mc:Choice>
              <mc:Fallback>
                <p:oleObj name="Equation" r:id="rId18" imgW="774360" imgH="266400" progId="Equation.DSMT4">
                  <p:embed/>
                  <p:pic>
                    <p:nvPicPr>
                      <p:cNvPr id="0" name=""/>
                      <p:cNvPicPr>
                        <a:picLocks noChangeAspect="1" noChangeArrowheads="1"/>
                      </p:cNvPicPr>
                      <p:nvPr/>
                    </p:nvPicPr>
                    <p:blipFill>
                      <a:blip r:embed="rId19"/>
                      <a:srcRect/>
                      <a:stretch>
                        <a:fillRect/>
                      </a:stretch>
                    </p:blipFill>
                    <p:spPr bwMode="auto">
                      <a:xfrm>
                        <a:off x="5437355" y="6064501"/>
                        <a:ext cx="2061076" cy="684454"/>
                      </a:xfrm>
                      <a:prstGeom prst="rect">
                        <a:avLst/>
                      </a:prstGeom>
                      <a:solidFill>
                        <a:schemeClr val="accent6">
                          <a:lumMod val="20000"/>
                          <a:lumOff val="80000"/>
                        </a:schemeClr>
                      </a:solidFill>
                      <a:ln>
                        <a:noFill/>
                      </a:ln>
                    </p:spPr>
                  </p:pic>
                </p:oleObj>
              </mc:Fallback>
            </mc:AlternateContent>
          </a:graphicData>
        </a:graphic>
      </p:graphicFrame>
      <p:sp>
        <p:nvSpPr>
          <p:cNvPr id="24" name="Oval 64"/>
          <p:cNvSpPr>
            <a:spLocks noChangeArrowheads="1"/>
          </p:cNvSpPr>
          <p:nvPr/>
        </p:nvSpPr>
        <p:spPr bwMode="auto">
          <a:xfrm>
            <a:off x="5485766" y="5234556"/>
            <a:ext cx="1295400" cy="576262"/>
          </a:xfrm>
          <a:prstGeom prst="ellipse">
            <a:avLst/>
          </a:prstGeom>
          <a:noFill/>
          <a:ln w="38100">
            <a:solidFill>
              <a:srgbClr val="54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1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1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1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800" b="0" i="0"/>
          </a:p>
        </p:txBody>
      </p:sp>
      <p:sp>
        <p:nvSpPr>
          <p:cNvPr id="25" name="Oval 64"/>
          <p:cNvSpPr>
            <a:spLocks noChangeArrowheads="1"/>
          </p:cNvSpPr>
          <p:nvPr/>
        </p:nvSpPr>
        <p:spPr bwMode="auto">
          <a:xfrm>
            <a:off x="7708799" y="2650197"/>
            <a:ext cx="282550" cy="576262"/>
          </a:xfrm>
          <a:prstGeom prst="ellipse">
            <a:avLst/>
          </a:pr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Blip>
                <a:blip r:embed="rId1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1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1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endParaRPr kumimoji="1" lang="zh-CN" altLang="en-US" sz="2800" b="0" i="0"/>
          </a:p>
        </p:txBody>
      </p:sp>
    </p:spTree>
    <p:extLst>
      <p:ext uri="{BB962C8B-B14F-4D97-AF65-F5344CB8AC3E}">
        <p14:creationId xmlns:p14="http://schemas.microsoft.com/office/powerpoint/2010/main" val="334771836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20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Horizont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0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6"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arn(inHorizontal)">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6"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arn(inHorizontal)">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20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6"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arn(inHorizontal)">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4" grpId="0" animBg="1"/>
      <p:bldP spid="2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Rectangle 3"/>
          <p:cNvSpPr txBox="1">
            <a:spLocks noChangeArrowheads="1"/>
          </p:cNvSpPr>
          <p:nvPr/>
        </p:nvSpPr>
        <p:spPr>
          <a:xfrm>
            <a:off x="209889" y="43044"/>
            <a:ext cx="8234287" cy="57755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eaLnBrk="1" hangingPunct="1">
              <a:lnSpc>
                <a:spcPct val="120000"/>
              </a:lnSpc>
              <a:buNone/>
            </a:pPr>
            <a:r>
              <a:rPr kumimoji="1" lang="zh-CN" altLang="en-US" sz="2400" b="0" dirty="0"/>
              <a:t>根据状态方程列写驱动方程和输出方程</a:t>
            </a:r>
            <a:endParaRPr lang="en-US" altLang="zh-CN" sz="2400" b="0" dirty="0"/>
          </a:p>
        </p:txBody>
      </p:sp>
      <p:graphicFrame>
        <p:nvGraphicFramePr>
          <p:cNvPr id="15" name="Object 18"/>
          <p:cNvGraphicFramePr>
            <a:graphicFrameLocks noChangeAspect="1"/>
          </p:cNvGraphicFramePr>
          <p:nvPr>
            <p:extLst>
              <p:ext uri="{D42A27DB-BD31-4B8C-83A1-F6EECF244321}">
                <p14:modId xmlns:p14="http://schemas.microsoft.com/office/powerpoint/2010/main" val="3689379928"/>
              </p:ext>
            </p:extLst>
          </p:nvPr>
        </p:nvGraphicFramePr>
        <p:xfrm>
          <a:off x="1596707" y="646247"/>
          <a:ext cx="5686425" cy="639762"/>
        </p:xfrm>
        <a:graphic>
          <a:graphicData uri="http://schemas.openxmlformats.org/presentationml/2006/ole">
            <mc:AlternateContent xmlns:mc="http://schemas.openxmlformats.org/markup-compatibility/2006">
              <mc:Choice xmlns:v="urn:schemas-microsoft-com:vml" Requires="v">
                <p:oleObj name="Equation" r:id="rId2" imgW="2400120" imgH="291960" progId="Equation.DSMT4">
                  <p:embed/>
                </p:oleObj>
              </mc:Choice>
              <mc:Fallback>
                <p:oleObj name="Equation" r:id="rId2" imgW="2400120" imgH="291960" progId="Equation.DSMT4">
                  <p:embed/>
                  <p:pic>
                    <p:nvPicPr>
                      <p:cNvPr id="0" name=""/>
                      <p:cNvPicPr>
                        <a:picLocks noChangeAspect="1" noChangeArrowheads="1"/>
                      </p:cNvPicPr>
                      <p:nvPr/>
                    </p:nvPicPr>
                    <p:blipFill>
                      <a:blip r:embed="rId3"/>
                      <a:srcRect/>
                      <a:stretch>
                        <a:fillRect/>
                      </a:stretch>
                    </p:blipFill>
                    <p:spPr bwMode="auto">
                      <a:xfrm>
                        <a:off x="1596707" y="646247"/>
                        <a:ext cx="5686425" cy="639762"/>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954633992"/>
              </p:ext>
            </p:extLst>
          </p:nvPr>
        </p:nvGraphicFramePr>
        <p:xfrm>
          <a:off x="1280160" y="2418080"/>
          <a:ext cx="6583680" cy="2757268"/>
        </p:xfrm>
        <a:graphic>
          <a:graphicData uri="http://schemas.openxmlformats.org/presentationml/2006/ole">
            <mc:AlternateContent xmlns:mc="http://schemas.openxmlformats.org/markup-compatibility/2006">
              <mc:Choice xmlns:v="urn:schemas-microsoft-com:vml" Requires="v">
                <p:oleObj name="Visio" r:id="rId4" imgW="4457626" imgH="1863000" progId="Visio.Drawing.11">
                  <p:embed/>
                </p:oleObj>
              </mc:Choice>
              <mc:Fallback>
                <p:oleObj name="Visio" r:id="rId4" imgW="4457626" imgH="1863000" progId="Visio.Drawing.11">
                  <p:embed/>
                  <p:pic>
                    <p:nvPicPr>
                      <p:cNvPr id="0" name="Object 1"/>
                      <p:cNvPicPr>
                        <a:picLocks noChangeAspect="1" noChangeArrowheads="1"/>
                      </p:cNvPicPr>
                      <p:nvPr/>
                    </p:nvPicPr>
                    <p:blipFill>
                      <a:blip r:embed="rId5"/>
                      <a:srcRect/>
                      <a:stretch>
                        <a:fillRect/>
                      </a:stretch>
                    </p:blipFill>
                    <p:spPr bwMode="auto">
                      <a:xfrm>
                        <a:off x="1280160" y="2418080"/>
                        <a:ext cx="6583680" cy="2757268"/>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53122566"/>
              </p:ext>
            </p:extLst>
          </p:nvPr>
        </p:nvGraphicFramePr>
        <p:xfrm>
          <a:off x="1596707" y="1259633"/>
          <a:ext cx="1801245" cy="610099"/>
        </p:xfrm>
        <a:graphic>
          <a:graphicData uri="http://schemas.openxmlformats.org/presentationml/2006/ole">
            <mc:AlternateContent xmlns:mc="http://schemas.openxmlformats.org/markup-compatibility/2006">
              <mc:Choice xmlns:v="urn:schemas-microsoft-com:vml" Requires="v">
                <p:oleObj name="Equation" r:id="rId6" imgW="787320" imgH="266400" progId="Equation.DSMT4">
                  <p:embed/>
                </p:oleObj>
              </mc:Choice>
              <mc:Fallback>
                <p:oleObj name="Equation" r:id="rId6" imgW="787320" imgH="266400" progId="Equation.DSMT4">
                  <p:embed/>
                  <p:pic>
                    <p:nvPicPr>
                      <p:cNvPr id="0" name=""/>
                      <p:cNvPicPr/>
                      <p:nvPr/>
                    </p:nvPicPr>
                    <p:blipFill>
                      <a:blip r:embed="rId7"/>
                      <a:stretch>
                        <a:fillRect/>
                      </a:stretch>
                    </p:blipFill>
                    <p:spPr>
                      <a:xfrm>
                        <a:off x="1596707" y="1259633"/>
                        <a:ext cx="1801245" cy="610099"/>
                      </a:xfrm>
                      <a:prstGeom prst="rect">
                        <a:avLst/>
                      </a:prstGeom>
                    </p:spPr>
                  </p:pic>
                </p:oleObj>
              </mc:Fallback>
            </mc:AlternateContent>
          </a:graphicData>
        </a:graphic>
      </p:graphicFrame>
      <p:sp>
        <p:nvSpPr>
          <p:cNvPr id="10" name="矩形 9"/>
          <p:cNvSpPr/>
          <p:nvPr/>
        </p:nvSpPr>
        <p:spPr>
          <a:xfrm>
            <a:off x="209889" y="2074775"/>
            <a:ext cx="2954655" cy="535531"/>
          </a:xfrm>
          <a:prstGeom prst="rect">
            <a:avLst/>
          </a:prstGeom>
        </p:spPr>
        <p:txBody>
          <a:bodyPr wrap="none">
            <a:spAutoFit/>
          </a:bodyPr>
          <a:lstStyle/>
          <a:p>
            <a:pPr marL="0" indent="0" eaLnBrk="1" hangingPunct="1">
              <a:lnSpc>
                <a:spcPct val="120000"/>
              </a:lnSpc>
              <a:buNone/>
            </a:pPr>
            <a:r>
              <a:rPr kumimoji="1" lang="zh-CN" altLang="en-US" b="0" dirty="0">
                <a:latin typeface="+mn-ea"/>
                <a:ea typeface="+mn-ea"/>
              </a:rPr>
              <a:t>画出逻辑图如图所示</a:t>
            </a:r>
          </a:p>
        </p:txBody>
      </p:sp>
      <p:sp>
        <p:nvSpPr>
          <p:cNvPr id="11" name="矩形 10"/>
          <p:cNvSpPr/>
          <p:nvPr/>
        </p:nvSpPr>
        <p:spPr>
          <a:xfrm>
            <a:off x="411480" y="5518653"/>
            <a:ext cx="8321040" cy="830997"/>
          </a:xfrm>
          <a:prstGeom prst="rect">
            <a:avLst/>
          </a:prstGeom>
        </p:spPr>
        <p:txBody>
          <a:bodyPr wrap="square">
            <a:spAutoFit/>
          </a:bodyPr>
          <a:lstStyle/>
          <a:p>
            <a:pPr algn="just" eaLnBrk="1" hangingPunct="1">
              <a:lnSpc>
                <a:spcPct val="100000"/>
              </a:lnSpc>
              <a:buClr>
                <a:srgbClr val="66FF33"/>
              </a:buClr>
              <a:defRPr/>
            </a:pPr>
            <a:r>
              <a:rPr kumimoji="1" lang="zh-CN" altLang="en-US" b="0" dirty="0">
                <a:latin typeface="+mn-ea"/>
                <a:ea typeface="+mn-ea"/>
              </a:rPr>
              <a:t>由于两个触发器的四种状态组合，均为有效状态，没有无效状态，不存在能否自启动的问题。</a:t>
            </a:r>
          </a:p>
        </p:txBody>
      </p:sp>
    </p:spTree>
    <p:extLst>
      <p:ext uri="{BB962C8B-B14F-4D97-AF65-F5344CB8AC3E}">
        <p14:creationId xmlns:p14="http://schemas.microsoft.com/office/powerpoint/2010/main" val="299969433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0" y="0"/>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 name="矩形 2"/>
          <p:cNvSpPr/>
          <p:nvPr/>
        </p:nvSpPr>
        <p:spPr>
          <a:xfrm>
            <a:off x="215521" y="211111"/>
            <a:ext cx="6677667" cy="633187"/>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3200" dirty="0">
                <a:solidFill>
                  <a:srgbClr val="0000FF"/>
                </a:solidFill>
                <a:latin typeface="+mn-ea"/>
                <a:ea typeface="+mn-ea"/>
                <a:cs typeface="+mn-ea"/>
              </a:rPr>
              <a:t>基于</a:t>
            </a:r>
            <a:r>
              <a:rPr lang="en-US" altLang="zh-CN" sz="3200" dirty="0">
                <a:solidFill>
                  <a:srgbClr val="0000FF"/>
                </a:solidFill>
                <a:latin typeface="+mn-ea"/>
                <a:ea typeface="+mn-ea"/>
                <a:cs typeface="+mn-ea"/>
              </a:rPr>
              <a:t>MSI </a:t>
            </a:r>
            <a:r>
              <a:rPr lang="zh-CN" altLang="en-US" sz="3200" dirty="0">
                <a:solidFill>
                  <a:srgbClr val="0000FF"/>
                </a:solidFill>
                <a:latin typeface="+mn-ea"/>
                <a:ea typeface="+mn-ea"/>
                <a:cs typeface="+mn-ea"/>
              </a:rPr>
              <a:t>时序逻辑电路的设计</a:t>
            </a:r>
            <a:endParaRPr lang="zh-CN" altLang="en-US" sz="3200" dirty="0">
              <a:solidFill>
                <a:srgbClr val="0000FF"/>
              </a:solidFill>
              <a:latin typeface="+mn-ea"/>
              <a:ea typeface="+mn-ea"/>
              <a:cs typeface="+mn-ea"/>
              <a:sym typeface="+mn-lt"/>
            </a:endParaRPr>
          </a:p>
        </p:txBody>
      </p:sp>
      <p:sp>
        <p:nvSpPr>
          <p:cNvPr id="7" name="Rectangle 3"/>
          <p:cNvSpPr txBox="1">
            <a:spLocks noChangeArrowheads="1"/>
          </p:cNvSpPr>
          <p:nvPr/>
        </p:nvSpPr>
        <p:spPr>
          <a:xfrm>
            <a:off x="215521" y="855476"/>
            <a:ext cx="8593199" cy="520314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spcBef>
                <a:spcPts val="300"/>
              </a:spcBef>
              <a:spcAft>
                <a:spcPts val="100"/>
              </a:spcAft>
            </a:pPr>
            <a:r>
              <a:rPr lang="zh-CN" altLang="en-US" sz="2400" dirty="0">
                <a:latin typeface="+mn-ea"/>
              </a:rPr>
              <a:t>一般采用模块化的设计方式 ：</a:t>
            </a:r>
            <a:endParaRPr lang="en-US" altLang="zh-CN" sz="2400" dirty="0">
              <a:latin typeface="+mn-ea"/>
            </a:endParaRPr>
          </a:p>
          <a:p>
            <a:pPr lvl="1" eaLnBrk="1" hangingPunct="1">
              <a:lnSpc>
                <a:spcPct val="120000"/>
              </a:lnSpc>
              <a:spcBef>
                <a:spcPts val="300"/>
              </a:spcBef>
              <a:spcAft>
                <a:spcPts val="100"/>
              </a:spcAft>
            </a:pPr>
            <a:r>
              <a:rPr lang="zh-CN" altLang="en-US" sz="2200" b="0" dirty="0">
                <a:latin typeface="+mn-ea"/>
              </a:rPr>
              <a:t>确定输入输出逻辑变量并赋予逻辑值，并根据设计要求及现有的芯片，将</a:t>
            </a:r>
            <a:r>
              <a:rPr lang="zh-CN" altLang="en-US" sz="2200" dirty="0">
                <a:solidFill>
                  <a:srgbClr val="800000"/>
                </a:solidFill>
                <a:latin typeface="+mn-ea"/>
              </a:rPr>
              <a:t>总体逻辑设计分为若干子功能块电路</a:t>
            </a:r>
            <a:r>
              <a:rPr lang="zh-CN" altLang="en-US" sz="2200" b="0" dirty="0">
                <a:latin typeface="+mn-ea"/>
              </a:rPr>
              <a:t>来实现。</a:t>
            </a:r>
            <a:endParaRPr lang="en-US" altLang="zh-CN" sz="2200" b="0" dirty="0">
              <a:latin typeface="+mn-ea"/>
            </a:endParaRPr>
          </a:p>
          <a:p>
            <a:pPr lvl="1" eaLnBrk="1" hangingPunct="1">
              <a:lnSpc>
                <a:spcPct val="120000"/>
              </a:lnSpc>
              <a:spcBef>
                <a:spcPts val="300"/>
              </a:spcBef>
              <a:spcAft>
                <a:spcPts val="100"/>
              </a:spcAft>
            </a:pPr>
            <a:r>
              <a:rPr lang="zh-CN" altLang="en-US" sz="2200" b="0" dirty="0">
                <a:latin typeface="+mn-ea"/>
              </a:rPr>
              <a:t>进行各功能块内部电路的设计。</a:t>
            </a:r>
            <a:endParaRPr lang="en-US" altLang="zh-CN" sz="2200" b="0" dirty="0">
              <a:latin typeface="+mn-ea"/>
            </a:endParaRPr>
          </a:p>
          <a:p>
            <a:pPr lvl="1" eaLnBrk="1" hangingPunct="1">
              <a:lnSpc>
                <a:spcPct val="120000"/>
              </a:lnSpc>
              <a:spcBef>
                <a:spcPts val="300"/>
              </a:spcBef>
              <a:spcAft>
                <a:spcPts val="100"/>
              </a:spcAft>
            </a:pPr>
            <a:r>
              <a:rPr lang="zh-CN" altLang="en-US" sz="2200" b="0" dirty="0">
                <a:latin typeface="+mn-ea"/>
              </a:rPr>
              <a:t>将各块逻辑电路</a:t>
            </a:r>
            <a:r>
              <a:rPr lang="zh-CN" altLang="en-US" sz="2200" dirty="0">
                <a:solidFill>
                  <a:srgbClr val="800000"/>
                </a:solidFill>
                <a:latin typeface="+mn-ea"/>
              </a:rPr>
              <a:t>相互连接</a:t>
            </a:r>
            <a:r>
              <a:rPr lang="zh-CN" altLang="en-US" sz="2200" b="0" dirty="0">
                <a:latin typeface="+mn-ea"/>
              </a:rPr>
              <a:t>，画出整个逻辑电路图。由于功能块设计逻辑电路方法的灵活性和复杂性，完成设计后还必须仔细验证逻辑设计是否正确。 </a:t>
            </a:r>
            <a:endParaRPr lang="en-US" altLang="zh-CN" sz="2200" b="0" dirty="0">
              <a:latin typeface="+mn-ea"/>
            </a:endParaRPr>
          </a:p>
          <a:p>
            <a:pPr eaLnBrk="1" hangingPunct="1">
              <a:lnSpc>
                <a:spcPct val="120000"/>
              </a:lnSpc>
              <a:spcBef>
                <a:spcPts val="300"/>
              </a:spcBef>
              <a:spcAft>
                <a:spcPts val="100"/>
              </a:spcAft>
            </a:pPr>
            <a:r>
              <a:rPr lang="zh-CN" altLang="en-US" sz="2400" dirty="0">
                <a:latin typeface="+mn-ea"/>
              </a:rPr>
              <a:t>采用</a:t>
            </a:r>
            <a:r>
              <a:rPr lang="en-US" altLang="zh-CN" sz="2400" dirty="0">
                <a:latin typeface="+mn-ea"/>
              </a:rPr>
              <a:t>MSI</a:t>
            </a:r>
            <a:r>
              <a:rPr lang="zh-CN" altLang="en-US" sz="2400" dirty="0">
                <a:latin typeface="+mn-ea"/>
              </a:rPr>
              <a:t>器件设计时序电路时需要注意以下几个方面：</a:t>
            </a:r>
            <a:endParaRPr lang="en-US" altLang="zh-CN" sz="2400" dirty="0">
              <a:latin typeface="+mn-ea"/>
            </a:endParaRPr>
          </a:p>
          <a:p>
            <a:pPr lvl="1" eaLnBrk="1" hangingPunct="1">
              <a:lnSpc>
                <a:spcPct val="120000"/>
              </a:lnSpc>
              <a:spcBef>
                <a:spcPts val="300"/>
              </a:spcBef>
              <a:spcAft>
                <a:spcPts val="100"/>
              </a:spcAft>
            </a:pPr>
            <a:r>
              <a:rPr lang="zh-CN" altLang="en-US" sz="2200" dirty="0">
                <a:solidFill>
                  <a:srgbClr val="800000"/>
                </a:solidFill>
                <a:latin typeface="+mn-ea"/>
              </a:rPr>
              <a:t>状态化简一般并不是必须进行的</a:t>
            </a:r>
            <a:r>
              <a:rPr lang="zh-CN" altLang="en-US" sz="2200" b="0" dirty="0">
                <a:latin typeface="+mn-ea"/>
              </a:rPr>
              <a:t>。只有那些能够减少</a:t>
            </a:r>
            <a:r>
              <a:rPr lang="en-US" altLang="zh-CN" sz="2200" b="0" dirty="0">
                <a:latin typeface="+mn-ea"/>
              </a:rPr>
              <a:t>MSI</a:t>
            </a:r>
            <a:r>
              <a:rPr lang="zh-CN" altLang="en-US" sz="2200" b="0" dirty="0">
                <a:latin typeface="+mn-ea"/>
              </a:rPr>
              <a:t>器件数目或降低设计的复杂性的化简，才有实际意义。</a:t>
            </a:r>
            <a:endParaRPr lang="en-US" altLang="zh-CN" sz="2200" b="0" dirty="0">
              <a:latin typeface="+mn-ea"/>
            </a:endParaRPr>
          </a:p>
          <a:p>
            <a:pPr lvl="1" eaLnBrk="1" hangingPunct="1">
              <a:lnSpc>
                <a:spcPct val="120000"/>
              </a:lnSpc>
              <a:spcBef>
                <a:spcPts val="300"/>
              </a:spcBef>
              <a:spcAft>
                <a:spcPts val="100"/>
              </a:spcAft>
            </a:pPr>
            <a:r>
              <a:rPr lang="zh-CN" altLang="en-US" sz="2200" dirty="0">
                <a:solidFill>
                  <a:srgbClr val="800000"/>
                </a:solidFill>
                <a:latin typeface="+mn-ea"/>
              </a:rPr>
              <a:t>状态分配根据器件的功能而定</a:t>
            </a:r>
            <a:r>
              <a:rPr lang="zh-CN" altLang="en-US" sz="2200" b="0" dirty="0">
                <a:latin typeface="+mn-ea"/>
              </a:rPr>
              <a:t>。一般选择了合适的</a:t>
            </a:r>
            <a:r>
              <a:rPr lang="en-US" altLang="zh-CN" sz="2200" b="0" dirty="0">
                <a:latin typeface="+mn-ea"/>
              </a:rPr>
              <a:t>MSI</a:t>
            </a:r>
            <a:r>
              <a:rPr lang="zh-CN" altLang="en-US" sz="2200" b="0" dirty="0">
                <a:latin typeface="+mn-ea"/>
              </a:rPr>
              <a:t>器件后，根据其功能特点来进行状态分配，而且应考虑尽量使功能种类减少。</a:t>
            </a:r>
          </a:p>
        </p:txBody>
      </p:sp>
    </p:spTree>
    <p:extLst>
      <p:ext uri="{BB962C8B-B14F-4D97-AF65-F5344CB8AC3E}">
        <p14:creationId xmlns:p14="http://schemas.microsoft.com/office/powerpoint/2010/main" val="310586277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wipe(up)">
                                      <p:cBhvr>
                                        <p:cTn id="24" dur="2000"/>
                                        <p:tgtEl>
                                          <p:spTgt spid="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0" y="0"/>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Rectangle 3"/>
          <p:cNvSpPr txBox="1">
            <a:spLocks noChangeArrowheads="1"/>
          </p:cNvSpPr>
          <p:nvPr/>
        </p:nvSpPr>
        <p:spPr>
          <a:xfrm>
            <a:off x="93601" y="164596"/>
            <a:ext cx="8967897" cy="649020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20000"/>
              </a:lnSpc>
              <a:spcBef>
                <a:spcPts val="300"/>
              </a:spcBef>
              <a:spcAft>
                <a:spcPts val="100"/>
              </a:spcAft>
              <a:buFont typeface="Wingdings" panose="05000000000000000000" pitchFamily="2" charset="2"/>
              <a:buChar char="l"/>
            </a:pPr>
            <a:r>
              <a:rPr lang="zh-CN" altLang="en-US" sz="2600" dirty="0">
                <a:solidFill>
                  <a:srgbClr val="0000FF"/>
                </a:solidFill>
                <a:latin typeface="+mn-ea"/>
                <a:cs typeface="+mn-ea"/>
              </a:rPr>
              <a:t>例</a:t>
            </a:r>
            <a:r>
              <a:rPr lang="en-US" altLang="zh-CN" sz="2600" dirty="0">
                <a:solidFill>
                  <a:srgbClr val="0000FF"/>
                </a:solidFill>
                <a:latin typeface="+mn-ea"/>
                <a:cs typeface="+mn-ea"/>
              </a:rPr>
              <a:t>5-10  </a:t>
            </a:r>
            <a:r>
              <a:rPr lang="zh-CN" altLang="en-US" sz="2600" dirty="0"/>
              <a:t>试设计一个能控制光点右移、左移、停止的控制电路。光点右移表示电机正转，光点左移表示电机反转，光点停止移动表示电机停转。电机运转规律如下：正转</a:t>
            </a:r>
            <a:r>
              <a:rPr lang="en-US" altLang="zh-CN" sz="2600" dirty="0"/>
              <a:t>20</a:t>
            </a:r>
            <a:r>
              <a:rPr lang="zh-CN" altLang="en-US" sz="2600" dirty="0"/>
              <a:t>秒</a:t>
            </a:r>
            <a:r>
              <a:rPr lang="en-US" altLang="zh-CN" sz="2600" dirty="0"/>
              <a:t>—</a:t>
            </a:r>
            <a:r>
              <a:rPr lang="zh-CN" altLang="en-US" sz="2600" dirty="0"/>
              <a:t>停</a:t>
            </a:r>
            <a:r>
              <a:rPr lang="en-US" altLang="zh-CN" sz="2600" dirty="0"/>
              <a:t>10</a:t>
            </a:r>
            <a:r>
              <a:rPr lang="zh-CN" altLang="en-US" sz="2600" dirty="0"/>
              <a:t>秒</a:t>
            </a:r>
            <a:r>
              <a:rPr lang="en-US" altLang="zh-CN" sz="2600" dirty="0"/>
              <a:t>—</a:t>
            </a:r>
            <a:r>
              <a:rPr lang="zh-CN" altLang="en-US" sz="2600" dirty="0"/>
              <a:t>反转</a:t>
            </a:r>
            <a:r>
              <a:rPr lang="en-US" altLang="zh-CN" sz="2600" dirty="0"/>
              <a:t>20</a:t>
            </a:r>
            <a:r>
              <a:rPr lang="zh-CN" altLang="en-US" sz="2600" dirty="0"/>
              <a:t>秒</a:t>
            </a:r>
            <a:r>
              <a:rPr lang="en-US" altLang="zh-CN" sz="2600" dirty="0"/>
              <a:t>—</a:t>
            </a:r>
            <a:r>
              <a:rPr lang="zh-CN" altLang="en-US" sz="2600" dirty="0"/>
              <a:t>停</a:t>
            </a:r>
            <a:r>
              <a:rPr lang="en-US" altLang="zh-CN" sz="2600" dirty="0"/>
              <a:t>10</a:t>
            </a:r>
            <a:r>
              <a:rPr lang="zh-CN" altLang="en-US" sz="2600" dirty="0"/>
              <a:t>秒</a:t>
            </a:r>
            <a:r>
              <a:rPr lang="en-US" altLang="zh-CN" sz="2600" dirty="0"/>
              <a:t>—</a:t>
            </a:r>
            <a:r>
              <a:rPr lang="zh-CN" altLang="en-US" sz="2600" dirty="0"/>
              <a:t>正转</a:t>
            </a:r>
            <a:r>
              <a:rPr lang="en-US" altLang="zh-CN" sz="2600" dirty="0"/>
              <a:t>20</a:t>
            </a:r>
            <a:r>
              <a:rPr lang="zh-CN" altLang="en-US" sz="2600" dirty="0"/>
              <a:t>秒</a:t>
            </a:r>
            <a:r>
              <a:rPr lang="en-US" altLang="zh-CN" sz="2600" dirty="0"/>
              <a:t>……</a:t>
            </a:r>
            <a:r>
              <a:rPr lang="zh-CN" altLang="en-US" sz="2600" dirty="0"/>
              <a:t>。假设时钟脉冲周期为</a:t>
            </a:r>
            <a:r>
              <a:rPr lang="en-US" altLang="zh-CN" sz="2600" dirty="0"/>
              <a:t>1</a:t>
            </a:r>
            <a:r>
              <a:rPr lang="zh-CN" altLang="en-US" sz="2600" dirty="0"/>
              <a:t>秒。</a:t>
            </a:r>
            <a:endParaRPr lang="en-US" altLang="zh-CN" sz="2600" dirty="0"/>
          </a:p>
          <a:p>
            <a:pPr marL="342000" indent="-457200" eaLnBrk="1" hangingPunct="1">
              <a:lnSpc>
                <a:spcPct val="125000"/>
              </a:lnSpc>
              <a:buNone/>
            </a:pPr>
            <a:r>
              <a:rPr lang="zh-CN" altLang="en-US" sz="2400" b="0" dirty="0"/>
              <a:t>    </a:t>
            </a:r>
            <a:r>
              <a:rPr lang="zh-CN" altLang="en-US" sz="2400" dirty="0">
                <a:solidFill>
                  <a:srgbClr val="0000FF"/>
                </a:solidFill>
              </a:rPr>
              <a:t>解：</a:t>
            </a:r>
            <a:r>
              <a:rPr lang="zh-CN" altLang="en-US" sz="2400" b="0" dirty="0"/>
              <a:t>光点移动可通过发光二极管的亮、灭变化显示出来。为此控制电路应包含两部分：</a:t>
            </a:r>
            <a:r>
              <a:rPr lang="zh-CN" altLang="en-US" sz="2400" dirty="0"/>
              <a:t>发光二极管的驱动电路</a:t>
            </a:r>
            <a:r>
              <a:rPr lang="zh-CN" altLang="en-US" sz="2400" b="0" dirty="0"/>
              <a:t>和</a:t>
            </a:r>
            <a:r>
              <a:rPr lang="zh-CN" altLang="en-US" sz="2400" dirty="0"/>
              <a:t>产生控制脉冲的电路</a:t>
            </a:r>
            <a:r>
              <a:rPr lang="zh-CN" altLang="en-US" sz="2400" b="0" dirty="0"/>
              <a:t>。</a:t>
            </a:r>
            <a:endParaRPr lang="en-US" altLang="zh-CN" sz="2400" b="0" dirty="0"/>
          </a:p>
          <a:p>
            <a:pPr marL="627750" lvl="1" indent="-342900" eaLnBrk="1" hangingPunct="1">
              <a:lnSpc>
                <a:spcPct val="125000"/>
              </a:lnSpc>
              <a:buFont typeface="Arial" panose="020B0604020202020204" pitchFamily="34" charset="0"/>
              <a:buChar char="•"/>
            </a:pPr>
            <a:r>
              <a:rPr lang="zh-CN" altLang="en-US" sz="2400" b="0" dirty="0"/>
              <a:t>如果四个发光二极管中只有一个亮，并能从左向右或从右向左依次亮，就形成了</a:t>
            </a:r>
            <a:r>
              <a:rPr lang="zh-CN" altLang="en-US" sz="2400" dirty="0"/>
              <a:t>光点的移动</a:t>
            </a:r>
            <a:r>
              <a:rPr lang="zh-CN" altLang="en-US" sz="2400" b="0" dirty="0"/>
              <a:t>。</a:t>
            </a:r>
            <a:endParaRPr lang="en-US" altLang="zh-CN" sz="2400" b="0" dirty="0"/>
          </a:p>
          <a:p>
            <a:pPr marL="627750" lvl="1" indent="-342900" eaLnBrk="1" hangingPunct="1">
              <a:lnSpc>
                <a:spcPct val="125000"/>
              </a:lnSpc>
              <a:buFont typeface="Arial" panose="020B0604020202020204" pitchFamily="34" charset="0"/>
              <a:buChar char="•"/>
            </a:pPr>
            <a:r>
              <a:rPr lang="zh-CN" altLang="en-US" sz="2400" b="0" dirty="0"/>
              <a:t>四位双向移位寄存器</a:t>
            </a:r>
            <a:r>
              <a:rPr lang="en-US" altLang="zh-CN" sz="2400" dirty="0"/>
              <a:t>74HC194</a:t>
            </a:r>
            <a:r>
              <a:rPr lang="zh-CN" altLang="en-US" sz="2400" b="0" dirty="0"/>
              <a:t>具有送数、左移、右移、保持功能。用</a:t>
            </a:r>
            <a:r>
              <a:rPr lang="en-US" altLang="zh-CN" sz="2400" b="0" dirty="0"/>
              <a:t>74HC194</a:t>
            </a:r>
            <a:r>
              <a:rPr lang="zh-CN" altLang="en-US" sz="2400" b="0" dirty="0"/>
              <a:t>驱动发光二极管，便可得到符合题目要求的功能。</a:t>
            </a:r>
          </a:p>
          <a:p>
            <a:pPr eaLnBrk="1" hangingPunct="1">
              <a:lnSpc>
                <a:spcPct val="120000"/>
              </a:lnSpc>
              <a:spcBef>
                <a:spcPts val="300"/>
              </a:spcBef>
              <a:spcAft>
                <a:spcPts val="100"/>
              </a:spcAft>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237276144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2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20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up)">
                                      <p:cBhvr>
                                        <p:cTn id="22" dur="20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41251" y="47417"/>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 name="矩形 2"/>
          <p:cNvSpPr/>
          <p:nvPr/>
        </p:nvSpPr>
        <p:spPr>
          <a:xfrm>
            <a:off x="107435" y="33908"/>
            <a:ext cx="6677667" cy="565604"/>
          </a:xfrm>
          <a:prstGeom prst="rect">
            <a:avLst/>
          </a:prstGeom>
          <a:solidFill>
            <a:schemeClr val="bg1"/>
          </a:solidFill>
        </p:spPr>
        <p:txBody>
          <a:bodyPr wrap="square">
            <a:spAutoFit/>
          </a:bodyPr>
          <a:lstStyle/>
          <a:p>
            <a:pPr marL="457200" indent="-457200" fontAlgn="auto">
              <a:lnSpc>
                <a:spcPct val="120000"/>
              </a:lnSpc>
              <a:spcBef>
                <a:spcPts val="600"/>
              </a:spcBef>
              <a:spcAft>
                <a:spcPts val="300"/>
              </a:spcAft>
              <a:buFont typeface="Wingdings" panose="05000000000000000000" pitchFamily="2" charset="2"/>
              <a:buChar char="l"/>
            </a:pPr>
            <a:r>
              <a:rPr lang="zh-CN" altLang="en-US" sz="2800">
                <a:solidFill>
                  <a:srgbClr val="0000FF"/>
                </a:solidFill>
                <a:latin typeface="+mn-ea"/>
                <a:ea typeface="+mn-ea"/>
                <a:cs typeface="+mn-ea"/>
              </a:rPr>
              <a:t>时序逻辑电路的表示方法</a:t>
            </a:r>
            <a:endParaRPr lang="zh-CN" altLang="en-US" sz="2800" dirty="0">
              <a:solidFill>
                <a:srgbClr val="0000FF"/>
              </a:solidFill>
              <a:latin typeface="+mn-ea"/>
              <a:ea typeface="+mn-ea"/>
              <a:cs typeface="+mn-ea"/>
              <a:sym typeface="+mn-lt"/>
            </a:endParaRPr>
          </a:p>
        </p:txBody>
      </p:sp>
      <p:sp>
        <p:nvSpPr>
          <p:cNvPr id="24" name="Rectangle 20"/>
          <p:cNvSpPr>
            <a:spLocks noChangeArrowheads="1"/>
          </p:cNvSpPr>
          <p:nvPr/>
        </p:nvSpPr>
        <p:spPr bwMode="auto">
          <a:xfrm>
            <a:off x="217830" y="934418"/>
            <a:ext cx="13644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solidFill>
                  <a:srgbClr val="800000"/>
                </a:solidFill>
                <a:latin typeface="+mn-lt"/>
                <a:ea typeface="+mn-ea"/>
              </a:rPr>
              <a:t>3.</a:t>
            </a:r>
            <a:r>
              <a:rPr lang="zh-CN" altLang="en-US" sz="2400" kern="0">
                <a:solidFill>
                  <a:srgbClr val="800000"/>
                </a:solidFill>
                <a:latin typeface="+mn-ea"/>
                <a:ea typeface="+mn-ea"/>
              </a:rPr>
              <a:t>状态图</a:t>
            </a:r>
            <a:endParaRPr lang="zh-CN" altLang="en-US" sz="2400">
              <a:solidFill>
                <a:srgbClr val="800000"/>
              </a:solidFill>
              <a:latin typeface="+mn-ea"/>
              <a:ea typeface="+mn-ea"/>
            </a:endParaRPr>
          </a:p>
        </p:txBody>
      </p:sp>
      <p:grpSp>
        <p:nvGrpSpPr>
          <p:cNvPr id="154" name="Group 120"/>
          <p:cNvGrpSpPr>
            <a:grpSpLocks/>
          </p:cNvGrpSpPr>
          <p:nvPr/>
        </p:nvGrpSpPr>
        <p:grpSpPr bwMode="auto">
          <a:xfrm>
            <a:off x="531279" y="2712475"/>
            <a:ext cx="3238500" cy="2876550"/>
            <a:chOff x="3273" y="1527"/>
            <a:chExt cx="2040" cy="1812"/>
          </a:xfrm>
        </p:grpSpPr>
        <p:sp>
          <p:nvSpPr>
            <p:cNvPr id="155" name="Rectangle 4"/>
            <p:cNvSpPr>
              <a:spLocks noChangeArrowheads="1"/>
            </p:cNvSpPr>
            <p:nvPr/>
          </p:nvSpPr>
          <p:spPr bwMode="auto">
            <a:xfrm>
              <a:off x="4604" y="3044"/>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1 / 0</a:t>
              </a:r>
              <a:endParaRPr lang="en-US" altLang="zh-CN" sz="2000" b="1">
                <a:solidFill>
                  <a:srgbClr val="000066"/>
                </a:solidFill>
                <a:latin typeface="Times New Roman" panose="02020603050405020304" pitchFamily="18" charset="0"/>
              </a:endParaRPr>
            </a:p>
          </p:txBody>
        </p:sp>
        <p:sp>
          <p:nvSpPr>
            <p:cNvPr id="156" name="Rectangle 5"/>
            <p:cNvSpPr>
              <a:spLocks noChangeArrowheads="1"/>
            </p:cNvSpPr>
            <p:nvPr/>
          </p:nvSpPr>
          <p:spPr bwMode="auto">
            <a:xfrm>
              <a:off x="3896" y="3090"/>
              <a:ext cx="7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0/ 1</a:t>
              </a:r>
              <a:endParaRPr lang="en-US" altLang="zh-CN" sz="2000" b="1">
                <a:solidFill>
                  <a:srgbClr val="000066"/>
                </a:solidFill>
                <a:latin typeface="Times New Roman" panose="02020603050405020304" pitchFamily="18" charset="0"/>
              </a:endParaRPr>
            </a:p>
          </p:txBody>
        </p:sp>
        <p:sp>
          <p:nvSpPr>
            <p:cNvPr id="157" name="Rectangle 6"/>
            <p:cNvSpPr>
              <a:spLocks noChangeArrowheads="1"/>
            </p:cNvSpPr>
            <p:nvPr/>
          </p:nvSpPr>
          <p:spPr bwMode="auto">
            <a:xfrm>
              <a:off x="3280" y="3068"/>
              <a:ext cx="57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1 1</a:t>
              </a:r>
              <a:endParaRPr lang="en-US" altLang="zh-CN" sz="2000" b="1">
                <a:solidFill>
                  <a:srgbClr val="000066"/>
                </a:solidFill>
                <a:latin typeface="Times New Roman" panose="02020603050405020304" pitchFamily="18" charset="0"/>
              </a:endParaRPr>
            </a:p>
          </p:txBody>
        </p:sp>
        <p:sp>
          <p:nvSpPr>
            <p:cNvPr id="158" name="Rectangle 7"/>
            <p:cNvSpPr>
              <a:spLocks noChangeArrowheads="1"/>
            </p:cNvSpPr>
            <p:nvPr/>
          </p:nvSpPr>
          <p:spPr bwMode="auto">
            <a:xfrm>
              <a:off x="4581" y="2818"/>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1 1 / 0</a:t>
              </a:r>
              <a:endParaRPr lang="en-US" altLang="zh-CN" sz="2000" b="1">
                <a:solidFill>
                  <a:srgbClr val="000066"/>
                </a:solidFill>
                <a:latin typeface="Times New Roman" panose="02020603050405020304" pitchFamily="18" charset="0"/>
              </a:endParaRPr>
            </a:p>
          </p:txBody>
        </p:sp>
        <p:sp>
          <p:nvSpPr>
            <p:cNvPr id="159" name="Rectangle 8"/>
            <p:cNvSpPr>
              <a:spLocks noChangeArrowheads="1"/>
            </p:cNvSpPr>
            <p:nvPr/>
          </p:nvSpPr>
          <p:spPr bwMode="auto">
            <a:xfrm>
              <a:off x="3901" y="2840"/>
              <a:ext cx="7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0 / 1</a:t>
              </a:r>
              <a:endParaRPr lang="en-US" altLang="zh-CN" sz="2000" b="1">
                <a:solidFill>
                  <a:srgbClr val="000066"/>
                </a:solidFill>
                <a:latin typeface="Times New Roman" panose="02020603050405020304" pitchFamily="18" charset="0"/>
              </a:endParaRPr>
            </a:p>
          </p:txBody>
        </p:sp>
        <p:sp>
          <p:nvSpPr>
            <p:cNvPr id="160" name="Rectangle 9"/>
            <p:cNvSpPr>
              <a:spLocks noChangeArrowheads="1"/>
            </p:cNvSpPr>
            <p:nvPr/>
          </p:nvSpPr>
          <p:spPr bwMode="auto">
            <a:xfrm>
              <a:off x="3280" y="2818"/>
              <a:ext cx="57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1 0</a:t>
              </a:r>
              <a:endParaRPr lang="en-US" altLang="zh-CN" sz="2000" b="1">
                <a:solidFill>
                  <a:srgbClr val="000066"/>
                </a:solidFill>
                <a:latin typeface="Times New Roman" panose="02020603050405020304" pitchFamily="18" charset="0"/>
              </a:endParaRPr>
            </a:p>
          </p:txBody>
        </p:sp>
        <p:sp>
          <p:nvSpPr>
            <p:cNvPr id="161" name="Rectangle 10"/>
            <p:cNvSpPr>
              <a:spLocks noChangeArrowheads="1"/>
            </p:cNvSpPr>
            <p:nvPr/>
          </p:nvSpPr>
          <p:spPr bwMode="auto">
            <a:xfrm>
              <a:off x="4596" y="2295"/>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1 0 / 0</a:t>
              </a:r>
              <a:endParaRPr lang="en-US" altLang="zh-CN" sz="2000" b="1">
                <a:solidFill>
                  <a:srgbClr val="000066"/>
                </a:solidFill>
                <a:latin typeface="Times New Roman" panose="02020603050405020304" pitchFamily="18" charset="0"/>
              </a:endParaRPr>
            </a:p>
          </p:txBody>
        </p:sp>
        <p:sp>
          <p:nvSpPr>
            <p:cNvPr id="162" name="Rectangle 11"/>
            <p:cNvSpPr>
              <a:spLocks noChangeArrowheads="1"/>
            </p:cNvSpPr>
            <p:nvPr/>
          </p:nvSpPr>
          <p:spPr bwMode="auto">
            <a:xfrm>
              <a:off x="3910" y="2341"/>
              <a:ext cx="7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0 / 0</a:t>
              </a:r>
              <a:endParaRPr lang="en-US" altLang="zh-CN" sz="2000" b="1">
                <a:solidFill>
                  <a:srgbClr val="000066"/>
                </a:solidFill>
                <a:latin typeface="Times New Roman" panose="02020603050405020304" pitchFamily="18" charset="0"/>
              </a:endParaRPr>
            </a:p>
          </p:txBody>
        </p:sp>
        <p:sp>
          <p:nvSpPr>
            <p:cNvPr id="163" name="Rectangle 12"/>
            <p:cNvSpPr>
              <a:spLocks noChangeArrowheads="1"/>
            </p:cNvSpPr>
            <p:nvPr/>
          </p:nvSpPr>
          <p:spPr bwMode="auto">
            <a:xfrm>
              <a:off x="3307" y="2319"/>
              <a:ext cx="57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0 0</a:t>
              </a:r>
              <a:endParaRPr lang="en-US" altLang="zh-CN" sz="2000" b="1">
                <a:solidFill>
                  <a:srgbClr val="000066"/>
                </a:solidFill>
                <a:latin typeface="Times New Roman" panose="02020603050405020304" pitchFamily="18" charset="0"/>
              </a:endParaRPr>
            </a:p>
          </p:txBody>
        </p:sp>
        <p:sp>
          <p:nvSpPr>
            <p:cNvPr id="164" name="Rectangle 13"/>
            <p:cNvSpPr>
              <a:spLocks noChangeArrowheads="1"/>
            </p:cNvSpPr>
            <p:nvPr/>
          </p:nvSpPr>
          <p:spPr bwMode="auto">
            <a:xfrm>
              <a:off x="4598" y="2591"/>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1 / 0</a:t>
              </a:r>
              <a:endParaRPr lang="en-US" altLang="zh-CN" sz="2000" b="1">
                <a:solidFill>
                  <a:srgbClr val="000066"/>
                </a:solidFill>
                <a:latin typeface="Times New Roman" panose="02020603050405020304" pitchFamily="18" charset="0"/>
              </a:endParaRPr>
            </a:p>
          </p:txBody>
        </p:sp>
        <p:sp>
          <p:nvSpPr>
            <p:cNvPr id="165" name="Rectangle 14"/>
            <p:cNvSpPr>
              <a:spLocks noChangeArrowheads="1"/>
            </p:cNvSpPr>
            <p:nvPr/>
          </p:nvSpPr>
          <p:spPr bwMode="auto">
            <a:xfrm>
              <a:off x="3895" y="2614"/>
              <a:ext cx="7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0/ 1</a:t>
              </a:r>
              <a:endParaRPr lang="en-US" altLang="zh-CN" sz="2000" b="1">
                <a:solidFill>
                  <a:srgbClr val="000066"/>
                </a:solidFill>
                <a:latin typeface="Times New Roman" panose="02020603050405020304" pitchFamily="18" charset="0"/>
              </a:endParaRPr>
            </a:p>
          </p:txBody>
        </p:sp>
        <p:sp>
          <p:nvSpPr>
            <p:cNvPr id="166" name="Rectangle 15"/>
            <p:cNvSpPr>
              <a:spLocks noChangeArrowheads="1"/>
            </p:cNvSpPr>
            <p:nvPr/>
          </p:nvSpPr>
          <p:spPr bwMode="auto">
            <a:xfrm>
              <a:off x="3292" y="2569"/>
              <a:ext cx="57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a:solidFill>
                    <a:srgbClr val="000066"/>
                  </a:solidFill>
                  <a:latin typeface="Times New Roman" panose="02020603050405020304" pitchFamily="18" charset="0"/>
                  <a:cs typeface="Times New Roman" panose="02020603050405020304" pitchFamily="18" charset="0"/>
                </a:rPr>
                <a:t>0 1</a:t>
              </a:r>
              <a:endParaRPr lang="en-US" altLang="zh-CN" sz="2000" b="1">
                <a:solidFill>
                  <a:srgbClr val="000066"/>
                </a:solidFill>
                <a:latin typeface="Times New Roman" panose="02020603050405020304" pitchFamily="18" charset="0"/>
              </a:endParaRPr>
            </a:p>
          </p:txBody>
        </p:sp>
        <p:grpSp>
          <p:nvGrpSpPr>
            <p:cNvPr id="167" name="Group 19"/>
            <p:cNvGrpSpPr>
              <a:grpSpLocks/>
            </p:cNvGrpSpPr>
            <p:nvPr/>
          </p:nvGrpSpPr>
          <p:grpSpPr bwMode="auto">
            <a:xfrm>
              <a:off x="3273" y="1527"/>
              <a:ext cx="1998" cy="1767"/>
              <a:chOff x="3273" y="1527"/>
              <a:chExt cx="1998" cy="1767"/>
            </a:xfrm>
          </p:grpSpPr>
          <p:sp>
            <p:nvSpPr>
              <p:cNvPr id="168" name="Rectangle 20"/>
              <p:cNvSpPr>
                <a:spLocks noChangeArrowheads="1"/>
              </p:cNvSpPr>
              <p:nvPr/>
            </p:nvSpPr>
            <p:spPr bwMode="auto">
              <a:xfrm>
                <a:off x="3878" y="1527"/>
                <a:ext cx="6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000" b="1">
                    <a:solidFill>
                      <a:srgbClr val="000066"/>
                    </a:solidFill>
                    <a:latin typeface="+mn-ea"/>
                    <a:ea typeface="+mn-ea"/>
                    <a:cs typeface="Arial" panose="020B0604020202020204" pitchFamily="34" charset="0"/>
                  </a:rPr>
                  <a:t>状态表</a:t>
                </a:r>
              </a:p>
            </p:txBody>
          </p:sp>
          <p:graphicFrame>
            <p:nvGraphicFramePr>
              <p:cNvPr id="169" name="Object 6"/>
              <p:cNvGraphicFramePr>
                <a:graphicFrameLocks noChangeAspect="1"/>
              </p:cNvGraphicFramePr>
              <p:nvPr/>
            </p:nvGraphicFramePr>
            <p:xfrm>
              <a:off x="3323" y="1967"/>
              <a:ext cx="475" cy="255"/>
            </p:xfrm>
            <a:graphic>
              <a:graphicData uri="http://schemas.openxmlformats.org/presentationml/2006/ole">
                <mc:AlternateContent xmlns:mc="http://schemas.openxmlformats.org/markup-compatibility/2006">
                  <mc:Choice xmlns:v="urn:schemas-microsoft-com:vml" Requires="v">
                    <p:oleObj name="Equation" r:id="rId2" imgW="431613" imgH="228501" progId="Equation.DSMT4">
                      <p:embed/>
                    </p:oleObj>
                  </mc:Choice>
                  <mc:Fallback>
                    <p:oleObj name="Equation" r:id="rId2" imgW="431613" imgH="228501"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3" y="1967"/>
                            <a:ext cx="475" cy="255"/>
                          </a:xfrm>
                          <a:prstGeom prst="rect">
                            <a:avLst/>
                          </a:prstGeom>
                          <a:noFill/>
                          <a:ln>
                            <a:noFill/>
                          </a:ln>
                        </p:spPr>
                      </p:pic>
                    </p:oleObj>
                  </mc:Fallback>
                </mc:AlternateContent>
              </a:graphicData>
            </a:graphic>
          </p:graphicFrame>
          <p:graphicFrame>
            <p:nvGraphicFramePr>
              <p:cNvPr id="170" name="Object 7"/>
              <p:cNvGraphicFramePr>
                <a:graphicFrameLocks noChangeAspect="1"/>
              </p:cNvGraphicFramePr>
              <p:nvPr>
                <p:extLst>
                  <p:ext uri="{D42A27DB-BD31-4B8C-83A1-F6EECF244321}">
                    <p14:modId xmlns:p14="http://schemas.microsoft.com/office/powerpoint/2010/main" val="1962316419"/>
                  </p:ext>
                </p:extLst>
              </p:nvPr>
            </p:nvGraphicFramePr>
            <p:xfrm>
              <a:off x="4005" y="1810"/>
              <a:ext cx="947" cy="247"/>
            </p:xfrm>
            <a:graphic>
              <a:graphicData uri="http://schemas.openxmlformats.org/presentationml/2006/ole">
                <mc:AlternateContent xmlns:mc="http://schemas.openxmlformats.org/markup-compatibility/2006">
                  <mc:Choice xmlns:v="urn:schemas-microsoft-com:vml" Requires="v">
                    <p:oleObj name="Equation" r:id="rId4" imgW="838080" imgH="228600" progId="Equation.DSMT4">
                      <p:embed/>
                    </p:oleObj>
                  </mc:Choice>
                  <mc:Fallback>
                    <p:oleObj name="Equation" r:id="rId4" imgW="838080" imgH="228600" progId="Equation.DSMT4">
                      <p:embed/>
                      <p:pic>
                        <p:nvPicPr>
                          <p:cNvPr id="0" name=""/>
                          <p:cNvPicPr>
                            <a:picLocks noChangeAspect="1" noChangeArrowheads="1"/>
                          </p:cNvPicPr>
                          <p:nvPr/>
                        </p:nvPicPr>
                        <p:blipFill>
                          <a:blip r:embed="rId5"/>
                          <a:srcRect/>
                          <a:stretch>
                            <a:fillRect/>
                          </a:stretch>
                        </p:blipFill>
                        <p:spPr bwMode="auto">
                          <a:xfrm>
                            <a:off x="4005" y="1810"/>
                            <a:ext cx="947" cy="247"/>
                          </a:xfrm>
                          <a:prstGeom prst="rect">
                            <a:avLst/>
                          </a:prstGeom>
                          <a:noFill/>
                          <a:ln>
                            <a:noFill/>
                          </a:ln>
                        </p:spPr>
                      </p:pic>
                    </p:oleObj>
                  </mc:Fallback>
                </mc:AlternateContent>
              </a:graphicData>
            </a:graphic>
          </p:graphicFrame>
          <p:sp>
            <p:nvSpPr>
              <p:cNvPr id="171" name="Rectangle 23"/>
              <p:cNvSpPr>
                <a:spLocks noChangeArrowheads="1"/>
              </p:cNvSpPr>
              <p:nvPr/>
            </p:nvSpPr>
            <p:spPr bwMode="auto">
              <a:xfrm>
                <a:off x="4562" y="2045"/>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i="1">
                    <a:solidFill>
                      <a:srgbClr val="000066"/>
                    </a:solidFill>
                    <a:latin typeface="Times New Roman" panose="02020603050405020304" pitchFamily="18" charset="0"/>
                    <a:cs typeface="Times New Roman" panose="02020603050405020304" pitchFamily="18" charset="0"/>
                  </a:rPr>
                  <a:t>A=</a:t>
                </a:r>
                <a:r>
                  <a:rPr lang="en-US" altLang="zh-CN" sz="2000" b="1">
                    <a:solidFill>
                      <a:srgbClr val="000066"/>
                    </a:solidFill>
                    <a:latin typeface="Times New Roman" panose="02020603050405020304" pitchFamily="18" charset="0"/>
                    <a:cs typeface="Times New Roman" panose="02020603050405020304" pitchFamily="18" charset="0"/>
                  </a:rPr>
                  <a:t>1</a:t>
                </a:r>
                <a:endParaRPr lang="en-US" altLang="zh-CN" sz="2000" b="1">
                  <a:solidFill>
                    <a:srgbClr val="000066"/>
                  </a:solidFill>
                  <a:latin typeface="Times New Roman" panose="02020603050405020304" pitchFamily="18" charset="0"/>
                </a:endParaRPr>
              </a:p>
            </p:txBody>
          </p:sp>
          <p:sp>
            <p:nvSpPr>
              <p:cNvPr id="172" name="Rectangle 24"/>
              <p:cNvSpPr>
                <a:spLocks noChangeArrowheads="1"/>
              </p:cNvSpPr>
              <p:nvPr/>
            </p:nvSpPr>
            <p:spPr bwMode="auto">
              <a:xfrm>
                <a:off x="3854" y="2045"/>
                <a:ext cx="70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2000" b="1" i="1">
                    <a:solidFill>
                      <a:srgbClr val="000066"/>
                    </a:solidFill>
                    <a:latin typeface="Times New Roman" panose="02020603050405020304" pitchFamily="18" charset="0"/>
                    <a:cs typeface="Times New Roman" panose="02020603050405020304" pitchFamily="18" charset="0"/>
                  </a:rPr>
                  <a:t>A=</a:t>
                </a:r>
                <a:r>
                  <a:rPr lang="en-US" altLang="zh-CN" sz="2000" b="1">
                    <a:solidFill>
                      <a:srgbClr val="000066"/>
                    </a:solidFill>
                    <a:latin typeface="Times New Roman" panose="02020603050405020304" pitchFamily="18" charset="0"/>
                    <a:cs typeface="Times New Roman" panose="02020603050405020304" pitchFamily="18" charset="0"/>
                  </a:rPr>
                  <a:t>0</a:t>
                </a:r>
                <a:endParaRPr lang="en-US" altLang="zh-CN" sz="2000" b="1">
                  <a:solidFill>
                    <a:srgbClr val="000066"/>
                  </a:solidFill>
                  <a:latin typeface="Times New Roman" panose="02020603050405020304" pitchFamily="18" charset="0"/>
                </a:endParaRPr>
              </a:p>
            </p:txBody>
          </p:sp>
          <p:sp>
            <p:nvSpPr>
              <p:cNvPr id="173" name="Rectangle 25"/>
              <p:cNvSpPr>
                <a:spLocks noChangeArrowheads="1"/>
              </p:cNvSpPr>
              <p:nvPr/>
            </p:nvSpPr>
            <p:spPr bwMode="auto">
              <a:xfrm>
                <a:off x="3854" y="1796"/>
                <a:ext cx="141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endParaRPr lang="en-GB" altLang="zh-CN" sz="2000" b="1">
                  <a:solidFill>
                    <a:srgbClr val="000066"/>
                  </a:solidFill>
                  <a:latin typeface="Times New Roman" panose="02020603050405020304" pitchFamily="18" charset="0"/>
                  <a:ea typeface="楷体_GB2312" pitchFamily="49" charset="-122"/>
                </a:endParaRPr>
              </a:p>
            </p:txBody>
          </p:sp>
          <p:sp>
            <p:nvSpPr>
              <p:cNvPr id="174" name="Rectangle 26"/>
              <p:cNvSpPr>
                <a:spLocks noChangeArrowheads="1"/>
              </p:cNvSpPr>
              <p:nvPr/>
            </p:nvSpPr>
            <p:spPr bwMode="auto">
              <a:xfrm>
                <a:off x="3283" y="1796"/>
                <a:ext cx="571"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buClr>
                    <a:schemeClr val="accent2"/>
                  </a:buClr>
                  <a:buFont typeface="Wingdings" panose="05000000000000000000" pitchFamily="2" charset="2"/>
                  <a:buNone/>
                </a:pPr>
                <a:endParaRPr lang="en-GB" altLang="zh-CN" sz="2000" b="1">
                  <a:solidFill>
                    <a:srgbClr val="000066"/>
                  </a:solidFill>
                  <a:latin typeface="Times New Roman" panose="02020603050405020304" pitchFamily="18" charset="0"/>
                  <a:ea typeface="楷体_GB2312" pitchFamily="49" charset="-122"/>
                </a:endParaRPr>
              </a:p>
            </p:txBody>
          </p:sp>
          <p:sp>
            <p:nvSpPr>
              <p:cNvPr id="175" name="Line 27"/>
              <p:cNvSpPr>
                <a:spLocks noChangeShapeType="1"/>
              </p:cNvSpPr>
              <p:nvPr/>
            </p:nvSpPr>
            <p:spPr bwMode="auto">
              <a:xfrm>
                <a:off x="3283" y="1796"/>
                <a:ext cx="1988"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76" name="Line 28"/>
              <p:cNvSpPr>
                <a:spLocks noChangeShapeType="1"/>
              </p:cNvSpPr>
              <p:nvPr/>
            </p:nvSpPr>
            <p:spPr bwMode="auto">
              <a:xfrm>
                <a:off x="3283" y="3294"/>
                <a:ext cx="1988" cy="0"/>
              </a:xfrm>
              <a:prstGeom prst="line">
                <a:avLst/>
              </a:prstGeom>
              <a:noFill/>
              <a:ln w="254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77" name="Line 29"/>
              <p:cNvSpPr>
                <a:spLocks noChangeShapeType="1"/>
              </p:cNvSpPr>
              <p:nvPr/>
            </p:nvSpPr>
            <p:spPr bwMode="auto">
              <a:xfrm>
                <a:off x="5271" y="1796"/>
                <a:ext cx="0" cy="149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78" name="Line 30"/>
              <p:cNvSpPr>
                <a:spLocks noChangeShapeType="1"/>
              </p:cNvSpPr>
              <p:nvPr/>
            </p:nvSpPr>
            <p:spPr bwMode="auto">
              <a:xfrm>
                <a:off x="3854" y="1796"/>
                <a:ext cx="0" cy="1494"/>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79" name="Line 31"/>
              <p:cNvSpPr>
                <a:spLocks noChangeShapeType="1"/>
              </p:cNvSpPr>
              <p:nvPr/>
            </p:nvSpPr>
            <p:spPr bwMode="auto">
              <a:xfrm>
                <a:off x="4562" y="2045"/>
                <a:ext cx="0" cy="1245"/>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80" name="Line 32"/>
              <p:cNvSpPr>
                <a:spLocks noChangeShapeType="1"/>
              </p:cNvSpPr>
              <p:nvPr/>
            </p:nvSpPr>
            <p:spPr bwMode="auto">
              <a:xfrm>
                <a:off x="3854" y="2045"/>
                <a:ext cx="1417"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81" name="Line 33"/>
              <p:cNvSpPr>
                <a:spLocks noChangeShapeType="1"/>
              </p:cNvSpPr>
              <p:nvPr/>
            </p:nvSpPr>
            <p:spPr bwMode="auto">
              <a:xfrm>
                <a:off x="3283" y="2341"/>
                <a:ext cx="1988"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82" name="Line 34"/>
              <p:cNvSpPr>
                <a:spLocks noChangeShapeType="1"/>
              </p:cNvSpPr>
              <p:nvPr/>
            </p:nvSpPr>
            <p:spPr bwMode="auto">
              <a:xfrm>
                <a:off x="3283" y="2590"/>
                <a:ext cx="1988"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83" name="Line 35"/>
              <p:cNvSpPr>
                <a:spLocks noChangeShapeType="1"/>
              </p:cNvSpPr>
              <p:nvPr/>
            </p:nvSpPr>
            <p:spPr bwMode="auto">
              <a:xfrm>
                <a:off x="3273" y="2839"/>
                <a:ext cx="1988"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84" name="Line 36"/>
              <p:cNvSpPr>
                <a:spLocks noChangeShapeType="1"/>
              </p:cNvSpPr>
              <p:nvPr/>
            </p:nvSpPr>
            <p:spPr bwMode="auto">
              <a:xfrm>
                <a:off x="3283" y="3088"/>
                <a:ext cx="1988"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85" name="Line 37"/>
              <p:cNvSpPr>
                <a:spLocks noChangeShapeType="1"/>
              </p:cNvSpPr>
              <p:nvPr/>
            </p:nvSpPr>
            <p:spPr bwMode="auto">
              <a:xfrm>
                <a:off x="3288" y="1777"/>
                <a:ext cx="0" cy="1494"/>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grpSp>
      </p:grpSp>
      <p:grpSp>
        <p:nvGrpSpPr>
          <p:cNvPr id="186" name="Group 58"/>
          <p:cNvGrpSpPr>
            <a:grpSpLocks/>
          </p:cNvGrpSpPr>
          <p:nvPr/>
        </p:nvGrpSpPr>
        <p:grpSpPr bwMode="auto">
          <a:xfrm>
            <a:off x="4387316" y="2483875"/>
            <a:ext cx="3921125" cy="3816350"/>
            <a:chOff x="2812" y="1419"/>
            <a:chExt cx="2470" cy="2404"/>
          </a:xfrm>
        </p:grpSpPr>
        <p:graphicFrame>
          <p:nvGraphicFramePr>
            <p:cNvPr id="187" name="Object 2"/>
            <p:cNvGraphicFramePr>
              <a:graphicFrameLocks noChangeAspect="1"/>
            </p:cNvGraphicFramePr>
            <p:nvPr/>
          </p:nvGraphicFramePr>
          <p:xfrm>
            <a:off x="3198" y="1664"/>
            <a:ext cx="446" cy="404"/>
          </p:xfrm>
          <a:graphic>
            <a:graphicData uri="http://schemas.openxmlformats.org/presentationml/2006/ole">
              <mc:AlternateContent xmlns:mc="http://schemas.openxmlformats.org/markup-compatibility/2006">
                <mc:Choice xmlns:v="urn:schemas-microsoft-com:vml" Requires="v">
                  <p:oleObj name="图片" r:id="rId6" imgW="313853" imgH="286693" progId="Word.Picture.8">
                    <p:embed/>
                  </p:oleObj>
                </mc:Choice>
                <mc:Fallback>
                  <p:oleObj name="图片" r:id="rId6" imgW="313853" imgH="286693" progId="Word.Picture.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8" y="1664"/>
                          <a:ext cx="44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8" name="Object 3"/>
            <p:cNvGraphicFramePr>
              <a:graphicFrameLocks noChangeAspect="1"/>
            </p:cNvGraphicFramePr>
            <p:nvPr/>
          </p:nvGraphicFramePr>
          <p:xfrm>
            <a:off x="3198" y="1502"/>
            <a:ext cx="1901" cy="2321"/>
          </p:xfrm>
          <a:graphic>
            <a:graphicData uri="http://schemas.openxmlformats.org/presentationml/2006/ole">
              <mc:AlternateContent xmlns:mc="http://schemas.openxmlformats.org/markup-compatibility/2006">
                <mc:Choice xmlns:v="urn:schemas-microsoft-com:vml" Requires="v">
                  <p:oleObj name="图片" r:id="rId8" imgW="1411224" imgH="1725168" progId="Word.Picture.8">
                    <p:embed/>
                  </p:oleObj>
                </mc:Choice>
                <mc:Fallback>
                  <p:oleObj name="图片" r:id="rId8" imgW="1411224" imgH="1725168" progId="Word.Picture.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98" y="1502"/>
                          <a:ext cx="1901" cy="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9" name="Rectangle 41"/>
            <p:cNvSpPr>
              <a:spLocks noChangeArrowheads="1"/>
            </p:cNvSpPr>
            <p:nvPr/>
          </p:nvSpPr>
          <p:spPr bwMode="auto">
            <a:xfrm>
              <a:off x="3198" y="1419"/>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66"/>
                  </a:solidFill>
                  <a:latin typeface="Times New Roman" panose="02020603050405020304" pitchFamily="18" charset="0"/>
                  <a:ea typeface="楷体_GB2312" pitchFamily="49" charset="-122"/>
                  <a:cs typeface="Arial" panose="020B0604020202020204" pitchFamily="34" charset="0"/>
                </a:rPr>
                <a:t>0/0</a:t>
              </a:r>
            </a:p>
          </p:txBody>
        </p:sp>
        <p:graphicFrame>
          <p:nvGraphicFramePr>
            <p:cNvPr id="190" name="Object 4"/>
            <p:cNvGraphicFramePr>
              <a:graphicFrameLocks noChangeAspect="1"/>
            </p:cNvGraphicFramePr>
            <p:nvPr/>
          </p:nvGraphicFramePr>
          <p:xfrm>
            <a:off x="3532" y="2133"/>
            <a:ext cx="1180" cy="95"/>
          </p:xfrm>
          <a:graphic>
            <a:graphicData uri="http://schemas.openxmlformats.org/presentationml/2006/ole">
              <mc:AlternateContent xmlns:mc="http://schemas.openxmlformats.org/markup-compatibility/2006">
                <mc:Choice xmlns:v="urn:schemas-microsoft-com:vml" Requires="v">
                  <p:oleObj name="图片" r:id="rId10" imgW="872011" imgH="69640" progId="Word.Picture.8">
                    <p:embed/>
                  </p:oleObj>
                </mc:Choice>
                <mc:Fallback>
                  <p:oleObj name="图片" r:id="rId10" imgW="872011" imgH="69640" progId="Word.Picture.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2" y="2133"/>
                          <a:ext cx="118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1" name="Rectangle 43"/>
            <p:cNvSpPr>
              <a:spLocks noChangeArrowheads="1"/>
            </p:cNvSpPr>
            <p:nvPr/>
          </p:nvSpPr>
          <p:spPr bwMode="auto">
            <a:xfrm>
              <a:off x="2812" y="270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66"/>
                  </a:solidFill>
                  <a:latin typeface="Times New Roman" panose="02020603050405020304" pitchFamily="18" charset="0"/>
                  <a:ea typeface="楷体_GB2312" pitchFamily="49" charset="-122"/>
                  <a:cs typeface="Arial" panose="020B0604020202020204" pitchFamily="34" charset="0"/>
                </a:rPr>
                <a:t>1/0</a:t>
              </a:r>
            </a:p>
          </p:txBody>
        </p:sp>
        <p:graphicFrame>
          <p:nvGraphicFramePr>
            <p:cNvPr id="192" name="Object 5"/>
            <p:cNvGraphicFramePr>
              <a:graphicFrameLocks noChangeAspect="1"/>
            </p:cNvGraphicFramePr>
            <p:nvPr/>
          </p:nvGraphicFramePr>
          <p:xfrm>
            <a:off x="3129" y="2319"/>
            <a:ext cx="218" cy="1141"/>
          </p:xfrm>
          <a:graphic>
            <a:graphicData uri="http://schemas.openxmlformats.org/presentationml/2006/ole">
              <mc:AlternateContent xmlns:mc="http://schemas.openxmlformats.org/markup-compatibility/2006">
                <mc:Choice xmlns:v="urn:schemas-microsoft-com:vml" Requires="v">
                  <p:oleObj name="图片" r:id="rId12" imgW="163502" imgH="844760" progId="Word.Picture.8">
                    <p:embed/>
                  </p:oleObj>
                </mc:Choice>
                <mc:Fallback>
                  <p:oleObj name="图片" r:id="rId12" imgW="163502" imgH="844760" progId="Word.Picture.8">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29" y="2319"/>
                          <a:ext cx="218"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3" name="Rectangle 45"/>
            <p:cNvSpPr>
              <a:spLocks noChangeArrowheads="1"/>
            </p:cNvSpPr>
            <p:nvPr/>
          </p:nvSpPr>
          <p:spPr bwMode="auto">
            <a:xfrm>
              <a:off x="3878" y="182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66"/>
                  </a:solidFill>
                  <a:latin typeface="Times New Roman" panose="02020603050405020304" pitchFamily="18" charset="0"/>
                  <a:ea typeface="楷体_GB2312" pitchFamily="49" charset="-122"/>
                  <a:cs typeface="Arial" panose="020B0604020202020204" pitchFamily="34" charset="0"/>
                </a:rPr>
                <a:t>0/1</a:t>
              </a:r>
            </a:p>
          </p:txBody>
        </p:sp>
        <p:graphicFrame>
          <p:nvGraphicFramePr>
            <p:cNvPr id="194" name="Object 6"/>
            <p:cNvGraphicFramePr>
              <a:graphicFrameLocks noChangeAspect="1"/>
            </p:cNvGraphicFramePr>
            <p:nvPr/>
          </p:nvGraphicFramePr>
          <p:xfrm>
            <a:off x="3198" y="1502"/>
            <a:ext cx="1901" cy="2321"/>
          </p:xfrm>
          <a:graphic>
            <a:graphicData uri="http://schemas.openxmlformats.org/presentationml/2006/ole">
              <mc:AlternateContent xmlns:mc="http://schemas.openxmlformats.org/markup-compatibility/2006">
                <mc:Choice xmlns:v="urn:schemas-microsoft-com:vml" Requires="v">
                  <p:oleObj name="图片" r:id="rId14" imgW="1411224" imgH="1725168" progId="Word.Picture.8">
                    <p:embed/>
                  </p:oleObj>
                </mc:Choice>
                <mc:Fallback>
                  <p:oleObj name="图片" r:id="rId14" imgW="1411224" imgH="1725168" progId="Word.Picture.8">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98" y="1502"/>
                          <a:ext cx="1901" cy="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5" name="Object 7"/>
            <p:cNvGraphicFramePr>
              <a:graphicFrameLocks noChangeAspect="1"/>
            </p:cNvGraphicFramePr>
            <p:nvPr/>
          </p:nvGraphicFramePr>
          <p:xfrm>
            <a:off x="4672" y="1706"/>
            <a:ext cx="447" cy="405"/>
          </p:xfrm>
          <a:graphic>
            <a:graphicData uri="http://schemas.openxmlformats.org/presentationml/2006/ole">
              <mc:AlternateContent xmlns:mc="http://schemas.openxmlformats.org/markup-compatibility/2006">
                <mc:Choice xmlns:v="urn:schemas-microsoft-com:vml" Requires="v">
                  <p:oleObj name="图片" r:id="rId16" imgW="313853" imgH="286693" progId="Word.Picture.8">
                    <p:embed/>
                  </p:oleObj>
                </mc:Choice>
                <mc:Fallback>
                  <p:oleObj name="图片" r:id="rId16" imgW="313853" imgH="286693" progId="Word.Picture.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2" y="1706"/>
                          <a:ext cx="447"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6" name="Rectangle 48"/>
            <p:cNvSpPr>
              <a:spLocks noChangeArrowheads="1"/>
            </p:cNvSpPr>
            <p:nvPr/>
          </p:nvSpPr>
          <p:spPr bwMode="auto">
            <a:xfrm>
              <a:off x="4672" y="143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66"/>
                  </a:solidFill>
                  <a:latin typeface="Times New Roman" panose="02020603050405020304" pitchFamily="18" charset="0"/>
                  <a:ea typeface="楷体_GB2312" pitchFamily="49" charset="-122"/>
                  <a:cs typeface="Arial" panose="020B0604020202020204" pitchFamily="34" charset="0"/>
                </a:rPr>
                <a:t>1/0</a:t>
              </a:r>
            </a:p>
          </p:txBody>
        </p:sp>
        <p:graphicFrame>
          <p:nvGraphicFramePr>
            <p:cNvPr id="197" name="Object 8"/>
            <p:cNvGraphicFramePr>
              <a:graphicFrameLocks noChangeAspect="1"/>
            </p:cNvGraphicFramePr>
            <p:nvPr/>
          </p:nvGraphicFramePr>
          <p:xfrm>
            <a:off x="3470" y="2296"/>
            <a:ext cx="223" cy="1138"/>
          </p:xfrm>
          <a:graphic>
            <a:graphicData uri="http://schemas.openxmlformats.org/presentationml/2006/ole">
              <mc:AlternateContent xmlns:mc="http://schemas.openxmlformats.org/markup-compatibility/2006">
                <mc:Choice xmlns:v="urn:schemas-microsoft-com:vml" Requires="v">
                  <p:oleObj name="图片" r:id="rId17" imgW="164045" imgH="826302" progId="Word.Picture.8">
                    <p:embed/>
                  </p:oleObj>
                </mc:Choice>
                <mc:Fallback>
                  <p:oleObj name="图片" r:id="rId17" imgW="164045" imgH="826302" progId="Word.Picture.8">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70" y="2296"/>
                          <a:ext cx="223" cy="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8" name="Rectangle 50"/>
            <p:cNvSpPr>
              <a:spLocks noChangeArrowheads="1"/>
            </p:cNvSpPr>
            <p:nvPr/>
          </p:nvSpPr>
          <p:spPr bwMode="auto">
            <a:xfrm>
              <a:off x="3311" y="2908"/>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66"/>
                  </a:solidFill>
                  <a:latin typeface="Times New Roman" panose="02020603050405020304" pitchFamily="18" charset="0"/>
                  <a:ea typeface="楷体_GB2312" pitchFamily="49" charset="-122"/>
                  <a:cs typeface="Arial" panose="020B0604020202020204" pitchFamily="34" charset="0"/>
                </a:rPr>
                <a:t>0/1</a:t>
              </a:r>
            </a:p>
          </p:txBody>
        </p:sp>
        <p:sp>
          <p:nvSpPr>
            <p:cNvPr id="199" name="Line 51"/>
            <p:cNvSpPr>
              <a:spLocks noChangeShapeType="1"/>
            </p:cNvSpPr>
            <p:nvPr/>
          </p:nvSpPr>
          <p:spPr bwMode="auto">
            <a:xfrm>
              <a:off x="3605" y="3634"/>
              <a:ext cx="1089"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0" name="Rectangle 52"/>
            <p:cNvSpPr>
              <a:spLocks noChangeArrowheads="1"/>
            </p:cNvSpPr>
            <p:nvPr/>
          </p:nvSpPr>
          <p:spPr bwMode="auto">
            <a:xfrm>
              <a:off x="3742" y="3317"/>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66"/>
                  </a:solidFill>
                  <a:latin typeface="Times New Roman" panose="02020603050405020304" pitchFamily="18" charset="0"/>
                  <a:ea typeface="楷体_GB2312" pitchFamily="49" charset="-122"/>
                  <a:cs typeface="Arial" panose="020B0604020202020204" pitchFamily="34" charset="0"/>
                </a:rPr>
                <a:t>1/0</a:t>
              </a:r>
            </a:p>
          </p:txBody>
        </p:sp>
        <p:sp>
          <p:nvSpPr>
            <p:cNvPr id="201" name="Line 53"/>
            <p:cNvSpPr>
              <a:spLocks noChangeShapeType="1"/>
            </p:cNvSpPr>
            <p:nvPr/>
          </p:nvSpPr>
          <p:spPr bwMode="auto">
            <a:xfrm flipH="1" flipV="1">
              <a:off x="3560" y="2319"/>
              <a:ext cx="1180" cy="11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2" name="Rectangle 54"/>
            <p:cNvSpPr>
              <a:spLocks noChangeArrowheads="1"/>
            </p:cNvSpPr>
            <p:nvPr/>
          </p:nvSpPr>
          <p:spPr bwMode="auto">
            <a:xfrm>
              <a:off x="4515" y="300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66"/>
                  </a:solidFill>
                  <a:latin typeface="Times New Roman" panose="02020603050405020304" pitchFamily="18" charset="0"/>
                  <a:ea typeface="楷体_GB2312" pitchFamily="49" charset="-122"/>
                  <a:cs typeface="Arial" panose="020B0604020202020204" pitchFamily="34" charset="0"/>
                </a:rPr>
                <a:t>0/1</a:t>
              </a:r>
            </a:p>
          </p:txBody>
        </p:sp>
        <p:sp>
          <p:nvSpPr>
            <p:cNvPr id="203" name="Line 55"/>
            <p:cNvSpPr>
              <a:spLocks noChangeShapeType="1"/>
            </p:cNvSpPr>
            <p:nvPr/>
          </p:nvSpPr>
          <p:spPr bwMode="auto">
            <a:xfrm flipV="1">
              <a:off x="4876" y="2387"/>
              <a:ext cx="22" cy="104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 name="Rectangle 56"/>
            <p:cNvSpPr>
              <a:spLocks noChangeArrowheads="1"/>
            </p:cNvSpPr>
            <p:nvPr/>
          </p:nvSpPr>
          <p:spPr bwMode="auto">
            <a:xfrm>
              <a:off x="4921" y="297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a:solidFill>
                    <a:srgbClr val="000066"/>
                  </a:solidFill>
                  <a:latin typeface="Times New Roman" panose="02020603050405020304" pitchFamily="18" charset="0"/>
                  <a:ea typeface="楷体_GB2312" pitchFamily="49" charset="-122"/>
                  <a:cs typeface="Arial" panose="020B0604020202020204" pitchFamily="34" charset="0"/>
                </a:rPr>
                <a:t>1/0</a:t>
              </a:r>
            </a:p>
          </p:txBody>
        </p:sp>
      </p:grpSp>
      <p:sp>
        <p:nvSpPr>
          <p:cNvPr id="205" name="Text Box 25"/>
          <p:cNvSpPr txBox="1">
            <a:spLocks noChangeArrowheads="1"/>
          </p:cNvSpPr>
          <p:nvPr/>
        </p:nvSpPr>
        <p:spPr bwMode="auto">
          <a:xfrm>
            <a:off x="5835116" y="599512"/>
            <a:ext cx="935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dirty="0">
                <a:latin typeface="Times New Roman" panose="02020603050405020304" pitchFamily="18" charset="0"/>
              </a:rPr>
              <a:t>X/</a:t>
            </a:r>
            <a:r>
              <a:rPr lang="en-US" altLang="zh-CN" sz="2400" b="1" dirty="0" err="1">
                <a:latin typeface="Times New Roman" panose="02020603050405020304" pitchFamily="18" charset="0"/>
              </a:rPr>
              <a:t>F</a:t>
            </a:r>
            <a:r>
              <a:rPr lang="en-US" altLang="zh-CN" sz="2400" b="1" baseline="-25000" dirty="0" err="1">
                <a:latin typeface="Times New Roman" panose="02020603050405020304" pitchFamily="18" charset="0"/>
              </a:rPr>
              <a:t>n</a:t>
            </a:r>
            <a:endParaRPr lang="en-US" altLang="zh-CN" sz="2400" b="1" baseline="-25000" dirty="0">
              <a:latin typeface="Times New Roman" panose="02020603050405020304" pitchFamily="18" charset="0"/>
            </a:endParaRPr>
          </a:p>
        </p:txBody>
      </p:sp>
      <p:sp>
        <p:nvSpPr>
          <p:cNvPr id="206" name="Oval 57"/>
          <p:cNvSpPr>
            <a:spLocks noChangeArrowheads="1"/>
          </p:cNvSpPr>
          <p:nvPr/>
        </p:nvSpPr>
        <p:spPr bwMode="auto">
          <a:xfrm>
            <a:off x="4769904" y="564587"/>
            <a:ext cx="990600" cy="990600"/>
          </a:xfrm>
          <a:prstGeom prst="ellipse">
            <a:avLst/>
          </a:prstGeom>
          <a:solidFill>
            <a:srgbClr val="CCFFCC"/>
          </a:solidFill>
          <a:ln w="25400">
            <a:solidFill>
              <a:schemeClr val="hlink"/>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1">
                <a:solidFill>
                  <a:srgbClr val="CC0000"/>
                </a:solidFill>
                <a:latin typeface="Times New Roman" panose="02020603050405020304" pitchFamily="18" charset="0"/>
              </a:rPr>
              <a:t>Q</a:t>
            </a:r>
            <a:r>
              <a:rPr lang="en-US" altLang="zh-CN" sz="2400" b="1" baseline="-25000">
                <a:solidFill>
                  <a:srgbClr val="CC0000"/>
                </a:solidFill>
                <a:latin typeface="Times New Roman" panose="02020603050405020304" pitchFamily="18" charset="0"/>
              </a:rPr>
              <a:t>2</a:t>
            </a:r>
            <a:r>
              <a:rPr lang="en-US" altLang="zh-CN" sz="2400" b="1">
                <a:solidFill>
                  <a:srgbClr val="CC0000"/>
                </a:solidFill>
                <a:latin typeface="Times New Roman" panose="02020603050405020304" pitchFamily="18" charset="0"/>
              </a:rPr>
              <a:t>Q</a:t>
            </a:r>
            <a:r>
              <a:rPr lang="en-US" altLang="zh-CN" sz="2400" b="1" baseline="-25000">
                <a:solidFill>
                  <a:srgbClr val="CC0000"/>
                </a:solidFill>
                <a:latin typeface="Times New Roman" panose="02020603050405020304" pitchFamily="18" charset="0"/>
              </a:rPr>
              <a:t>1</a:t>
            </a:r>
          </a:p>
        </p:txBody>
      </p:sp>
      <p:sp>
        <p:nvSpPr>
          <p:cNvPr id="207" name="Line 58"/>
          <p:cNvSpPr>
            <a:spLocks noChangeShapeType="1"/>
          </p:cNvSpPr>
          <p:nvPr/>
        </p:nvSpPr>
        <p:spPr bwMode="auto">
          <a:xfrm>
            <a:off x="5760504" y="1097987"/>
            <a:ext cx="914400"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AutoShape 59"/>
          <p:cNvSpPr>
            <a:spLocks noChangeArrowheads="1"/>
          </p:cNvSpPr>
          <p:nvPr/>
        </p:nvSpPr>
        <p:spPr bwMode="auto">
          <a:xfrm>
            <a:off x="6979704" y="1648850"/>
            <a:ext cx="1453096" cy="469671"/>
          </a:xfrm>
          <a:prstGeom prst="wedgeRoundRectCallout">
            <a:avLst>
              <a:gd name="adj1" fmla="val -70375"/>
              <a:gd name="adj2" fmla="val -132921"/>
              <a:gd name="adj3" fmla="val 16667"/>
            </a:avLst>
          </a:prstGeom>
          <a:solidFill>
            <a:srgbClr val="FFFF99"/>
          </a:solidFill>
          <a:ln w="9525">
            <a:solidFill>
              <a:srgbClr val="0000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b="0">
                <a:latin typeface="+mn-ea"/>
                <a:ea typeface="+mn-ea"/>
              </a:rPr>
              <a:t>转换方向</a:t>
            </a:r>
          </a:p>
        </p:txBody>
      </p:sp>
      <p:sp>
        <p:nvSpPr>
          <p:cNvPr id="209" name="AutoShape 60"/>
          <p:cNvSpPr>
            <a:spLocks noChangeArrowheads="1"/>
          </p:cNvSpPr>
          <p:nvPr/>
        </p:nvSpPr>
        <p:spPr bwMode="auto">
          <a:xfrm>
            <a:off x="5330291" y="2007625"/>
            <a:ext cx="1453096" cy="469671"/>
          </a:xfrm>
          <a:prstGeom prst="wedgeRoundRectCallout">
            <a:avLst>
              <a:gd name="adj1" fmla="val -55546"/>
              <a:gd name="adj2" fmla="val -140523"/>
              <a:gd name="adj3" fmla="val 16667"/>
            </a:avLst>
          </a:prstGeom>
          <a:solidFill>
            <a:srgbClr val="FFFF99"/>
          </a:solidFill>
          <a:ln w="9525">
            <a:solidFill>
              <a:srgbClr val="0000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b="0">
                <a:latin typeface="+mn-ea"/>
                <a:ea typeface="+mn-ea"/>
              </a:rPr>
              <a:t>电路状态</a:t>
            </a:r>
          </a:p>
        </p:txBody>
      </p:sp>
      <p:sp>
        <p:nvSpPr>
          <p:cNvPr id="210" name="AutoShape 61"/>
          <p:cNvSpPr>
            <a:spLocks noChangeArrowheads="1"/>
          </p:cNvSpPr>
          <p:nvPr/>
        </p:nvSpPr>
        <p:spPr bwMode="auto">
          <a:xfrm>
            <a:off x="7130516" y="640787"/>
            <a:ext cx="1585196" cy="469671"/>
          </a:xfrm>
          <a:prstGeom prst="wedgeRoundRectCallout">
            <a:avLst>
              <a:gd name="adj1" fmla="val -81366"/>
              <a:gd name="adj2" fmla="val -19574"/>
              <a:gd name="adj3" fmla="val 16667"/>
            </a:avLst>
          </a:prstGeom>
          <a:solidFill>
            <a:srgbClr val="FFFF99"/>
          </a:solidFill>
          <a:ln w="9525">
            <a:solidFill>
              <a:srgbClr val="0000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200" b="0">
                <a:latin typeface="+mn-ea"/>
                <a:ea typeface="+mn-ea"/>
              </a:rPr>
              <a:t>输入</a:t>
            </a:r>
            <a:r>
              <a:rPr lang="en-US" altLang="zh-CN" sz="2200" b="0">
                <a:latin typeface="+mn-ea"/>
                <a:ea typeface="+mn-ea"/>
              </a:rPr>
              <a:t>/</a:t>
            </a:r>
            <a:r>
              <a:rPr lang="zh-CN" altLang="en-US" sz="2200" b="0">
                <a:latin typeface="+mn-ea"/>
                <a:ea typeface="+mn-ea"/>
              </a:rPr>
              <a:t>输出</a:t>
            </a:r>
          </a:p>
        </p:txBody>
      </p:sp>
      <p:sp>
        <p:nvSpPr>
          <p:cNvPr id="211" name="Rectangle 57"/>
          <p:cNvSpPr>
            <a:spLocks noChangeArrowheads="1"/>
          </p:cNvSpPr>
          <p:nvPr/>
        </p:nvSpPr>
        <p:spPr bwMode="auto">
          <a:xfrm>
            <a:off x="376361" y="1667544"/>
            <a:ext cx="30219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200" b="0">
                <a:latin typeface="+mn-ea"/>
                <a:ea typeface="+mn-ea"/>
                <a:cs typeface="Arial" panose="020B0604020202020204" pitchFamily="34" charset="0"/>
              </a:rPr>
              <a:t>根据状态表画出状态图</a:t>
            </a:r>
          </a:p>
        </p:txBody>
      </p:sp>
    </p:spTree>
    <p:extLst>
      <p:ext uri="{BB962C8B-B14F-4D97-AF65-F5344CB8AC3E}">
        <p14:creationId xmlns:p14="http://schemas.microsoft.com/office/powerpoint/2010/main" val="15661127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wipe(up)">
                                      <p:cBhvr>
                                        <p:cTn id="11" dur="500"/>
                                        <p:tgtEl>
                                          <p:spTgt spid="15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6"/>
                                        </p:tgtEl>
                                        <p:attrNameLst>
                                          <p:attrName>style.visibility</p:attrName>
                                        </p:attrNameLst>
                                      </p:cBhvr>
                                      <p:to>
                                        <p:strVal val="visible"/>
                                      </p:to>
                                    </p:set>
                                    <p:animEffect transition="in" filter="dissolve">
                                      <p:cBhvr>
                                        <p:cTn id="16" dur="500"/>
                                        <p:tgtEl>
                                          <p:spTgt spid="20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dissolve">
                                      <p:cBhvr>
                                        <p:cTn id="21" dur="500"/>
                                        <p:tgtEl>
                                          <p:spTgt spid="20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7"/>
                                        </p:tgtEl>
                                        <p:attrNameLst>
                                          <p:attrName>style.visibility</p:attrName>
                                        </p:attrNameLst>
                                      </p:cBhvr>
                                      <p:to>
                                        <p:strVal val="visible"/>
                                      </p:to>
                                    </p:set>
                                    <p:animEffect transition="in" filter="wipe(left)">
                                      <p:cBhvr>
                                        <p:cTn id="26" dur="500"/>
                                        <p:tgtEl>
                                          <p:spTgt spid="20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9" fill="hold" grpId="0" nodeType="click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strips(upLeft)">
                                      <p:cBhvr>
                                        <p:cTn id="31" dur="500"/>
                                        <p:tgtEl>
                                          <p:spTgt spid="209"/>
                                        </p:tgtEl>
                                      </p:cBhvr>
                                    </p:animEffect>
                                  </p:childTnLst>
                                  <p:subTnLst>
                                    <p:set>
                                      <p:cBhvr override="childStyle">
                                        <p:cTn dur="1" fill="hold" display="0" masterRel="nextClick" afterEffect="1"/>
                                        <p:tgtEl>
                                          <p:spTgt spid="2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210"/>
                                        </p:tgtEl>
                                        <p:attrNameLst>
                                          <p:attrName>style.visibility</p:attrName>
                                        </p:attrNameLst>
                                      </p:cBhvr>
                                      <p:to>
                                        <p:strVal val="visible"/>
                                      </p:to>
                                    </p:set>
                                    <p:animEffect transition="in" filter="wipe(right)">
                                      <p:cBhvr>
                                        <p:cTn id="36" dur="500"/>
                                        <p:tgtEl>
                                          <p:spTgt spid="210"/>
                                        </p:tgtEl>
                                      </p:cBhvr>
                                    </p:animEffect>
                                  </p:childTnLst>
                                  <p:subTnLst>
                                    <p:set>
                                      <p:cBhvr override="childStyle">
                                        <p:cTn dur="1" fill="hold" display="0" masterRel="nextClick" afterEffect="1"/>
                                        <p:tgtEl>
                                          <p:spTgt spid="210"/>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8" presetClass="entr" presetSubtype="9" fill="hold" grpId="0" nodeType="clickEffect">
                                  <p:stCondLst>
                                    <p:cond delay="0"/>
                                  </p:stCondLst>
                                  <p:childTnLst>
                                    <p:set>
                                      <p:cBhvr>
                                        <p:cTn id="40" dur="1" fill="hold">
                                          <p:stCondLst>
                                            <p:cond delay="0"/>
                                          </p:stCondLst>
                                        </p:cTn>
                                        <p:tgtEl>
                                          <p:spTgt spid="208"/>
                                        </p:tgtEl>
                                        <p:attrNameLst>
                                          <p:attrName>style.visibility</p:attrName>
                                        </p:attrNameLst>
                                      </p:cBhvr>
                                      <p:to>
                                        <p:strVal val="visible"/>
                                      </p:to>
                                    </p:set>
                                    <p:animEffect transition="in" filter="strips(upLeft)">
                                      <p:cBhvr>
                                        <p:cTn id="41" dur="500"/>
                                        <p:tgtEl>
                                          <p:spTgt spid="208"/>
                                        </p:tgtEl>
                                      </p:cBhvr>
                                    </p:animEffect>
                                  </p:childTnLst>
                                  <p:subTnLst>
                                    <p:set>
                                      <p:cBhvr override="childStyle">
                                        <p:cTn dur="1" fill="hold" display="0" masterRel="nextClick" afterEffect="1"/>
                                        <p:tgtEl>
                                          <p:spTgt spid="208"/>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186"/>
                                        </p:tgtEl>
                                        <p:attrNameLst>
                                          <p:attrName>style.visibility</p:attrName>
                                        </p:attrNameLst>
                                      </p:cBhvr>
                                      <p:to>
                                        <p:strVal val="visible"/>
                                      </p:to>
                                    </p:set>
                                    <p:animEffect transition="in" filter="box(in)">
                                      <p:cBhvr>
                                        <p:cTn id="46"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utoUpdateAnimBg="0"/>
      <p:bldP spid="206" grpId="0" animBg="1" autoUpdateAnimBg="0"/>
      <p:bldP spid="207" grpId="0" animBg="1"/>
      <p:bldP spid="208" grpId="0" animBg="1" autoUpdateAnimBg="0"/>
      <p:bldP spid="209" grpId="0" animBg="1" autoUpdateAnimBg="0"/>
      <p:bldP spid="210" grpId="0" animBg="1" autoUpdateAnimBg="0"/>
      <p:bldP spid="21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0" y="0"/>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70331" y="164781"/>
            <a:ext cx="8417257" cy="497957"/>
          </a:xfrm>
          <a:prstGeom prst="rect">
            <a:avLst/>
          </a:prstGeom>
          <a:solidFill>
            <a:schemeClr val="bg1"/>
          </a:solidFill>
        </p:spPr>
        <p:txBody>
          <a:bodyPr wrap="square">
            <a:spAutoFit/>
          </a:bodyPr>
          <a:lstStyle/>
          <a:p>
            <a:pPr fontAlgn="auto">
              <a:lnSpc>
                <a:spcPct val="120000"/>
              </a:lnSpc>
              <a:spcBef>
                <a:spcPts val="600"/>
              </a:spcBef>
              <a:spcAft>
                <a:spcPts val="300"/>
              </a:spcAft>
            </a:pPr>
            <a:r>
              <a:rPr lang="zh-CN" altLang="en-US" dirty="0">
                <a:solidFill>
                  <a:srgbClr val="540000"/>
                </a:solidFill>
                <a:latin typeface="+mn-ea"/>
                <a:ea typeface="+mn-ea"/>
                <a:cs typeface="+mn-ea"/>
              </a:rPr>
              <a:t>十分频电路</a:t>
            </a:r>
            <a:endParaRPr lang="zh-CN" altLang="en-US" dirty="0">
              <a:solidFill>
                <a:srgbClr val="540000"/>
              </a:solidFill>
              <a:latin typeface="+mn-ea"/>
              <a:ea typeface="+mn-ea"/>
              <a:cs typeface="+mn-ea"/>
              <a:sym typeface="+mn-lt"/>
            </a:endParaRPr>
          </a:p>
        </p:txBody>
      </p:sp>
      <mc:AlternateContent xmlns:mc="http://schemas.openxmlformats.org/markup-compatibility/2006" xmlns:a14="http://schemas.microsoft.com/office/drawing/2010/main">
        <mc:Choice Requires="a14">
          <p:sp>
            <p:nvSpPr>
              <p:cNvPr id="36" name="Rectangle 4"/>
              <p:cNvSpPr>
                <a:spLocks noChangeArrowheads="1"/>
              </p:cNvSpPr>
              <p:nvPr/>
            </p:nvSpPr>
            <p:spPr bwMode="auto">
              <a:xfrm>
                <a:off x="254000" y="662738"/>
                <a:ext cx="4692944" cy="60077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
                    <a:srgbClr val="66FF33"/>
                  </a:buClr>
                  <a:buNone/>
                </a:pPr>
                <a:r>
                  <a:rPr kumimoji="1" lang="zh-CN" altLang="en-US" sz="2400" b="0" dirty="0">
                    <a:latin typeface="+mn-ea"/>
                    <a:ea typeface="+mn-ea"/>
                  </a:rPr>
                  <a:t>     根据</a:t>
                </a:r>
                <a:r>
                  <a:rPr kumimoji="1" lang="en-US" altLang="zh-CN" sz="2400" b="0" dirty="0">
                    <a:latin typeface="+mn-ea"/>
                    <a:ea typeface="+mn-ea"/>
                  </a:rPr>
                  <a:t>74HC194</a:t>
                </a:r>
                <a:r>
                  <a:rPr kumimoji="1" lang="zh-CN" altLang="en-US" sz="2400" b="0" dirty="0">
                    <a:latin typeface="+mn-ea"/>
                    <a:ea typeface="+mn-ea"/>
                  </a:rPr>
                  <a:t>工作状态表，</a:t>
                </a:r>
                <a:r>
                  <a:rPr kumimoji="1" lang="en-US" altLang="zh-CN" sz="2400" dirty="0"/>
                  <a:t>S</a:t>
                </a:r>
                <a:r>
                  <a:rPr kumimoji="1" lang="en-US" altLang="zh-CN" sz="2400" baseline="-25000" dirty="0"/>
                  <a:t>1</a:t>
                </a:r>
                <a:r>
                  <a:rPr kumimoji="1" lang="en-US" altLang="zh-CN" sz="2400" dirty="0"/>
                  <a:t>S</a:t>
                </a:r>
                <a:r>
                  <a:rPr kumimoji="1" lang="en-US" altLang="zh-CN" sz="2400" baseline="-25000" dirty="0"/>
                  <a:t>0</a:t>
                </a:r>
                <a:r>
                  <a:rPr kumimoji="1" lang="en-US" altLang="zh-CN" sz="2400" dirty="0"/>
                  <a:t>=11</a:t>
                </a:r>
                <a:r>
                  <a:rPr kumimoji="1" lang="zh-CN" altLang="en-US" sz="2400" b="0" dirty="0">
                    <a:latin typeface="+mn-ea"/>
                    <a:ea typeface="+mn-ea"/>
                  </a:rPr>
                  <a:t>送数，</a:t>
                </a:r>
                <a14:m>
                  <m:oMath xmlns:m="http://schemas.openxmlformats.org/officeDocument/2006/math">
                    <m:r>
                      <a:rPr kumimoji="1" lang="en-US" altLang="zh-CN" sz="2400" b="1" i="1" dirty="0" smtClean="0">
                        <a:latin typeface="Cambria Math" panose="02040503050406030204" pitchFamily="18" charset="0"/>
                      </a:rPr>
                      <m:t>𝑸</m:t>
                    </m:r>
                    <m:r>
                      <a:rPr kumimoji="1" lang="en-US" altLang="zh-CN" sz="2400" b="1" i="1" baseline="-25000" dirty="0">
                        <a:latin typeface="Cambria Math" panose="02040503050406030204" pitchFamily="18" charset="0"/>
                      </a:rPr>
                      <m:t>𝑨</m:t>
                    </m:r>
                    <m:r>
                      <a:rPr kumimoji="1" lang="en-US" altLang="zh-CN" sz="2400" b="1" i="1" dirty="0">
                        <a:latin typeface="Cambria Math" panose="02040503050406030204" pitchFamily="18" charset="0"/>
                      </a:rPr>
                      <m:t>𝑸</m:t>
                    </m:r>
                    <m:r>
                      <a:rPr kumimoji="1" lang="en-US" altLang="zh-CN" sz="2400" b="1" i="1" baseline="-25000" dirty="0">
                        <a:latin typeface="Cambria Math" panose="02040503050406030204" pitchFamily="18" charset="0"/>
                      </a:rPr>
                      <m:t>𝑩</m:t>
                    </m:r>
                    <m:r>
                      <a:rPr kumimoji="1" lang="en-US" altLang="zh-CN" sz="2400" b="1" i="1" dirty="0">
                        <a:latin typeface="Cambria Math" panose="02040503050406030204" pitchFamily="18" charset="0"/>
                      </a:rPr>
                      <m:t>𝑸</m:t>
                    </m:r>
                    <m:r>
                      <a:rPr kumimoji="1" lang="en-US" altLang="zh-CN" sz="2400" b="1" i="1" baseline="-25000" dirty="0">
                        <a:latin typeface="Cambria Math" panose="02040503050406030204" pitchFamily="18" charset="0"/>
                      </a:rPr>
                      <m:t>𝑪</m:t>
                    </m:r>
                    <m:r>
                      <a:rPr kumimoji="1" lang="en-US" altLang="zh-CN" sz="2400" b="1" i="1" dirty="0">
                        <a:latin typeface="Cambria Math" panose="02040503050406030204" pitchFamily="18" charset="0"/>
                      </a:rPr>
                      <m:t>𝑸</m:t>
                    </m:r>
                    <m:r>
                      <a:rPr kumimoji="1" lang="en-US" altLang="zh-CN" sz="2400" b="1" i="1" baseline="-25000" dirty="0">
                        <a:latin typeface="Cambria Math" panose="02040503050406030204" pitchFamily="18" charset="0"/>
                      </a:rPr>
                      <m:t>𝑫</m:t>
                    </m:r>
                    <m:r>
                      <a:rPr kumimoji="1" lang="en-US" altLang="zh-CN" sz="2400" b="1" i="1" dirty="0">
                        <a:latin typeface="Cambria Math" panose="02040503050406030204" pitchFamily="18" charset="0"/>
                      </a:rPr>
                      <m:t>=</m:t>
                    </m:r>
                    <m:r>
                      <a:rPr kumimoji="1" lang="en-US" altLang="zh-CN" sz="2400" b="1" i="1" dirty="0">
                        <a:latin typeface="Cambria Math" panose="02040503050406030204" pitchFamily="18" charset="0"/>
                      </a:rPr>
                      <m:t>𝟏𝟎𝟎𝟎</m:t>
                    </m:r>
                  </m:oMath>
                </a14:m>
                <a:r>
                  <a:rPr kumimoji="1" lang="en-US" altLang="zh-CN" sz="2400" dirty="0"/>
                  <a:t>，</a:t>
                </a:r>
                <a:r>
                  <a:rPr kumimoji="1" lang="zh-CN" altLang="en-US" sz="2400" b="0" dirty="0">
                    <a:latin typeface="+mn-ea"/>
                    <a:ea typeface="+mn-ea"/>
                  </a:rPr>
                  <a:t>电路的一个工作循环为</a:t>
                </a:r>
                <a:r>
                  <a:rPr kumimoji="1" lang="en-US" altLang="zh-CN" sz="2400" b="0" dirty="0">
                    <a:latin typeface="+mn-ea"/>
                    <a:ea typeface="+mn-ea"/>
                  </a:rPr>
                  <a:t>60s：</a:t>
                </a:r>
              </a:p>
              <a:p>
                <a:pPr lvl="1" eaLnBrk="1" hangingPunct="1">
                  <a:spcBef>
                    <a:spcPts val="0"/>
                  </a:spcBef>
                  <a:buFontTx/>
                  <a:buNone/>
                </a:pPr>
                <a:r>
                  <a:rPr kumimoji="1" lang="en-US" altLang="zh-CN" sz="2400" dirty="0">
                    <a:ea typeface="+mn-ea"/>
                    <a:cs typeface="Times New Roman" panose="02020603050405020304" pitchFamily="18" charset="0"/>
                  </a:rPr>
                  <a:t>S</a:t>
                </a:r>
                <a:r>
                  <a:rPr kumimoji="1" lang="en-US" altLang="zh-CN" sz="2400" baseline="-25000" dirty="0">
                    <a:ea typeface="+mn-ea"/>
                    <a:cs typeface="Times New Roman" panose="02020603050405020304" pitchFamily="18" charset="0"/>
                  </a:rPr>
                  <a:t>1</a:t>
                </a:r>
                <a:r>
                  <a:rPr kumimoji="1" lang="en-US" altLang="zh-CN" sz="2400" dirty="0">
                    <a:ea typeface="+mn-ea"/>
                    <a:cs typeface="Times New Roman" panose="02020603050405020304" pitchFamily="18" charset="0"/>
                  </a:rPr>
                  <a:t>S</a:t>
                </a:r>
                <a:r>
                  <a:rPr kumimoji="1" lang="en-US" altLang="zh-CN" sz="2400" baseline="-25000" dirty="0">
                    <a:ea typeface="+mn-ea"/>
                    <a:cs typeface="Times New Roman" panose="02020603050405020304" pitchFamily="18" charset="0"/>
                  </a:rPr>
                  <a:t>0</a:t>
                </a:r>
                <a:r>
                  <a:rPr kumimoji="1" lang="en-US" altLang="zh-CN" sz="2400" dirty="0">
                    <a:ea typeface="+mn-ea"/>
                    <a:cs typeface="Times New Roman" panose="02020603050405020304" pitchFamily="18" charset="0"/>
                  </a:rPr>
                  <a:t>=01</a:t>
                </a:r>
                <a:r>
                  <a:rPr kumimoji="1" lang="zh-CN" altLang="en-US" sz="2400" b="0" dirty="0">
                    <a:ea typeface="+mn-ea"/>
                    <a:cs typeface="Times New Roman" panose="02020603050405020304" pitchFamily="18" charset="0"/>
                  </a:rPr>
                  <a:t>右移 </a:t>
                </a:r>
                <a:r>
                  <a:rPr kumimoji="1" lang="en-US" altLang="zh-CN" sz="2400" dirty="0">
                    <a:ea typeface="+mn-ea"/>
                    <a:cs typeface="Times New Roman" panose="02020603050405020304" pitchFamily="18" charset="0"/>
                  </a:rPr>
                  <a:t>20</a:t>
                </a:r>
                <a:r>
                  <a:rPr kumimoji="1" lang="zh-CN" altLang="en-US" sz="2400" b="0" dirty="0">
                    <a:ea typeface="+mn-ea"/>
                    <a:cs typeface="Times New Roman" panose="02020603050405020304" pitchFamily="18" charset="0"/>
                  </a:rPr>
                  <a:t>秒；</a:t>
                </a:r>
              </a:p>
              <a:p>
                <a:pPr lvl="1" eaLnBrk="1" hangingPunct="1">
                  <a:spcBef>
                    <a:spcPts val="0"/>
                  </a:spcBef>
                  <a:buFontTx/>
                  <a:buNone/>
                </a:pPr>
                <a:r>
                  <a:rPr kumimoji="1" lang="en-US" altLang="zh-CN" sz="2400" dirty="0">
                    <a:ea typeface="+mn-ea"/>
                    <a:cs typeface="Times New Roman" panose="02020603050405020304" pitchFamily="18" charset="0"/>
                  </a:rPr>
                  <a:t>S</a:t>
                </a:r>
                <a:r>
                  <a:rPr kumimoji="1" lang="en-US" altLang="zh-CN" sz="2400" baseline="-25000" dirty="0">
                    <a:ea typeface="+mn-ea"/>
                    <a:cs typeface="Times New Roman" panose="02020603050405020304" pitchFamily="18" charset="0"/>
                  </a:rPr>
                  <a:t>1</a:t>
                </a:r>
                <a:r>
                  <a:rPr kumimoji="1" lang="en-US" altLang="zh-CN" sz="2400" dirty="0">
                    <a:ea typeface="+mn-ea"/>
                    <a:cs typeface="Times New Roman" panose="02020603050405020304" pitchFamily="18" charset="0"/>
                  </a:rPr>
                  <a:t>S</a:t>
                </a:r>
                <a:r>
                  <a:rPr kumimoji="1" lang="en-US" altLang="zh-CN" sz="2400" baseline="-25000" dirty="0">
                    <a:ea typeface="+mn-ea"/>
                    <a:cs typeface="Times New Roman" panose="02020603050405020304" pitchFamily="18" charset="0"/>
                  </a:rPr>
                  <a:t>0</a:t>
                </a:r>
                <a:r>
                  <a:rPr kumimoji="1" lang="en-US" altLang="zh-CN" sz="2400" dirty="0">
                    <a:ea typeface="+mn-ea"/>
                    <a:cs typeface="Times New Roman" panose="02020603050405020304" pitchFamily="18" charset="0"/>
                  </a:rPr>
                  <a:t>=00</a:t>
                </a:r>
                <a:r>
                  <a:rPr kumimoji="1" lang="zh-CN" altLang="en-US" sz="2400" b="0" dirty="0">
                    <a:ea typeface="+mn-ea"/>
                    <a:cs typeface="Times New Roman" panose="02020603050405020304" pitchFamily="18" charset="0"/>
                  </a:rPr>
                  <a:t>保持 </a:t>
                </a:r>
                <a:r>
                  <a:rPr kumimoji="1" lang="en-US" altLang="zh-CN" sz="2400" dirty="0">
                    <a:ea typeface="+mn-ea"/>
                    <a:cs typeface="Times New Roman" panose="02020603050405020304" pitchFamily="18" charset="0"/>
                  </a:rPr>
                  <a:t>10</a:t>
                </a:r>
                <a:r>
                  <a:rPr kumimoji="1" lang="zh-CN" altLang="en-US" sz="2400" b="0" dirty="0">
                    <a:ea typeface="+mn-ea"/>
                    <a:cs typeface="Times New Roman" panose="02020603050405020304" pitchFamily="18" charset="0"/>
                  </a:rPr>
                  <a:t>秒；</a:t>
                </a:r>
              </a:p>
              <a:p>
                <a:pPr lvl="1" eaLnBrk="1" hangingPunct="1">
                  <a:spcBef>
                    <a:spcPts val="0"/>
                  </a:spcBef>
                  <a:buFontTx/>
                  <a:buNone/>
                </a:pPr>
                <a:r>
                  <a:rPr kumimoji="1" lang="en-US" altLang="zh-CN" sz="2400" dirty="0">
                    <a:ea typeface="+mn-ea"/>
                    <a:cs typeface="Times New Roman" panose="02020603050405020304" pitchFamily="18" charset="0"/>
                  </a:rPr>
                  <a:t>S</a:t>
                </a:r>
                <a:r>
                  <a:rPr kumimoji="1" lang="en-US" altLang="zh-CN" sz="2400" baseline="-25000" dirty="0">
                    <a:ea typeface="+mn-ea"/>
                    <a:cs typeface="Times New Roman" panose="02020603050405020304" pitchFamily="18" charset="0"/>
                  </a:rPr>
                  <a:t>1</a:t>
                </a:r>
                <a:r>
                  <a:rPr kumimoji="1" lang="en-US" altLang="zh-CN" sz="2400" dirty="0">
                    <a:ea typeface="+mn-ea"/>
                    <a:cs typeface="Times New Roman" panose="02020603050405020304" pitchFamily="18" charset="0"/>
                  </a:rPr>
                  <a:t>S</a:t>
                </a:r>
                <a:r>
                  <a:rPr kumimoji="1" lang="en-US" altLang="zh-CN" sz="2400" baseline="-25000" dirty="0">
                    <a:ea typeface="+mn-ea"/>
                    <a:cs typeface="Times New Roman" panose="02020603050405020304" pitchFamily="18" charset="0"/>
                  </a:rPr>
                  <a:t>0</a:t>
                </a:r>
                <a:r>
                  <a:rPr kumimoji="1" lang="en-US" altLang="zh-CN" sz="2400" dirty="0">
                    <a:ea typeface="+mn-ea"/>
                    <a:cs typeface="Times New Roman" panose="02020603050405020304" pitchFamily="18" charset="0"/>
                  </a:rPr>
                  <a:t>=10</a:t>
                </a:r>
                <a:r>
                  <a:rPr kumimoji="1" lang="zh-CN" altLang="en-US" sz="2400" b="0" dirty="0">
                    <a:ea typeface="+mn-ea"/>
                    <a:cs typeface="Times New Roman" panose="02020603050405020304" pitchFamily="18" charset="0"/>
                  </a:rPr>
                  <a:t>左移 </a:t>
                </a:r>
                <a:r>
                  <a:rPr kumimoji="1" lang="en-US" altLang="zh-CN" sz="2400" dirty="0">
                    <a:ea typeface="+mn-ea"/>
                    <a:cs typeface="Times New Roman" panose="02020603050405020304" pitchFamily="18" charset="0"/>
                  </a:rPr>
                  <a:t>20</a:t>
                </a:r>
                <a:r>
                  <a:rPr kumimoji="1" lang="zh-CN" altLang="en-US" sz="2400" b="0" dirty="0">
                    <a:ea typeface="+mn-ea"/>
                    <a:cs typeface="Times New Roman" panose="02020603050405020304" pitchFamily="18" charset="0"/>
                  </a:rPr>
                  <a:t>秒；</a:t>
                </a:r>
              </a:p>
              <a:p>
                <a:pPr lvl="1" eaLnBrk="1" hangingPunct="1">
                  <a:spcBef>
                    <a:spcPts val="0"/>
                  </a:spcBef>
                  <a:buFontTx/>
                  <a:buNone/>
                </a:pPr>
                <a:r>
                  <a:rPr kumimoji="1" lang="en-US" altLang="zh-CN" sz="2400" dirty="0">
                    <a:ea typeface="+mn-ea"/>
                    <a:cs typeface="Times New Roman" panose="02020603050405020304" pitchFamily="18" charset="0"/>
                  </a:rPr>
                  <a:t>S</a:t>
                </a:r>
                <a:r>
                  <a:rPr kumimoji="1" lang="en-US" altLang="zh-CN" sz="2400" baseline="-25000" dirty="0">
                    <a:ea typeface="+mn-ea"/>
                    <a:cs typeface="Times New Roman" panose="02020603050405020304" pitchFamily="18" charset="0"/>
                  </a:rPr>
                  <a:t>1</a:t>
                </a:r>
                <a:r>
                  <a:rPr kumimoji="1" lang="en-US" altLang="zh-CN" sz="2400" dirty="0">
                    <a:ea typeface="+mn-ea"/>
                    <a:cs typeface="Times New Roman" panose="02020603050405020304" pitchFamily="18" charset="0"/>
                  </a:rPr>
                  <a:t>S</a:t>
                </a:r>
                <a:r>
                  <a:rPr kumimoji="1" lang="en-US" altLang="zh-CN" sz="2400" baseline="-25000" dirty="0">
                    <a:ea typeface="+mn-ea"/>
                    <a:cs typeface="Times New Roman" panose="02020603050405020304" pitchFamily="18" charset="0"/>
                  </a:rPr>
                  <a:t>0</a:t>
                </a:r>
                <a:r>
                  <a:rPr kumimoji="1" lang="en-US" altLang="zh-CN" sz="2400" dirty="0">
                    <a:ea typeface="+mn-ea"/>
                    <a:cs typeface="Times New Roman" panose="02020603050405020304" pitchFamily="18" charset="0"/>
                  </a:rPr>
                  <a:t>=00</a:t>
                </a:r>
                <a:r>
                  <a:rPr kumimoji="1" lang="zh-CN" altLang="en-US" sz="2400" b="0" dirty="0">
                    <a:ea typeface="+mn-ea"/>
                    <a:cs typeface="Times New Roman" panose="02020603050405020304" pitchFamily="18" charset="0"/>
                  </a:rPr>
                  <a:t>保持 </a:t>
                </a:r>
                <a:r>
                  <a:rPr kumimoji="1" lang="en-US" altLang="zh-CN" sz="2400" dirty="0">
                    <a:ea typeface="+mn-ea"/>
                    <a:cs typeface="Times New Roman" panose="02020603050405020304" pitchFamily="18" charset="0"/>
                  </a:rPr>
                  <a:t>10</a:t>
                </a:r>
                <a:r>
                  <a:rPr kumimoji="1" lang="zh-CN" altLang="en-US" sz="2400" b="0" dirty="0">
                    <a:ea typeface="+mn-ea"/>
                    <a:cs typeface="Times New Roman" panose="02020603050405020304" pitchFamily="18" charset="0"/>
                  </a:rPr>
                  <a:t>秒。</a:t>
                </a:r>
                <a:endParaRPr kumimoji="1" lang="en-US" altLang="zh-CN" sz="2400" b="0" dirty="0">
                  <a:ea typeface="+mn-ea"/>
                  <a:cs typeface="Times New Roman" panose="02020603050405020304" pitchFamily="18" charset="0"/>
                </a:endParaRPr>
              </a:p>
              <a:p>
                <a:pPr eaLnBrk="1" hangingPunct="1">
                  <a:spcBef>
                    <a:spcPts val="1200"/>
                  </a:spcBef>
                  <a:buFontTx/>
                  <a:buNone/>
                </a:pPr>
                <a:r>
                  <a:rPr kumimoji="1" lang="zh-CN" altLang="en-US" sz="2400" b="0" dirty="0">
                    <a:latin typeface="+mn-ea"/>
                    <a:ea typeface="+mn-ea"/>
                    <a:cs typeface="Times New Roman" panose="02020603050405020304" pitchFamily="18" charset="0"/>
                  </a:rPr>
                  <a:t>    若用最少的状态表示上述过程，则时钟脉冲周期可选为</a:t>
                </a:r>
                <a:r>
                  <a:rPr kumimoji="1" lang="en-US" altLang="zh-CN" sz="2400" b="0" dirty="0">
                    <a:latin typeface="+mn-ea"/>
                    <a:ea typeface="+mn-ea"/>
                    <a:cs typeface="Times New Roman" panose="02020603050405020304" pitchFamily="18" charset="0"/>
                  </a:rPr>
                  <a:t>10s，</a:t>
                </a:r>
                <a:r>
                  <a:rPr kumimoji="1" lang="zh-CN" altLang="en-US" sz="2400" b="0" dirty="0">
                    <a:latin typeface="+mn-ea"/>
                    <a:ea typeface="+mn-ea"/>
                    <a:cs typeface="Times New Roman" panose="02020603050405020304" pitchFamily="18" charset="0"/>
                  </a:rPr>
                  <a:t>需要</a:t>
                </a:r>
                <a:r>
                  <a:rPr kumimoji="1" lang="en-US" altLang="zh-CN" sz="2400" b="0" dirty="0">
                    <a:latin typeface="+mn-ea"/>
                    <a:ea typeface="+mn-ea"/>
                    <a:cs typeface="Times New Roman" panose="02020603050405020304" pitchFamily="18" charset="0"/>
                  </a:rPr>
                  <a:t>6</a:t>
                </a:r>
                <a:r>
                  <a:rPr kumimoji="1" lang="zh-CN" altLang="en-US" sz="2400" b="0" dirty="0">
                    <a:latin typeface="+mn-ea"/>
                    <a:ea typeface="+mn-ea"/>
                    <a:cs typeface="Times New Roman" panose="02020603050405020304" pitchFamily="18" charset="0"/>
                  </a:rPr>
                  <a:t>个时钟脉冲。系统给定的时钟周期为</a:t>
                </a:r>
                <a:r>
                  <a:rPr kumimoji="1" lang="en-US" altLang="zh-CN" sz="2400" b="0" dirty="0">
                    <a:latin typeface="+mn-ea"/>
                    <a:ea typeface="+mn-ea"/>
                    <a:cs typeface="Times New Roman" panose="02020603050405020304" pitchFamily="18" charset="0"/>
                  </a:rPr>
                  <a:t>1s，</a:t>
                </a:r>
                <a:r>
                  <a:rPr kumimoji="1" lang="zh-CN" altLang="en-US" sz="2400" b="0" dirty="0">
                    <a:latin typeface="+mn-ea"/>
                    <a:ea typeface="+mn-ea"/>
                    <a:cs typeface="Times New Roman" panose="02020603050405020304" pitchFamily="18" charset="0"/>
                  </a:rPr>
                  <a:t>需要一个</a:t>
                </a:r>
                <a:r>
                  <a:rPr kumimoji="1" lang="en-US" altLang="zh-CN" sz="2400" b="0" dirty="0">
                    <a:latin typeface="+mn-ea"/>
                    <a:ea typeface="+mn-ea"/>
                    <a:cs typeface="Times New Roman" panose="02020603050405020304" pitchFamily="18" charset="0"/>
                  </a:rPr>
                  <a:t>10</a:t>
                </a:r>
                <a:r>
                  <a:rPr kumimoji="1" lang="zh-CN" altLang="en-US" sz="2400" b="0" dirty="0">
                    <a:latin typeface="+mn-ea"/>
                    <a:ea typeface="+mn-ea"/>
                    <a:cs typeface="Times New Roman" panose="02020603050405020304" pitchFamily="18" charset="0"/>
                  </a:rPr>
                  <a:t>分频电路。可采用</a:t>
                </a:r>
                <a:r>
                  <a:rPr kumimoji="1" lang="zh-CN" altLang="en-US" sz="2400" dirty="0">
                    <a:latin typeface="+mn-ea"/>
                    <a:ea typeface="+mn-ea"/>
                    <a:cs typeface="Times New Roman" panose="02020603050405020304" pitchFamily="18" charset="0"/>
                  </a:rPr>
                  <a:t>例</a:t>
                </a:r>
                <a:r>
                  <a:rPr kumimoji="1" lang="en-US" altLang="zh-CN" sz="2400" dirty="0">
                    <a:latin typeface="+mn-ea"/>
                    <a:ea typeface="+mn-ea"/>
                    <a:cs typeface="Times New Roman" panose="02020603050405020304" pitchFamily="18" charset="0"/>
                  </a:rPr>
                  <a:t>6</a:t>
                </a:r>
                <a:r>
                  <a:rPr kumimoji="1" lang="zh-CN" altLang="en-US" sz="2400" b="0" dirty="0">
                    <a:latin typeface="+mn-ea"/>
                    <a:ea typeface="+mn-ea"/>
                    <a:cs typeface="Times New Roman" panose="02020603050405020304" pitchFamily="18" charset="0"/>
                  </a:rPr>
                  <a:t>的</a:t>
                </a:r>
                <a:r>
                  <a:rPr kumimoji="1" lang="zh-CN" altLang="en-US" sz="2400" dirty="0">
                    <a:latin typeface="+mn-ea"/>
                    <a:ea typeface="+mn-ea"/>
                    <a:cs typeface="Times New Roman" panose="02020603050405020304" pitchFamily="18" charset="0"/>
                  </a:rPr>
                  <a:t>模</a:t>
                </a:r>
                <a:r>
                  <a:rPr kumimoji="1" lang="en-US" altLang="zh-CN" sz="2400" dirty="0">
                    <a:latin typeface="+mn-ea"/>
                    <a:ea typeface="+mn-ea"/>
                    <a:cs typeface="Times New Roman" panose="02020603050405020304" pitchFamily="18" charset="0"/>
                  </a:rPr>
                  <a:t>10</a:t>
                </a:r>
                <a:r>
                  <a:rPr kumimoji="1" lang="zh-CN" altLang="en-US" sz="2400" b="0" dirty="0">
                    <a:latin typeface="+mn-ea"/>
                    <a:ea typeface="+mn-ea"/>
                    <a:cs typeface="Times New Roman" panose="02020603050405020304" pitchFamily="18" charset="0"/>
                  </a:rPr>
                  <a:t>电路用</a:t>
                </a:r>
                <a:r>
                  <a:rPr kumimoji="1" lang="en-US" altLang="zh-CN" sz="2400" dirty="0">
                    <a:latin typeface="+mn-ea"/>
                    <a:ea typeface="+mn-ea"/>
                    <a:cs typeface="Times New Roman" panose="02020603050405020304" pitchFamily="18" charset="0"/>
                  </a:rPr>
                  <a:t>74290</a:t>
                </a:r>
                <a:r>
                  <a:rPr kumimoji="1" lang="zh-CN" altLang="en-US" sz="2400" b="0" dirty="0">
                    <a:latin typeface="+mn-ea"/>
                    <a:ea typeface="+mn-ea"/>
                    <a:cs typeface="Times New Roman" panose="02020603050405020304" pitchFamily="18" charset="0"/>
                  </a:rPr>
                  <a:t>实现，输出端为</a:t>
                </a:r>
                <a:r>
                  <a:rPr kumimoji="1" lang="en-US" altLang="zh-CN" sz="2400" dirty="0">
                    <a:cs typeface="Times New Roman" panose="02020603050405020304" pitchFamily="18" charset="0"/>
                  </a:rPr>
                  <a:t>Q</a:t>
                </a:r>
                <a:r>
                  <a:rPr kumimoji="1" lang="en-US" altLang="zh-CN" sz="2400" baseline="-25000" dirty="0">
                    <a:cs typeface="Times New Roman" panose="02020603050405020304" pitchFamily="18" charset="0"/>
                  </a:rPr>
                  <a:t>0</a:t>
                </a:r>
                <a:r>
                  <a:rPr kumimoji="1" lang="zh-CN" altLang="en-US" sz="2400" dirty="0">
                    <a:solidFill>
                      <a:srgbClr val="800000"/>
                    </a:solidFill>
                    <a:latin typeface="+mn-ea"/>
                    <a:ea typeface="+mn-ea"/>
                    <a:cs typeface="Times New Roman" panose="02020603050405020304" pitchFamily="18" charset="0"/>
                  </a:rPr>
                  <a:t>（其它方法？）</a:t>
                </a:r>
                <a:endParaRPr kumimoji="1" lang="zh-CN" altLang="en-US" sz="2400" i="0" dirty="0">
                  <a:solidFill>
                    <a:srgbClr val="800000"/>
                  </a:solidFill>
                  <a:latin typeface="+mn-ea"/>
                  <a:ea typeface="+mn-ea"/>
                </a:endParaRPr>
              </a:p>
            </p:txBody>
          </p:sp>
        </mc:Choice>
        <mc:Fallback xmlns="">
          <p:sp>
            <p:nvSpPr>
              <p:cNvPr id="36" name="Rectangle 4"/>
              <p:cNvSpPr>
                <a:spLocks noRot="1" noChangeAspect="1" noMove="1" noResize="1" noEditPoints="1" noAdjustHandles="1" noChangeArrowheads="1" noChangeShapeType="1" noTextEdit="1"/>
              </p:cNvSpPr>
              <p:nvPr/>
            </p:nvSpPr>
            <p:spPr bwMode="auto">
              <a:xfrm>
                <a:off x="254000" y="662738"/>
                <a:ext cx="4692944" cy="6007799"/>
              </a:xfrm>
              <a:prstGeom prst="rect">
                <a:avLst/>
              </a:prstGeom>
              <a:blipFill rotWithShape="0">
                <a:blip r:embed="rId7"/>
                <a:stretch>
                  <a:fillRect l="-2078" t="-203" r="-8442" b="-81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5" name="对象 4"/>
          <p:cNvGraphicFramePr>
            <a:graphicFrameLocks noChangeAspect="1"/>
          </p:cNvGraphicFramePr>
          <p:nvPr/>
        </p:nvGraphicFramePr>
        <p:xfrm>
          <a:off x="5664694" y="505326"/>
          <a:ext cx="2829066" cy="2339724"/>
        </p:xfrm>
        <a:graphic>
          <a:graphicData uri="http://schemas.openxmlformats.org/presentationml/2006/ole">
            <mc:AlternateContent xmlns:mc="http://schemas.openxmlformats.org/markup-compatibility/2006">
              <mc:Choice xmlns:v="urn:schemas-microsoft-com:vml" Requires="v">
                <p:oleObj name="Visio" r:id="rId8" imgW="2559564" imgH="2114640" progId="Visio.Drawing.11">
                  <p:embed/>
                </p:oleObj>
              </mc:Choice>
              <mc:Fallback>
                <p:oleObj name="Visio" r:id="rId8" imgW="2559564" imgH="211464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4694" y="505326"/>
                        <a:ext cx="2829066" cy="2339724"/>
                      </a:xfrm>
                      <a:prstGeom prst="rect">
                        <a:avLst/>
                      </a:prstGeom>
                      <a:noFill/>
                    </p:spPr>
                  </p:pic>
                </p:oleObj>
              </mc:Fallback>
            </mc:AlternateContent>
          </a:graphicData>
        </a:graphic>
      </p:graphicFrame>
      <p:graphicFrame>
        <p:nvGraphicFramePr>
          <p:cNvPr id="4" name="对象 3"/>
          <p:cNvGraphicFramePr>
            <a:graphicFrameLocks noChangeAspect="1"/>
          </p:cNvGraphicFramePr>
          <p:nvPr/>
        </p:nvGraphicFramePr>
        <p:xfrm>
          <a:off x="4877205" y="3083742"/>
          <a:ext cx="3916363" cy="3657600"/>
        </p:xfrm>
        <a:graphic>
          <a:graphicData uri="http://schemas.openxmlformats.org/presentationml/2006/ole">
            <mc:AlternateContent xmlns:mc="http://schemas.openxmlformats.org/markup-compatibility/2006">
              <mc:Choice xmlns:v="urn:schemas-microsoft-com:vml" Requires="v">
                <p:oleObj name="Visio" r:id="rId10" imgW="3919953" imgH="3656448" progId="Visio.Drawing.11">
                  <p:embed/>
                </p:oleObj>
              </mc:Choice>
              <mc:Fallback>
                <p:oleObj name="Visio" r:id="rId10" imgW="3919953" imgH="3656448"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7205" y="3083742"/>
                        <a:ext cx="3916363" cy="365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483705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0" y="0"/>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70331" y="164781"/>
            <a:ext cx="8417257" cy="497957"/>
          </a:xfrm>
          <a:prstGeom prst="rect">
            <a:avLst/>
          </a:prstGeom>
          <a:solidFill>
            <a:schemeClr val="bg1"/>
          </a:solidFill>
        </p:spPr>
        <p:txBody>
          <a:bodyPr wrap="square">
            <a:spAutoFit/>
          </a:bodyPr>
          <a:lstStyle/>
          <a:p>
            <a:pPr fontAlgn="auto">
              <a:lnSpc>
                <a:spcPct val="120000"/>
              </a:lnSpc>
              <a:spcBef>
                <a:spcPts val="600"/>
              </a:spcBef>
              <a:spcAft>
                <a:spcPts val="300"/>
              </a:spcAft>
            </a:pPr>
            <a:r>
              <a:rPr lang="zh-CN" altLang="en-US" dirty="0">
                <a:solidFill>
                  <a:srgbClr val="540000"/>
                </a:solidFill>
                <a:latin typeface="+mn-ea"/>
                <a:ea typeface="+mn-ea"/>
                <a:cs typeface="+mn-ea"/>
              </a:rPr>
              <a:t>六进制计数电路</a:t>
            </a:r>
            <a:endParaRPr lang="zh-CN" altLang="en-US" dirty="0">
              <a:solidFill>
                <a:srgbClr val="540000"/>
              </a:solidFill>
              <a:latin typeface="+mn-ea"/>
              <a:ea typeface="+mn-ea"/>
              <a:cs typeface="+mn-ea"/>
              <a:sym typeface="+mn-lt"/>
            </a:endParaRPr>
          </a:p>
        </p:txBody>
      </p:sp>
      <mc:AlternateContent xmlns:mc="http://schemas.openxmlformats.org/markup-compatibility/2006" xmlns:a14="http://schemas.microsoft.com/office/drawing/2010/main">
        <mc:Choice Requires="a14">
          <p:sp>
            <p:nvSpPr>
              <p:cNvPr id="36" name="Rectangle 4"/>
              <p:cNvSpPr>
                <a:spLocks noChangeArrowheads="1"/>
              </p:cNvSpPr>
              <p:nvPr/>
            </p:nvSpPr>
            <p:spPr bwMode="auto">
              <a:xfrm>
                <a:off x="3652248" y="738132"/>
                <a:ext cx="5172295" cy="14219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lnSpc>
                    <a:spcPct val="120000"/>
                  </a:lnSpc>
                  <a:spcBef>
                    <a:spcPct val="20000"/>
                  </a:spcBef>
                  <a:buBlip>
                    <a:blip r:embed="rId2"/>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3"/>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4"/>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5"/>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
                    <a:srgbClr val="66FF33"/>
                  </a:buClr>
                  <a:buNone/>
                </a:pPr>
                <a:r>
                  <a:rPr lang="zh-CN" altLang="en-US" sz="2400" b="0" dirty="0">
                    <a:latin typeface="+mn-ea"/>
                    <a:ea typeface="+mn-ea"/>
                  </a:rPr>
                  <a:t>六进制计数器的输出</a:t>
                </a:r>
                <a14:m>
                  <m:oMath xmlns:m="http://schemas.openxmlformats.org/officeDocument/2006/math">
                    <m:r>
                      <a:rPr lang="en-US" altLang="zh-CN" sz="2400" b="1" i="1" dirty="0" smtClean="0">
                        <a:latin typeface="Cambria Math" panose="02040503050406030204" pitchFamily="18" charset="0"/>
                        <a:ea typeface="+mn-ea"/>
                      </a:rPr>
                      <m:t>𝑸</m:t>
                    </m:r>
                    <m:r>
                      <a:rPr lang="en-US" altLang="zh-CN" sz="2400" b="1" i="1" baseline="-30000" dirty="0">
                        <a:latin typeface="Cambria Math" panose="02040503050406030204" pitchFamily="18" charset="0"/>
                        <a:ea typeface="+mn-ea"/>
                      </a:rPr>
                      <m:t>𝟐</m:t>
                    </m:r>
                    <m:r>
                      <a:rPr lang="en-US" altLang="zh-CN" sz="2400" b="1" i="1" dirty="0">
                        <a:latin typeface="Cambria Math" panose="02040503050406030204" pitchFamily="18" charset="0"/>
                        <a:ea typeface="+mn-ea"/>
                      </a:rPr>
                      <m:t>𝑸</m:t>
                    </m:r>
                    <m:r>
                      <a:rPr lang="en-US" altLang="zh-CN" sz="2400" b="1" i="1" baseline="-30000" dirty="0">
                        <a:latin typeface="Cambria Math" panose="02040503050406030204" pitchFamily="18" charset="0"/>
                        <a:ea typeface="+mn-ea"/>
                      </a:rPr>
                      <m:t>𝟏</m:t>
                    </m:r>
                    <m:r>
                      <a:rPr lang="en-US" altLang="zh-CN" sz="2400" b="1" i="1" dirty="0">
                        <a:latin typeface="Cambria Math" panose="02040503050406030204" pitchFamily="18" charset="0"/>
                        <a:ea typeface="+mn-ea"/>
                      </a:rPr>
                      <m:t>𝑸</m:t>
                    </m:r>
                    <m:r>
                      <a:rPr lang="en-US" altLang="zh-CN" sz="2400" b="1" i="1" baseline="-30000" dirty="0">
                        <a:latin typeface="Cambria Math" panose="02040503050406030204" pitchFamily="18" charset="0"/>
                        <a:ea typeface="+mn-ea"/>
                      </a:rPr>
                      <m:t>𝟎</m:t>
                    </m:r>
                  </m:oMath>
                </a14:m>
                <a:r>
                  <a:rPr lang="zh-CN" altLang="en-US" sz="2400" b="0" dirty="0">
                    <a:latin typeface="+mn-ea"/>
                    <a:ea typeface="+mn-ea"/>
                  </a:rPr>
                  <a:t>为</a:t>
                </a:r>
                <a:r>
                  <a:rPr lang="en-US" altLang="zh-CN" sz="2400" b="0" dirty="0">
                    <a:latin typeface="+mn-ea"/>
                    <a:ea typeface="+mn-ea"/>
                  </a:rPr>
                  <a:t>74138</a:t>
                </a:r>
                <a:r>
                  <a:rPr lang="zh-CN" altLang="en-US" sz="2400" b="0" dirty="0">
                    <a:latin typeface="+mn-ea"/>
                    <a:ea typeface="+mn-ea"/>
                  </a:rPr>
                  <a:t>地址输入</a:t>
                </a:r>
                <a14:m>
                  <m:oMath xmlns:m="http://schemas.openxmlformats.org/officeDocument/2006/math">
                    <m:r>
                      <a:rPr lang="en-US" altLang="zh-CN" sz="2400" b="1" i="1" dirty="0" smtClean="0">
                        <a:latin typeface="Cambria Math" panose="02040503050406030204" pitchFamily="18" charset="0"/>
                        <a:ea typeface="+mn-ea"/>
                      </a:rPr>
                      <m:t>𝑨</m:t>
                    </m:r>
                    <m:r>
                      <a:rPr lang="en-US" altLang="zh-CN" sz="2400" b="1" i="1" baseline="-30000" dirty="0">
                        <a:latin typeface="Cambria Math" panose="02040503050406030204" pitchFamily="18" charset="0"/>
                        <a:ea typeface="+mn-ea"/>
                      </a:rPr>
                      <m:t>𝟐</m:t>
                    </m:r>
                    <m:r>
                      <a:rPr lang="en-US" altLang="zh-CN" sz="2400" b="1" i="1" dirty="0">
                        <a:latin typeface="Cambria Math" panose="02040503050406030204" pitchFamily="18" charset="0"/>
                        <a:ea typeface="+mn-ea"/>
                      </a:rPr>
                      <m:t>𝑨</m:t>
                    </m:r>
                    <m:r>
                      <a:rPr lang="en-US" altLang="zh-CN" sz="2400" b="1" i="1" baseline="-30000" dirty="0">
                        <a:latin typeface="Cambria Math" panose="02040503050406030204" pitchFamily="18" charset="0"/>
                        <a:ea typeface="+mn-ea"/>
                      </a:rPr>
                      <m:t>𝟏</m:t>
                    </m:r>
                    <m:r>
                      <a:rPr lang="en-US" altLang="zh-CN" sz="2400" b="1" i="1" dirty="0">
                        <a:latin typeface="Cambria Math" panose="02040503050406030204" pitchFamily="18" charset="0"/>
                        <a:ea typeface="+mn-ea"/>
                      </a:rPr>
                      <m:t>𝑨</m:t>
                    </m:r>
                    <m:r>
                      <a:rPr lang="en-US" altLang="zh-CN" sz="2400" b="1" i="1" baseline="-30000" dirty="0">
                        <a:latin typeface="Cambria Math" panose="02040503050406030204" pitchFamily="18" charset="0"/>
                        <a:ea typeface="+mn-ea"/>
                      </a:rPr>
                      <m:t>𝟎</m:t>
                    </m:r>
                  </m:oMath>
                </a14:m>
                <a:r>
                  <a:rPr lang="zh-CN" altLang="en-US" sz="2400" b="0" dirty="0">
                    <a:latin typeface="+mn-ea"/>
                    <a:ea typeface="+mn-ea"/>
                  </a:rPr>
                  <a:t>，</a:t>
                </a:r>
                <a:r>
                  <a:rPr lang="zh-CN" altLang="en-US" sz="2400" dirty="0">
                    <a:solidFill>
                      <a:srgbClr val="800000"/>
                    </a:solidFill>
                    <a:latin typeface="+mn-ea"/>
                    <a:ea typeface="+mn-ea"/>
                  </a:rPr>
                  <a:t>产生</a:t>
                </a:r>
                <a:r>
                  <a:rPr lang="en-US" altLang="zh-CN" sz="2400" dirty="0">
                    <a:solidFill>
                      <a:srgbClr val="800000"/>
                    </a:solidFill>
                    <a:latin typeface="+mn-ea"/>
                    <a:ea typeface="+mn-ea"/>
                  </a:rPr>
                  <a:t>S</a:t>
                </a:r>
                <a:r>
                  <a:rPr lang="en-US" altLang="zh-CN" sz="2400" baseline="-30000" dirty="0">
                    <a:solidFill>
                      <a:srgbClr val="800000"/>
                    </a:solidFill>
                    <a:latin typeface="+mn-ea"/>
                    <a:ea typeface="+mn-ea"/>
                  </a:rPr>
                  <a:t>1</a:t>
                </a:r>
                <a:r>
                  <a:rPr lang="en-US" altLang="zh-CN" sz="2400" dirty="0">
                    <a:solidFill>
                      <a:srgbClr val="800000"/>
                    </a:solidFill>
                    <a:latin typeface="+mn-ea"/>
                    <a:ea typeface="+mn-ea"/>
                  </a:rPr>
                  <a:t>S</a:t>
                </a:r>
                <a:r>
                  <a:rPr lang="en-US" altLang="zh-CN" sz="2400" baseline="-30000" dirty="0">
                    <a:solidFill>
                      <a:srgbClr val="800000"/>
                    </a:solidFill>
                    <a:latin typeface="+mn-ea"/>
                    <a:ea typeface="+mn-ea"/>
                  </a:rPr>
                  <a:t>0</a:t>
                </a:r>
                <a:r>
                  <a:rPr lang="zh-CN" altLang="en-US" sz="2400" dirty="0">
                    <a:solidFill>
                      <a:srgbClr val="800000"/>
                    </a:solidFill>
                    <a:latin typeface="+mn-ea"/>
                    <a:ea typeface="+mn-ea"/>
                  </a:rPr>
                  <a:t>所需的脉冲序列</a:t>
                </a:r>
                <a:r>
                  <a:rPr lang="zh-CN" altLang="en-US" sz="2400" b="0" dirty="0">
                    <a:latin typeface="+mn-ea"/>
                    <a:ea typeface="+mn-ea"/>
                  </a:rPr>
                  <a:t>。真值表如表</a:t>
                </a:r>
                <a:r>
                  <a:rPr lang="en-US" altLang="zh-CN" sz="2400" b="0" dirty="0">
                    <a:latin typeface="+mn-ea"/>
                    <a:ea typeface="+mn-ea"/>
                  </a:rPr>
                  <a:t>5-10</a:t>
                </a:r>
                <a:r>
                  <a:rPr lang="zh-CN" altLang="en-US" sz="2400" b="0" dirty="0">
                    <a:latin typeface="+mn-ea"/>
                    <a:ea typeface="+mn-ea"/>
                  </a:rPr>
                  <a:t>示。</a:t>
                </a:r>
                <a:endParaRPr kumimoji="1" lang="zh-CN" altLang="en-US" sz="2400" i="0" dirty="0">
                  <a:solidFill>
                    <a:srgbClr val="800000"/>
                  </a:solidFill>
                  <a:latin typeface="+mn-ea"/>
                  <a:ea typeface="+mn-ea"/>
                </a:endParaRPr>
              </a:p>
            </p:txBody>
          </p:sp>
        </mc:Choice>
        <mc:Fallback xmlns="">
          <p:sp>
            <p:nvSpPr>
              <p:cNvPr id="36" name="Rectangle 4"/>
              <p:cNvSpPr>
                <a:spLocks noRot="1" noChangeAspect="1" noMove="1" noResize="1" noEditPoints="1" noAdjustHandles="1" noChangeArrowheads="1" noChangeShapeType="1" noTextEdit="1"/>
              </p:cNvSpPr>
              <p:nvPr/>
            </p:nvSpPr>
            <p:spPr bwMode="auto">
              <a:xfrm>
                <a:off x="3652248" y="738132"/>
                <a:ext cx="5172295" cy="1421928"/>
              </a:xfrm>
              <a:prstGeom prst="rect">
                <a:avLst/>
              </a:prstGeom>
              <a:blipFill rotWithShape="0">
                <a:blip r:embed="rId7"/>
                <a:stretch>
                  <a:fillRect l="-1767" t="-858" r="-1767" b="-64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0" name="图片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275" y="1887539"/>
            <a:ext cx="2332566" cy="400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70331" y="809315"/>
            <a:ext cx="3061698" cy="941155"/>
          </a:xfrm>
          <a:prstGeom prst="rect">
            <a:avLst/>
          </a:prstGeom>
        </p:spPr>
        <p:txBody>
          <a:bodyPr wrap="square">
            <a:spAutoFit/>
          </a:bodyPr>
          <a:lstStyle/>
          <a:p>
            <a:pPr eaLnBrk="1" hangingPunct="1">
              <a:lnSpc>
                <a:spcPct val="120000"/>
              </a:lnSpc>
            </a:pPr>
            <a:r>
              <a:rPr lang="zh-CN" altLang="en-US" b="0" dirty="0">
                <a:latin typeface="+mn-ea"/>
                <a:ea typeface="+mn-ea"/>
              </a:rPr>
              <a:t>系统所需的六进制计数器由</a:t>
            </a:r>
            <a:r>
              <a:rPr lang="en-US" altLang="zh-CN" b="0" dirty="0">
                <a:latin typeface="+mn-ea"/>
                <a:ea typeface="+mn-ea"/>
              </a:rPr>
              <a:t>74HC161</a:t>
            </a:r>
            <a:r>
              <a:rPr lang="zh-CN" altLang="en-US" b="0" dirty="0">
                <a:latin typeface="+mn-ea"/>
                <a:ea typeface="+mn-ea"/>
              </a:rPr>
              <a:t>构成</a:t>
            </a:r>
          </a:p>
        </p:txBody>
      </p:sp>
      <p:graphicFrame>
        <p:nvGraphicFramePr>
          <p:cNvPr id="13" name="对象 12"/>
          <p:cNvGraphicFramePr>
            <a:graphicFrameLocks noChangeAspect="1"/>
          </p:cNvGraphicFramePr>
          <p:nvPr>
            <p:extLst>
              <p:ext uri="{D42A27DB-BD31-4B8C-83A1-F6EECF244321}">
                <p14:modId xmlns:p14="http://schemas.microsoft.com/office/powerpoint/2010/main" val="2359299217"/>
              </p:ext>
            </p:extLst>
          </p:nvPr>
        </p:nvGraphicFramePr>
        <p:xfrm>
          <a:off x="3550868" y="2349612"/>
          <a:ext cx="5273675" cy="4114800"/>
        </p:xfrm>
        <a:graphic>
          <a:graphicData uri="http://schemas.openxmlformats.org/presentationml/2006/ole">
            <mc:AlternateContent xmlns:mc="http://schemas.openxmlformats.org/markup-compatibility/2006">
              <mc:Choice xmlns:v="urn:schemas-microsoft-com:vml" Requires="v">
                <p:oleObj name="Visio" r:id="rId9" imgW="5357709" imgH="4184784" progId="Visio.Drawing.11">
                  <p:embed/>
                </p:oleObj>
              </mc:Choice>
              <mc:Fallback>
                <p:oleObj name="Visio" r:id="rId9" imgW="5357709" imgH="4184784" progId="Visio.Drawing.11">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0868" y="2349612"/>
                        <a:ext cx="5273675" cy="411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14213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0" y="0"/>
            <a:ext cx="9061498" cy="10106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95263" marR="0" indent="-195263" algn="ctr" defTabSz="914400" rtl="0" eaLnBrk="0" fontAlgn="base" latinLnBrk="0" hangingPunct="0">
              <a:lnSpc>
                <a:spcPct val="100000"/>
              </a:lnSpc>
              <a:spcBef>
                <a:spcPct val="0"/>
              </a:spcBef>
              <a:spcAft>
                <a:spcPct val="0"/>
              </a:spcAft>
              <a:buClrTx/>
              <a:buSzTx/>
              <a:buFontTx/>
              <a:buChar char="•"/>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p:cNvSpPr/>
          <p:nvPr/>
        </p:nvSpPr>
        <p:spPr>
          <a:xfrm>
            <a:off x="181734" y="1799858"/>
            <a:ext cx="8417257" cy="497957"/>
          </a:xfrm>
          <a:prstGeom prst="rect">
            <a:avLst/>
          </a:prstGeom>
          <a:solidFill>
            <a:schemeClr val="bg1"/>
          </a:solidFill>
        </p:spPr>
        <p:txBody>
          <a:bodyPr wrap="square">
            <a:spAutoFit/>
          </a:bodyPr>
          <a:lstStyle/>
          <a:p>
            <a:pPr fontAlgn="auto">
              <a:lnSpc>
                <a:spcPct val="120000"/>
              </a:lnSpc>
              <a:spcBef>
                <a:spcPts val="600"/>
              </a:spcBef>
              <a:spcAft>
                <a:spcPts val="300"/>
              </a:spcAft>
            </a:pPr>
            <a:r>
              <a:rPr lang="zh-CN" altLang="en-US" dirty="0">
                <a:solidFill>
                  <a:srgbClr val="540000"/>
                </a:solidFill>
                <a:latin typeface="+mn-ea"/>
                <a:ea typeface="+mn-ea"/>
                <a:cs typeface="+mn-ea"/>
                <a:sym typeface="+mn-lt"/>
              </a:rPr>
              <a:t>满足功能的系统逻辑图为：</a:t>
            </a:r>
          </a:p>
        </p:txBody>
      </p:sp>
      <p:graphicFrame>
        <p:nvGraphicFramePr>
          <p:cNvPr id="8" name="Object 17"/>
          <p:cNvGraphicFramePr>
            <a:graphicFrameLocks noChangeAspect="1"/>
          </p:cNvGraphicFramePr>
          <p:nvPr>
            <p:extLst>
              <p:ext uri="{D42A27DB-BD31-4B8C-83A1-F6EECF244321}">
                <p14:modId xmlns:p14="http://schemas.microsoft.com/office/powerpoint/2010/main" val="970197272"/>
              </p:ext>
            </p:extLst>
          </p:nvPr>
        </p:nvGraphicFramePr>
        <p:xfrm>
          <a:off x="232919" y="1200984"/>
          <a:ext cx="5253482" cy="604747"/>
        </p:xfrm>
        <a:graphic>
          <a:graphicData uri="http://schemas.openxmlformats.org/presentationml/2006/ole">
            <mc:AlternateContent xmlns:mc="http://schemas.openxmlformats.org/markup-compatibility/2006">
              <mc:Choice xmlns:v="urn:schemas-microsoft-com:vml" Requires="v">
                <p:oleObj name="Equation" r:id="rId2" imgW="2514600" imgH="279360" progId="Equation.DSMT4">
                  <p:embed/>
                </p:oleObj>
              </mc:Choice>
              <mc:Fallback>
                <p:oleObj name="Equation" r:id="rId2" imgW="2514600" imgH="279360" progId="Equation.DSMT4">
                  <p:embed/>
                  <p:pic>
                    <p:nvPicPr>
                      <p:cNvPr id="0" name=""/>
                      <p:cNvPicPr>
                        <a:picLocks noChangeAspect="1" noChangeArrowheads="1"/>
                      </p:cNvPicPr>
                      <p:nvPr/>
                    </p:nvPicPr>
                    <p:blipFill>
                      <a:blip r:embed="rId3"/>
                      <a:srcRect/>
                      <a:stretch>
                        <a:fillRect/>
                      </a:stretch>
                    </p:blipFill>
                    <p:spPr bwMode="auto">
                      <a:xfrm>
                        <a:off x="232919" y="1200984"/>
                        <a:ext cx="5253482" cy="604747"/>
                      </a:xfrm>
                      <a:prstGeom prst="rect">
                        <a:avLst/>
                      </a:prstGeom>
                      <a:noFill/>
                      <a:ln>
                        <a:noFill/>
                      </a:ln>
                    </p:spPr>
                  </p:pic>
                </p:oleObj>
              </mc:Fallback>
            </mc:AlternateContent>
          </a:graphicData>
        </a:graphic>
      </p:graphicFrame>
      <p:graphicFrame>
        <p:nvGraphicFramePr>
          <p:cNvPr id="11" name="Object 20"/>
          <p:cNvGraphicFramePr>
            <a:graphicFrameLocks noChangeAspect="1"/>
          </p:cNvGraphicFramePr>
          <p:nvPr>
            <p:extLst>
              <p:ext uri="{D42A27DB-BD31-4B8C-83A1-F6EECF244321}">
                <p14:modId xmlns:p14="http://schemas.microsoft.com/office/powerpoint/2010/main" val="1655445782"/>
              </p:ext>
            </p:extLst>
          </p:nvPr>
        </p:nvGraphicFramePr>
        <p:xfrm>
          <a:off x="231331" y="589923"/>
          <a:ext cx="5509070" cy="600269"/>
        </p:xfrm>
        <a:graphic>
          <a:graphicData uri="http://schemas.openxmlformats.org/presentationml/2006/ole">
            <mc:AlternateContent xmlns:mc="http://schemas.openxmlformats.org/markup-compatibility/2006">
              <mc:Choice xmlns:v="urn:schemas-microsoft-com:vml" Requires="v">
                <p:oleObj name="Equation" r:id="rId4" imgW="2476440" imgH="279360" progId="Equation.DSMT4">
                  <p:embed/>
                </p:oleObj>
              </mc:Choice>
              <mc:Fallback>
                <p:oleObj name="Equation" r:id="rId4" imgW="2476440" imgH="279360" progId="Equation.DSMT4">
                  <p:embed/>
                  <p:pic>
                    <p:nvPicPr>
                      <p:cNvPr id="0" name=""/>
                      <p:cNvPicPr>
                        <a:picLocks noChangeAspect="1" noChangeArrowheads="1"/>
                      </p:cNvPicPr>
                      <p:nvPr/>
                    </p:nvPicPr>
                    <p:blipFill>
                      <a:blip r:embed="rId5"/>
                      <a:srcRect/>
                      <a:stretch>
                        <a:fillRect/>
                      </a:stretch>
                    </p:blipFill>
                    <p:spPr bwMode="auto">
                      <a:xfrm>
                        <a:off x="231331" y="589923"/>
                        <a:ext cx="5509070" cy="600269"/>
                      </a:xfrm>
                      <a:prstGeom prst="rect">
                        <a:avLst/>
                      </a:prstGeom>
                      <a:noFill/>
                      <a:ln>
                        <a:noFill/>
                      </a:ln>
                    </p:spPr>
                  </p:pic>
                </p:oleObj>
              </mc:Fallback>
            </mc:AlternateContent>
          </a:graphicData>
        </a:graphic>
      </p:graphicFrame>
      <p:sp>
        <p:nvSpPr>
          <p:cNvPr id="12" name="矩形 11"/>
          <p:cNvSpPr/>
          <p:nvPr/>
        </p:nvSpPr>
        <p:spPr>
          <a:xfrm>
            <a:off x="79398" y="41235"/>
            <a:ext cx="8722844" cy="535531"/>
          </a:xfrm>
          <a:prstGeom prst="rect">
            <a:avLst/>
          </a:prstGeom>
        </p:spPr>
        <p:txBody>
          <a:bodyPr wrap="square">
            <a:spAutoFit/>
          </a:bodyPr>
          <a:lstStyle/>
          <a:p>
            <a:pPr eaLnBrk="1" hangingPunct="1">
              <a:lnSpc>
                <a:spcPct val="120000"/>
              </a:lnSpc>
            </a:pPr>
            <a:r>
              <a:rPr lang="zh-CN" altLang="en-US" b="0" dirty="0">
                <a:latin typeface="+mn-ea"/>
                <a:ea typeface="+mn-ea"/>
              </a:rPr>
              <a:t>根据前一页的真值表，</a:t>
            </a:r>
            <a:r>
              <a:rPr lang="en-US" altLang="zh-CN" b="0" dirty="0">
                <a:latin typeface="+mn-ea"/>
                <a:ea typeface="+mn-ea"/>
              </a:rPr>
              <a:t> </a:t>
            </a:r>
            <a:r>
              <a:rPr lang="zh-CN" altLang="en-US" b="0" dirty="0">
                <a:latin typeface="+mn-ea"/>
                <a:ea typeface="+mn-ea"/>
              </a:rPr>
              <a:t>用</a:t>
            </a:r>
            <a:r>
              <a:rPr lang="en-US" altLang="zh-CN" b="0" dirty="0">
                <a:latin typeface="+mn-ea"/>
                <a:ea typeface="+mn-ea"/>
              </a:rPr>
              <a:t>138</a:t>
            </a:r>
            <a:r>
              <a:rPr lang="zh-CN" altLang="en-US" b="0" dirty="0">
                <a:latin typeface="+mn-ea"/>
                <a:ea typeface="+mn-ea"/>
              </a:rPr>
              <a:t>产生的</a:t>
            </a:r>
            <a:r>
              <a:rPr lang="en-US" altLang="zh-CN" dirty="0">
                <a:solidFill>
                  <a:srgbClr val="800000"/>
                </a:solidFill>
                <a:latin typeface="+mn-ea"/>
              </a:rPr>
              <a:t>S</a:t>
            </a:r>
            <a:r>
              <a:rPr lang="en-US" altLang="zh-CN" baseline="-30000" dirty="0">
                <a:solidFill>
                  <a:srgbClr val="800000"/>
                </a:solidFill>
                <a:latin typeface="+mn-ea"/>
              </a:rPr>
              <a:t>1</a:t>
            </a:r>
            <a:r>
              <a:rPr lang="en-US" altLang="zh-CN" dirty="0">
                <a:solidFill>
                  <a:srgbClr val="800000"/>
                </a:solidFill>
                <a:latin typeface="+mn-ea"/>
              </a:rPr>
              <a:t>S</a:t>
            </a:r>
            <a:r>
              <a:rPr lang="en-US" altLang="zh-CN" baseline="-30000" dirty="0">
                <a:solidFill>
                  <a:srgbClr val="800000"/>
                </a:solidFill>
                <a:latin typeface="+mn-ea"/>
              </a:rPr>
              <a:t>0</a:t>
            </a:r>
            <a:r>
              <a:rPr lang="zh-CN" altLang="en-US" b="0" dirty="0">
                <a:latin typeface="+mn-ea"/>
                <a:ea typeface="+mn-ea"/>
              </a:rPr>
              <a:t>的逻辑函数表达式为：</a:t>
            </a:r>
          </a:p>
        </p:txBody>
      </p:sp>
      <p:pic>
        <p:nvPicPr>
          <p:cNvPr id="14" name="图片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15" y="2482724"/>
            <a:ext cx="8823757" cy="4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9"/>
          <p:cNvSpPr>
            <a:spLocks noChangeArrowheads="1"/>
          </p:cNvSpPr>
          <p:nvPr/>
        </p:nvSpPr>
        <p:spPr bwMode="auto">
          <a:xfrm>
            <a:off x="7453313" y="1773238"/>
            <a:ext cx="1439862" cy="1223962"/>
          </a:xfrm>
          <a:prstGeom prst="wedgeEllipseCallout">
            <a:avLst>
              <a:gd name="adj1" fmla="val -61838"/>
              <a:gd name="adj2" fmla="val 94713"/>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dirty="0">
                <a:solidFill>
                  <a:srgbClr val="003300"/>
                </a:solidFill>
                <a:latin typeface="+mn-ea"/>
                <a:ea typeface="+mn-ea"/>
              </a:rPr>
              <a:t>环型移位</a:t>
            </a:r>
          </a:p>
        </p:txBody>
      </p:sp>
      <p:sp>
        <p:nvSpPr>
          <p:cNvPr id="16" name="AutoShape 12"/>
          <p:cNvSpPr>
            <a:spLocks noChangeArrowheads="1"/>
          </p:cNvSpPr>
          <p:nvPr/>
        </p:nvSpPr>
        <p:spPr bwMode="auto">
          <a:xfrm>
            <a:off x="2976269" y="5193031"/>
            <a:ext cx="1554480" cy="1223963"/>
          </a:xfrm>
          <a:prstGeom prst="wedgeEllipseCallout">
            <a:avLst>
              <a:gd name="adj1" fmla="val -56834"/>
              <a:gd name="adj2" fmla="val -97437"/>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0000"/>
              </a:lnSpc>
              <a:spcBef>
                <a:spcPct val="20000"/>
              </a:spcBef>
              <a:buBlip>
                <a:blip r:embed="rId7"/>
              </a:buBlip>
              <a:defRPr sz="32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Blip>
                <a:blip r:embed="rId8"/>
              </a:buBlip>
              <a:defRPr sz="28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Blip>
                <a:blip r:embed="rId9"/>
              </a:buBlip>
              <a:defRPr sz="24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Blip>
                <a:blip r:embed="rId10"/>
              </a:buBlip>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0"/>
              </a:spcBef>
              <a:buFontTx/>
              <a:buNone/>
            </a:pPr>
            <a:r>
              <a:rPr kumimoji="1" lang="zh-CN" altLang="en-US" sz="2400" i="0">
                <a:solidFill>
                  <a:srgbClr val="003300"/>
                </a:solidFill>
                <a:latin typeface="+mn-ea"/>
                <a:ea typeface="+mn-ea"/>
              </a:rPr>
              <a:t>六进制计数器</a:t>
            </a:r>
          </a:p>
        </p:txBody>
      </p:sp>
    </p:spTree>
    <p:extLst>
      <p:ext uri="{BB962C8B-B14F-4D97-AF65-F5344CB8AC3E}">
        <p14:creationId xmlns:p14="http://schemas.microsoft.com/office/powerpoint/2010/main" val="3724105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5" grpId="0" animBg="1"/>
      <p:bldP spid="16"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uf3gkw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993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195263" marR="0" indent="-195263" algn="ctr" defTabSz="914400" rtl="0" eaLnBrk="0" fontAlgn="base" latinLnBrk="0" hangingPunct="0">
          <a:lnSpc>
            <a:spcPct val="100000"/>
          </a:lnSpc>
          <a:spcBef>
            <a:spcPct val="0"/>
          </a:spcBef>
          <a:spcAft>
            <a:spcPct val="0"/>
          </a:spcAft>
          <a:buClrTx/>
          <a:buSzTx/>
          <a:buFontTx/>
          <a:buChar char="•"/>
          <a:tabLst/>
          <a:defRPr kumimoji="0"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rgbClr val="33993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195263" marR="0" indent="-195263" algn="ctr" defTabSz="914400" rtl="0" eaLnBrk="0" fontAlgn="base" latinLnBrk="0" hangingPunct="0">
          <a:lnSpc>
            <a:spcPct val="100000"/>
          </a:lnSpc>
          <a:spcBef>
            <a:spcPct val="0"/>
          </a:spcBef>
          <a:spcAft>
            <a:spcPct val="0"/>
          </a:spcAft>
          <a:buClrTx/>
          <a:buSzTx/>
          <a:buFontTx/>
          <a:buChar char="•"/>
          <a:tabLst/>
          <a:defRPr kumimoji="0"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45436</TotalTime>
  <Words>8234</Words>
  <Application>Microsoft Macintosh PowerPoint</Application>
  <PresentationFormat>全屏显示(4:3)</PresentationFormat>
  <Paragraphs>1396</Paragraphs>
  <Slides>92</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5</vt:i4>
      </vt:variant>
      <vt:variant>
        <vt:lpstr>幻灯片标题</vt:lpstr>
      </vt:variant>
      <vt:variant>
        <vt:i4>92</vt:i4>
      </vt:variant>
    </vt:vector>
  </HeadingPairs>
  <TitlesOfParts>
    <vt:vector size="106" baseType="lpstr">
      <vt:lpstr>楷体_GB2312</vt:lpstr>
      <vt:lpstr>宋体</vt:lpstr>
      <vt:lpstr>微软雅黑</vt:lpstr>
      <vt:lpstr>Arial</vt:lpstr>
      <vt:lpstr>Calibri</vt:lpstr>
      <vt:lpstr>Cambria Math</vt:lpstr>
      <vt:lpstr>Times New Roman</vt:lpstr>
      <vt:lpstr>Wingdings</vt:lpstr>
      <vt:lpstr>默认设计模板</vt:lpstr>
      <vt:lpstr>Picture</vt:lpstr>
      <vt:lpstr>Equation</vt:lpstr>
      <vt:lpstr>图片</vt:lpstr>
      <vt:lpstr>Visio</vt:lpstr>
      <vt:lpstr>BMP 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bjtu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zq</dc:creator>
  <cp:lastModifiedBy>Microsoft Office User</cp:lastModifiedBy>
  <cp:revision>2250</cp:revision>
  <dcterms:created xsi:type="dcterms:W3CDTF">2007-07-12T10:32:13Z</dcterms:created>
  <dcterms:modified xsi:type="dcterms:W3CDTF">2023-11-20T15:47:10Z</dcterms:modified>
</cp:coreProperties>
</file>